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8.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9.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0.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1.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2.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3.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4.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5.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theme/theme19.xml" ContentType="application/vnd.openxmlformats-officedocument.theme+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theme/theme23.xml" ContentType="application/vnd.openxmlformats-officedocument.theme+xml"/>
  <Override PartName="/ppt/theme/themeOverride1.xml" ContentType="application/vnd.openxmlformats-officedocument.themeOverride+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theme/theme24.xml" ContentType="application/vnd.openxmlformats-officedocument.theme+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25.xml" ContentType="application/vnd.openxmlformats-officedocument.theme+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theme/theme26.xml" ContentType="application/vnd.openxmlformats-officedocument.theme+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theme/theme27.xml" ContentType="application/vnd.openxmlformats-officedocument.theme+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theme/theme28.xml" ContentType="application/vnd.openxmlformats-officedocument.theme+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theme/theme29.xml" ContentType="application/vnd.openxmlformats-officedocument.theme+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theme/theme30.xml" ContentType="application/vnd.openxmlformats-officedocument.theme+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theme/theme31.xml" ContentType="application/vnd.openxmlformats-officedocument.theme+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theme/theme32.xml" ContentType="application/vnd.openxmlformats-officedocument.theme+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theme/theme33.xml" ContentType="application/vnd.openxmlformats-officedocument.theme+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theme/theme34.xml" ContentType="application/vnd.openxmlformats-officedocument.theme+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5.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6.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theme/theme37.xml" ContentType="application/vnd.openxmlformats-officedocument.theme+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theme/theme38.xml" ContentType="application/vnd.openxmlformats-officedocument.theme+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theme/theme39.xml" ContentType="application/vnd.openxmlformats-officedocument.theme+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theme/theme40.xml" ContentType="application/vnd.openxmlformats-officedocument.theme+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theme/theme41.xml" ContentType="application/vnd.openxmlformats-officedocument.theme+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theme/theme42.xml" ContentType="application/vnd.openxmlformats-officedocument.theme+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theme/theme43.xml" ContentType="application/vnd.openxmlformats-officedocument.theme+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theme/theme44.xml" ContentType="application/vnd.openxmlformats-officedocument.theme+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theme/theme45.xml" ContentType="application/vnd.openxmlformats-officedocument.theme+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theme/theme46.xml" ContentType="application/vnd.openxmlformats-officedocument.theme+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theme/theme47.xml" ContentType="application/vnd.openxmlformats-officedocument.theme+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theme/theme48.xml" ContentType="application/vnd.openxmlformats-officedocument.theme+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theme/theme49.xml" ContentType="application/vnd.openxmlformats-officedocument.theme+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theme/theme50.xml" ContentType="application/vnd.openxmlformats-officedocument.theme+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2.xml" ContentType="application/vnd.openxmlformats-officedocument.themeOverride+xml"/>
  <Override PartName="/ppt/charts/chart2.xml" ContentType="application/vnd.openxmlformats-officedocument.drawingml.chart+xml"/>
  <Override PartName="/ppt/theme/themeOverride3.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theme/themeOverride4.xml" ContentType="application/vnd.openxmlformats-officedocument.themeOverride+xml"/>
  <Override PartName="/ppt/charts/chart4.xml" ContentType="application/vnd.openxmlformats-officedocument.drawingml.chart+xml"/>
  <Override PartName="/ppt/theme/themeOverride5.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xml" ContentType="application/vnd.openxmlformats-officedocument.presentationml.tags+xml"/>
  <Override PartName="/ppt/notesSlides/notesSlide20.xml" ContentType="application/vnd.openxmlformats-officedocument.presentationml.notesSlide+xml"/>
  <Override PartName="/ppt/charts/chart5.xml" ContentType="application/vnd.openxmlformats-officedocument.drawingml.chart+xml"/>
  <Override PartName="/ppt/theme/themeOverride6.xml" ContentType="application/vnd.openxmlformats-officedocument.themeOverride+xml"/>
  <Override PartName="/ppt/charts/chart6.xml" ContentType="application/vnd.openxmlformats-officedocument.drawingml.chart+xml"/>
  <Override PartName="/ppt/theme/themeOverride7.xml" ContentType="application/vnd.openxmlformats-officedocument.themeOverride+xml"/>
  <Override PartName="/ppt/charts/chart7.xml" ContentType="application/vnd.openxmlformats-officedocument.drawingml.chart+xml"/>
  <Override PartName="/ppt/theme/themeOverride8.xml" ContentType="application/vnd.openxmlformats-officedocument.themeOverride+xml"/>
  <Override PartName="/ppt/charts/chart8.xml" ContentType="application/vnd.openxmlformats-officedocument.drawingml.chart+xml"/>
  <Override PartName="/ppt/theme/themeOverride9.xml" ContentType="application/vnd.openxmlformats-officedocument.themeOverride+xml"/>
  <Override PartName="/ppt/charts/chart9.xml" ContentType="application/vnd.openxmlformats-officedocument.drawingml.chart+xml"/>
  <Override PartName="/ppt/theme/themeOverride10.xml" ContentType="application/vnd.openxmlformats-officedocument.themeOverride+xml"/>
  <Override PartName="/ppt/charts/chart10.xml" ContentType="application/vnd.openxmlformats-officedocument.drawingml.chart+xml"/>
  <Override PartName="/ppt/theme/themeOverride11.xml" ContentType="application/vnd.openxmlformats-officedocument.themeOverride+xml"/>
  <Override PartName="/ppt/charts/chart11.xml" ContentType="application/vnd.openxmlformats-officedocument.drawingml.chart+xml"/>
  <Override PartName="/ppt/theme/themeOverride12.xml" ContentType="application/vnd.openxmlformats-officedocument.themeOverride+xml"/>
  <Override PartName="/ppt/charts/chart12.xml" ContentType="application/vnd.openxmlformats-officedocument.drawingml.chart+xml"/>
  <Override PartName="/ppt/theme/themeOverride13.xml" ContentType="application/vnd.openxmlformats-officedocument.themeOverride+xml"/>
  <Override PartName="/ppt/charts/chart13.xml" ContentType="application/vnd.openxmlformats-officedocument.drawingml.chart+xml"/>
  <Override PartName="/ppt/theme/themeOverride14.xml" ContentType="application/vnd.openxmlformats-officedocument.themeOverride+xml"/>
  <Override PartName="/ppt/charts/chart14.xml" ContentType="application/vnd.openxmlformats-officedocument.drawingml.chart+xml"/>
  <Override PartName="/ppt/theme/themeOverride15.xml" ContentType="application/vnd.openxmlformats-officedocument.themeOverride+xml"/>
  <Override PartName="/ppt/charts/chart15.xml" ContentType="application/vnd.openxmlformats-officedocument.drawingml.chart+xml"/>
  <Override PartName="/ppt/theme/themeOverride16.xml" ContentType="application/vnd.openxmlformats-officedocument.themeOverride+xml"/>
  <Override PartName="/ppt/charts/chart16.xml" ContentType="application/vnd.openxmlformats-officedocument.drawingml.chart+xml"/>
  <Override PartName="/ppt/theme/themeOverride17.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812" r:id="rId3"/>
    <p:sldMasterId id="2147483848" r:id="rId4"/>
    <p:sldMasterId id="2147483872" r:id="rId5"/>
    <p:sldMasterId id="2147483909" r:id="rId6"/>
    <p:sldMasterId id="2147483936" r:id="rId7"/>
    <p:sldMasterId id="2147484099" r:id="rId8"/>
    <p:sldMasterId id="2147484281" r:id="rId9"/>
    <p:sldMasterId id="2147484450" r:id="rId10"/>
    <p:sldMasterId id="2147484546" r:id="rId11"/>
    <p:sldMasterId id="2147484704" r:id="rId12"/>
    <p:sldMasterId id="2147484768" r:id="rId13"/>
    <p:sldMasterId id="2147484804" r:id="rId14"/>
    <p:sldMasterId id="2147484828" r:id="rId15"/>
    <p:sldMasterId id="2147484840" r:id="rId16"/>
    <p:sldMasterId id="2147484853" r:id="rId17"/>
    <p:sldMasterId id="2147484865" r:id="rId18"/>
    <p:sldMasterId id="2147484877" r:id="rId19"/>
    <p:sldMasterId id="2147484903" r:id="rId20"/>
    <p:sldMasterId id="2147484917" r:id="rId21"/>
    <p:sldMasterId id="2147484920" r:id="rId22"/>
    <p:sldMasterId id="2147485014" r:id="rId23"/>
    <p:sldMasterId id="2147485027" r:id="rId24"/>
    <p:sldMasterId id="2147485077" r:id="rId25"/>
    <p:sldMasterId id="2147485199" r:id="rId26"/>
    <p:sldMasterId id="2147485224" r:id="rId27"/>
    <p:sldMasterId id="2147485236" r:id="rId28"/>
    <p:sldMasterId id="2147485273" r:id="rId29"/>
    <p:sldMasterId id="2147485297" r:id="rId30"/>
    <p:sldMasterId id="2147485312" r:id="rId31"/>
    <p:sldMasterId id="2147485324" r:id="rId32"/>
    <p:sldMasterId id="2147485337" r:id="rId33"/>
    <p:sldMasterId id="2147485349" r:id="rId34"/>
    <p:sldMasterId id="2147485361" r:id="rId35"/>
    <p:sldMasterId id="2147485364" r:id="rId36"/>
    <p:sldMasterId id="2147485376" r:id="rId37"/>
    <p:sldMasterId id="2147485389" r:id="rId38"/>
    <p:sldMasterId id="2147485402" r:id="rId39"/>
    <p:sldMasterId id="2147485418" r:id="rId40"/>
    <p:sldMasterId id="2147485431" r:id="rId41"/>
    <p:sldMasterId id="2147485444" r:id="rId42"/>
    <p:sldMasterId id="2147485457" r:id="rId43"/>
    <p:sldMasterId id="2147485469" r:id="rId44"/>
    <p:sldMasterId id="2147485481" r:id="rId45"/>
    <p:sldMasterId id="2147485507" r:id="rId46"/>
    <p:sldMasterId id="2147485520" r:id="rId47"/>
    <p:sldMasterId id="2147485560" r:id="rId48"/>
    <p:sldMasterId id="2147485572" r:id="rId49"/>
    <p:sldMasterId id="2147485585" r:id="rId50"/>
    <p:sldMasterId id="2147485598" r:id="rId51"/>
  </p:sldMasterIdLst>
  <p:notesMasterIdLst>
    <p:notesMasterId r:id="rId229"/>
  </p:notesMasterIdLst>
  <p:handoutMasterIdLst>
    <p:handoutMasterId r:id="rId230"/>
  </p:handoutMasterIdLst>
  <p:sldIdLst>
    <p:sldId id="4950" r:id="rId52"/>
    <p:sldId id="2507" r:id="rId53"/>
    <p:sldId id="2390" r:id="rId54"/>
    <p:sldId id="2391" r:id="rId55"/>
    <p:sldId id="2392" r:id="rId56"/>
    <p:sldId id="2393" r:id="rId57"/>
    <p:sldId id="2394" r:id="rId58"/>
    <p:sldId id="2395" r:id="rId59"/>
    <p:sldId id="2396" r:id="rId60"/>
    <p:sldId id="2397" r:id="rId61"/>
    <p:sldId id="2398" r:id="rId62"/>
    <p:sldId id="2399" r:id="rId63"/>
    <p:sldId id="2496" r:id="rId64"/>
    <p:sldId id="2400" r:id="rId65"/>
    <p:sldId id="2498" r:id="rId66"/>
    <p:sldId id="2499" r:id="rId67"/>
    <p:sldId id="2500" r:id="rId68"/>
    <p:sldId id="2502" r:id="rId69"/>
    <p:sldId id="2401" r:id="rId70"/>
    <p:sldId id="2402" r:id="rId71"/>
    <p:sldId id="2403" r:id="rId72"/>
    <p:sldId id="2404" r:id="rId73"/>
    <p:sldId id="2405" r:id="rId74"/>
    <p:sldId id="2495" r:id="rId75"/>
    <p:sldId id="2497" r:id="rId76"/>
    <p:sldId id="2406" r:id="rId77"/>
    <p:sldId id="2407" r:id="rId78"/>
    <p:sldId id="2408" r:id="rId79"/>
    <p:sldId id="2409" r:id="rId80"/>
    <p:sldId id="2410" r:id="rId81"/>
    <p:sldId id="2411" r:id="rId82"/>
    <p:sldId id="2412" r:id="rId83"/>
    <p:sldId id="2413" r:id="rId84"/>
    <p:sldId id="2414" r:id="rId85"/>
    <p:sldId id="2415" r:id="rId86"/>
    <p:sldId id="2416" r:id="rId87"/>
    <p:sldId id="2417" r:id="rId88"/>
    <p:sldId id="2418" r:id="rId89"/>
    <p:sldId id="2419" r:id="rId90"/>
    <p:sldId id="2420" r:id="rId91"/>
    <p:sldId id="2421" r:id="rId92"/>
    <p:sldId id="2422" r:id="rId93"/>
    <p:sldId id="2423" r:id="rId94"/>
    <p:sldId id="2424" r:id="rId95"/>
    <p:sldId id="2425" r:id="rId96"/>
    <p:sldId id="2426" r:id="rId97"/>
    <p:sldId id="2427" r:id="rId98"/>
    <p:sldId id="2428" r:id="rId99"/>
    <p:sldId id="2429" r:id="rId100"/>
    <p:sldId id="2430" r:id="rId101"/>
    <p:sldId id="2431" r:id="rId102"/>
    <p:sldId id="2432" r:id="rId103"/>
    <p:sldId id="2433" r:id="rId104"/>
    <p:sldId id="2434" r:id="rId105"/>
    <p:sldId id="2435" r:id="rId106"/>
    <p:sldId id="2436" r:id="rId107"/>
    <p:sldId id="2437" r:id="rId108"/>
    <p:sldId id="2438" r:id="rId109"/>
    <p:sldId id="499" r:id="rId110"/>
    <p:sldId id="535" r:id="rId111"/>
    <p:sldId id="2439" r:id="rId112"/>
    <p:sldId id="4951" r:id="rId113"/>
    <p:sldId id="4952" r:id="rId114"/>
    <p:sldId id="500" r:id="rId115"/>
    <p:sldId id="537" r:id="rId116"/>
    <p:sldId id="2440" r:id="rId117"/>
    <p:sldId id="2441" r:id="rId118"/>
    <p:sldId id="2442" r:id="rId119"/>
    <p:sldId id="2443" r:id="rId120"/>
    <p:sldId id="2444" r:id="rId121"/>
    <p:sldId id="2445" r:id="rId122"/>
    <p:sldId id="2446" r:id="rId123"/>
    <p:sldId id="2447" r:id="rId124"/>
    <p:sldId id="2448" r:id="rId125"/>
    <p:sldId id="2449" r:id="rId126"/>
    <p:sldId id="2450" r:id="rId127"/>
    <p:sldId id="2549" r:id="rId128"/>
    <p:sldId id="2451" r:id="rId129"/>
    <p:sldId id="653" r:id="rId130"/>
    <p:sldId id="2452" r:id="rId131"/>
    <p:sldId id="2453" r:id="rId132"/>
    <p:sldId id="2454" r:id="rId133"/>
    <p:sldId id="658" r:id="rId134"/>
    <p:sldId id="2455" r:id="rId135"/>
    <p:sldId id="2456" r:id="rId136"/>
    <p:sldId id="2457" r:id="rId137"/>
    <p:sldId id="2458" r:id="rId138"/>
    <p:sldId id="2459" r:id="rId139"/>
    <p:sldId id="2460" r:id="rId140"/>
    <p:sldId id="2461" r:id="rId141"/>
    <p:sldId id="2462" r:id="rId142"/>
    <p:sldId id="2463" r:id="rId143"/>
    <p:sldId id="2464" r:id="rId144"/>
    <p:sldId id="2465" r:id="rId145"/>
    <p:sldId id="2466" r:id="rId146"/>
    <p:sldId id="672" r:id="rId147"/>
    <p:sldId id="673" r:id="rId148"/>
    <p:sldId id="674" r:id="rId149"/>
    <p:sldId id="2467" r:id="rId150"/>
    <p:sldId id="2468" r:id="rId151"/>
    <p:sldId id="2469" r:id="rId152"/>
    <p:sldId id="2470" r:id="rId153"/>
    <p:sldId id="2471" r:id="rId154"/>
    <p:sldId id="2472" r:id="rId155"/>
    <p:sldId id="2473" r:id="rId156"/>
    <p:sldId id="2474" r:id="rId157"/>
    <p:sldId id="2550" r:id="rId158"/>
    <p:sldId id="2508" r:id="rId159"/>
    <p:sldId id="2509" r:id="rId160"/>
    <p:sldId id="2510" r:id="rId161"/>
    <p:sldId id="2511" r:id="rId162"/>
    <p:sldId id="2512" r:id="rId163"/>
    <p:sldId id="2513" r:id="rId164"/>
    <p:sldId id="2514" r:id="rId165"/>
    <p:sldId id="2515" r:id="rId166"/>
    <p:sldId id="2516" r:id="rId167"/>
    <p:sldId id="2517" r:id="rId168"/>
    <p:sldId id="2519" r:id="rId169"/>
    <p:sldId id="2520" r:id="rId170"/>
    <p:sldId id="2521" r:id="rId171"/>
    <p:sldId id="2522" r:id="rId172"/>
    <p:sldId id="2523" r:id="rId173"/>
    <p:sldId id="2524" r:id="rId174"/>
    <p:sldId id="2525" r:id="rId175"/>
    <p:sldId id="2526" r:id="rId176"/>
    <p:sldId id="2527" r:id="rId177"/>
    <p:sldId id="2528" r:id="rId178"/>
    <p:sldId id="2529" r:id="rId179"/>
    <p:sldId id="2530" r:id="rId180"/>
    <p:sldId id="2531" r:id="rId181"/>
    <p:sldId id="2532" r:id="rId182"/>
    <p:sldId id="2533" r:id="rId183"/>
    <p:sldId id="2534" r:id="rId184"/>
    <p:sldId id="2535" r:id="rId185"/>
    <p:sldId id="2536" r:id="rId186"/>
    <p:sldId id="2551" r:id="rId187"/>
    <p:sldId id="605" r:id="rId188"/>
    <p:sldId id="844" r:id="rId189"/>
    <p:sldId id="2475" r:id="rId190"/>
    <p:sldId id="2480" r:id="rId191"/>
    <p:sldId id="2481" r:id="rId192"/>
    <p:sldId id="2482" r:id="rId193"/>
    <p:sldId id="2483" r:id="rId194"/>
    <p:sldId id="2484" r:id="rId195"/>
    <p:sldId id="2485" r:id="rId196"/>
    <p:sldId id="2486" r:id="rId197"/>
    <p:sldId id="2487" r:id="rId198"/>
    <p:sldId id="2488" r:id="rId199"/>
    <p:sldId id="2489" r:id="rId200"/>
    <p:sldId id="2490" r:id="rId201"/>
    <p:sldId id="2491" r:id="rId202"/>
    <p:sldId id="2492" r:id="rId203"/>
    <p:sldId id="2493" r:id="rId204"/>
    <p:sldId id="4953" r:id="rId205"/>
    <p:sldId id="846" r:id="rId206"/>
    <p:sldId id="847" r:id="rId207"/>
    <p:sldId id="848" r:id="rId208"/>
    <p:sldId id="849" r:id="rId209"/>
    <p:sldId id="850" r:id="rId210"/>
    <p:sldId id="851" r:id="rId211"/>
    <p:sldId id="852" r:id="rId212"/>
    <p:sldId id="853" r:id="rId213"/>
    <p:sldId id="854" r:id="rId214"/>
    <p:sldId id="855" r:id="rId215"/>
    <p:sldId id="856" r:id="rId216"/>
    <p:sldId id="857" r:id="rId217"/>
    <p:sldId id="858" r:id="rId218"/>
    <p:sldId id="859" r:id="rId219"/>
    <p:sldId id="860" r:id="rId220"/>
    <p:sldId id="861" r:id="rId221"/>
    <p:sldId id="862" r:id="rId222"/>
    <p:sldId id="863" r:id="rId223"/>
    <p:sldId id="864" r:id="rId224"/>
    <p:sldId id="865" r:id="rId225"/>
    <p:sldId id="866" r:id="rId226"/>
    <p:sldId id="867" r:id="rId227"/>
    <p:sldId id="868" r:id="rId2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2A55D6"/>
    <a:srgbClr val="8C0000"/>
    <a:srgbClr val="663D63"/>
    <a:srgbClr val="66FF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233" autoAdjust="0"/>
    <p:restoredTop sz="50000" autoAdjust="0"/>
  </p:normalViewPr>
  <p:slideViewPr>
    <p:cSldViewPr>
      <p:cViewPr varScale="1">
        <p:scale>
          <a:sx n="93" d="100"/>
          <a:sy n="93" d="100"/>
        </p:scale>
        <p:origin x="320" y="200"/>
      </p:cViewPr>
      <p:guideLst>
        <p:guide orient="horz" pos="2160"/>
        <p:guide pos="2880"/>
      </p:guideLst>
    </p:cSldViewPr>
  </p:slideViewPr>
  <p:outlineViewPr>
    <p:cViewPr>
      <p:scale>
        <a:sx n="33" d="100"/>
        <a:sy n="33" d="100"/>
      </p:scale>
      <p:origin x="0" y="131472"/>
    </p:cViewPr>
  </p:outlineViewPr>
  <p:notesTextViewPr>
    <p:cViewPr>
      <p:scale>
        <a:sx n="100" d="100"/>
        <a:sy n="100" d="100"/>
      </p:scale>
      <p:origin x="0" y="0"/>
    </p:cViewPr>
  </p:notesTextViewPr>
  <p:sorterViewPr>
    <p:cViewPr>
      <p:scale>
        <a:sx n="66" d="100"/>
        <a:sy n="66" d="100"/>
      </p:scale>
      <p:origin x="0" y="10064"/>
    </p:cViewPr>
  </p:sorterViewPr>
  <p:notesViewPr>
    <p:cSldViewPr>
      <p:cViewPr varScale="1">
        <p:scale>
          <a:sx n="101" d="100"/>
          <a:sy n="101" d="100"/>
        </p:scale>
        <p:origin x="-3228"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66.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 Target="slides/slide12.xml"/><Relationship Id="rId84" Type="http://schemas.openxmlformats.org/officeDocument/2006/relationships/slide" Target="slides/slide33.xml"/><Relationship Id="rId138" Type="http://schemas.openxmlformats.org/officeDocument/2006/relationships/slide" Target="slides/slide87.xml"/><Relationship Id="rId159" Type="http://schemas.openxmlformats.org/officeDocument/2006/relationships/slide" Target="slides/slide108.xml"/><Relationship Id="rId170" Type="http://schemas.openxmlformats.org/officeDocument/2006/relationships/slide" Target="slides/slide119.xml"/><Relationship Id="rId191" Type="http://schemas.openxmlformats.org/officeDocument/2006/relationships/slide" Target="slides/slide140.xml"/><Relationship Id="rId205" Type="http://schemas.openxmlformats.org/officeDocument/2006/relationships/slide" Target="slides/slide154.xml"/><Relationship Id="rId226" Type="http://schemas.openxmlformats.org/officeDocument/2006/relationships/slide" Target="slides/slide175.xml"/><Relationship Id="rId107" Type="http://schemas.openxmlformats.org/officeDocument/2006/relationships/slide" Target="slides/slide56.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 Target="slides/slide2.xml"/><Relationship Id="rId74" Type="http://schemas.openxmlformats.org/officeDocument/2006/relationships/slide" Target="slides/slide23.xml"/><Relationship Id="rId128" Type="http://schemas.openxmlformats.org/officeDocument/2006/relationships/slide" Target="slides/slide77.xml"/><Relationship Id="rId149" Type="http://schemas.openxmlformats.org/officeDocument/2006/relationships/slide" Target="slides/slide98.xml"/><Relationship Id="rId5" Type="http://schemas.openxmlformats.org/officeDocument/2006/relationships/slideMaster" Target="slideMasters/slideMaster5.xml"/><Relationship Id="rId95" Type="http://schemas.openxmlformats.org/officeDocument/2006/relationships/slide" Target="slides/slide44.xml"/><Relationship Id="rId160" Type="http://schemas.openxmlformats.org/officeDocument/2006/relationships/slide" Target="slides/slide109.xml"/><Relationship Id="rId181" Type="http://schemas.openxmlformats.org/officeDocument/2006/relationships/slide" Target="slides/slide130.xml"/><Relationship Id="rId216" Type="http://schemas.openxmlformats.org/officeDocument/2006/relationships/slide" Target="slides/slide165.xml"/><Relationship Id="rId22" Type="http://schemas.openxmlformats.org/officeDocument/2006/relationships/slideMaster" Target="slideMasters/slideMaster22.xml"/><Relationship Id="rId43" Type="http://schemas.openxmlformats.org/officeDocument/2006/relationships/slideMaster" Target="slideMasters/slideMaster43.xml"/><Relationship Id="rId64" Type="http://schemas.openxmlformats.org/officeDocument/2006/relationships/slide" Target="slides/slide13.xml"/><Relationship Id="rId118" Type="http://schemas.openxmlformats.org/officeDocument/2006/relationships/slide" Target="slides/slide67.xml"/><Relationship Id="rId139" Type="http://schemas.openxmlformats.org/officeDocument/2006/relationships/slide" Target="slides/slide88.xml"/><Relationship Id="rId85" Type="http://schemas.openxmlformats.org/officeDocument/2006/relationships/slide" Target="slides/slide34.xml"/><Relationship Id="rId150" Type="http://schemas.openxmlformats.org/officeDocument/2006/relationships/slide" Target="slides/slide99.xml"/><Relationship Id="rId171" Type="http://schemas.openxmlformats.org/officeDocument/2006/relationships/slide" Target="slides/slide120.xml"/><Relationship Id="rId192" Type="http://schemas.openxmlformats.org/officeDocument/2006/relationships/slide" Target="slides/slide141.xml"/><Relationship Id="rId206" Type="http://schemas.openxmlformats.org/officeDocument/2006/relationships/slide" Target="slides/slide155.xml"/><Relationship Id="rId227" Type="http://schemas.openxmlformats.org/officeDocument/2006/relationships/slide" Target="slides/slide176.xml"/><Relationship Id="rId12" Type="http://schemas.openxmlformats.org/officeDocument/2006/relationships/slideMaster" Target="slideMasters/slideMaster12.xml"/><Relationship Id="rId33" Type="http://schemas.openxmlformats.org/officeDocument/2006/relationships/slideMaster" Target="slideMasters/slideMaster33.xml"/><Relationship Id="rId108" Type="http://schemas.openxmlformats.org/officeDocument/2006/relationships/slide" Target="slides/slide57.xml"/><Relationship Id="rId129" Type="http://schemas.openxmlformats.org/officeDocument/2006/relationships/slide" Target="slides/slide78.xml"/><Relationship Id="rId54" Type="http://schemas.openxmlformats.org/officeDocument/2006/relationships/slide" Target="slides/slide3.xml"/><Relationship Id="rId75" Type="http://schemas.openxmlformats.org/officeDocument/2006/relationships/slide" Target="slides/slide24.xml"/><Relationship Id="rId96" Type="http://schemas.openxmlformats.org/officeDocument/2006/relationships/slide" Target="slides/slide45.xml"/><Relationship Id="rId140" Type="http://schemas.openxmlformats.org/officeDocument/2006/relationships/slide" Target="slides/slide89.xml"/><Relationship Id="rId161" Type="http://schemas.openxmlformats.org/officeDocument/2006/relationships/slide" Target="slides/slide110.xml"/><Relationship Id="rId182" Type="http://schemas.openxmlformats.org/officeDocument/2006/relationships/slide" Target="slides/slide131.xml"/><Relationship Id="rId217" Type="http://schemas.openxmlformats.org/officeDocument/2006/relationships/slide" Target="slides/slide166.xml"/><Relationship Id="rId6" Type="http://schemas.openxmlformats.org/officeDocument/2006/relationships/slideMaster" Target="slideMasters/slideMaster6.xml"/><Relationship Id="rId23" Type="http://schemas.openxmlformats.org/officeDocument/2006/relationships/slideMaster" Target="slideMasters/slideMaster23.xml"/><Relationship Id="rId119" Type="http://schemas.openxmlformats.org/officeDocument/2006/relationships/slide" Target="slides/slide68.xml"/><Relationship Id="rId44" Type="http://schemas.openxmlformats.org/officeDocument/2006/relationships/slideMaster" Target="slideMasters/slideMaster44.xml"/><Relationship Id="rId65" Type="http://schemas.openxmlformats.org/officeDocument/2006/relationships/slide" Target="slides/slide14.xml"/><Relationship Id="rId86" Type="http://schemas.openxmlformats.org/officeDocument/2006/relationships/slide" Target="slides/slide35.xml"/><Relationship Id="rId130" Type="http://schemas.openxmlformats.org/officeDocument/2006/relationships/slide" Target="slides/slide79.xml"/><Relationship Id="rId151" Type="http://schemas.openxmlformats.org/officeDocument/2006/relationships/slide" Target="slides/slide100.xml"/><Relationship Id="rId172" Type="http://schemas.openxmlformats.org/officeDocument/2006/relationships/slide" Target="slides/slide121.xml"/><Relationship Id="rId193" Type="http://schemas.openxmlformats.org/officeDocument/2006/relationships/slide" Target="slides/slide142.xml"/><Relationship Id="rId207" Type="http://schemas.openxmlformats.org/officeDocument/2006/relationships/slide" Target="slides/slide156.xml"/><Relationship Id="rId228" Type="http://schemas.openxmlformats.org/officeDocument/2006/relationships/slide" Target="slides/slide177.xml"/><Relationship Id="rId13" Type="http://schemas.openxmlformats.org/officeDocument/2006/relationships/slideMaster" Target="slideMasters/slideMaster13.xml"/><Relationship Id="rId109" Type="http://schemas.openxmlformats.org/officeDocument/2006/relationships/slide" Target="slides/slide58.xml"/><Relationship Id="rId34" Type="http://schemas.openxmlformats.org/officeDocument/2006/relationships/slideMaster" Target="slideMasters/slideMaster34.xml"/><Relationship Id="rId55" Type="http://schemas.openxmlformats.org/officeDocument/2006/relationships/slide" Target="slides/slide4.xml"/><Relationship Id="rId76" Type="http://schemas.openxmlformats.org/officeDocument/2006/relationships/slide" Target="slides/slide25.xml"/><Relationship Id="rId97" Type="http://schemas.openxmlformats.org/officeDocument/2006/relationships/slide" Target="slides/slide46.xml"/><Relationship Id="rId120" Type="http://schemas.openxmlformats.org/officeDocument/2006/relationships/slide" Target="slides/slide69.xml"/><Relationship Id="rId141" Type="http://schemas.openxmlformats.org/officeDocument/2006/relationships/slide" Target="slides/slide90.xml"/><Relationship Id="rId7" Type="http://schemas.openxmlformats.org/officeDocument/2006/relationships/slideMaster" Target="slideMasters/slideMaster7.xml"/><Relationship Id="rId162" Type="http://schemas.openxmlformats.org/officeDocument/2006/relationships/slide" Target="slides/slide111.xml"/><Relationship Id="rId183" Type="http://schemas.openxmlformats.org/officeDocument/2006/relationships/slide" Target="slides/slide132.xml"/><Relationship Id="rId218" Type="http://schemas.openxmlformats.org/officeDocument/2006/relationships/slide" Target="slides/slide167.xml"/><Relationship Id="rId24" Type="http://schemas.openxmlformats.org/officeDocument/2006/relationships/slideMaster" Target="slideMasters/slideMaster24.xml"/><Relationship Id="rId45" Type="http://schemas.openxmlformats.org/officeDocument/2006/relationships/slideMaster" Target="slideMasters/slideMaster45.xml"/><Relationship Id="rId66" Type="http://schemas.openxmlformats.org/officeDocument/2006/relationships/slide" Target="slides/slide15.xml"/><Relationship Id="rId87" Type="http://schemas.openxmlformats.org/officeDocument/2006/relationships/slide" Target="slides/slide36.xml"/><Relationship Id="rId110" Type="http://schemas.openxmlformats.org/officeDocument/2006/relationships/slide" Target="slides/slide59.xml"/><Relationship Id="rId131" Type="http://schemas.openxmlformats.org/officeDocument/2006/relationships/slide" Target="slides/slide80.xml"/><Relationship Id="rId152" Type="http://schemas.openxmlformats.org/officeDocument/2006/relationships/slide" Target="slides/slide101.xml"/><Relationship Id="rId173" Type="http://schemas.openxmlformats.org/officeDocument/2006/relationships/slide" Target="slides/slide122.xml"/><Relationship Id="rId194" Type="http://schemas.openxmlformats.org/officeDocument/2006/relationships/slide" Target="slides/slide143.xml"/><Relationship Id="rId208" Type="http://schemas.openxmlformats.org/officeDocument/2006/relationships/slide" Target="slides/slide157.xml"/><Relationship Id="rId229" Type="http://schemas.openxmlformats.org/officeDocument/2006/relationships/notesMaster" Target="notesMasters/notesMaster1.xml"/><Relationship Id="rId14" Type="http://schemas.openxmlformats.org/officeDocument/2006/relationships/slideMaster" Target="slideMasters/slideMaster14.xml"/><Relationship Id="rId35" Type="http://schemas.openxmlformats.org/officeDocument/2006/relationships/slideMaster" Target="slideMasters/slideMaster35.xml"/><Relationship Id="rId56" Type="http://schemas.openxmlformats.org/officeDocument/2006/relationships/slide" Target="slides/slide5.xml"/><Relationship Id="rId77" Type="http://schemas.openxmlformats.org/officeDocument/2006/relationships/slide" Target="slides/slide26.xml"/><Relationship Id="rId100" Type="http://schemas.openxmlformats.org/officeDocument/2006/relationships/slide" Target="slides/slide49.xml"/><Relationship Id="rId8" Type="http://schemas.openxmlformats.org/officeDocument/2006/relationships/slideMaster" Target="slideMasters/slideMaster8.xml"/><Relationship Id="rId98" Type="http://schemas.openxmlformats.org/officeDocument/2006/relationships/slide" Target="slides/slide47.xml"/><Relationship Id="rId121" Type="http://schemas.openxmlformats.org/officeDocument/2006/relationships/slide" Target="slides/slide70.xml"/><Relationship Id="rId142" Type="http://schemas.openxmlformats.org/officeDocument/2006/relationships/slide" Target="slides/slide91.xml"/><Relationship Id="rId163" Type="http://schemas.openxmlformats.org/officeDocument/2006/relationships/slide" Target="slides/slide112.xml"/><Relationship Id="rId184" Type="http://schemas.openxmlformats.org/officeDocument/2006/relationships/slide" Target="slides/slide133.xml"/><Relationship Id="rId219" Type="http://schemas.openxmlformats.org/officeDocument/2006/relationships/slide" Target="slides/slide168.xml"/><Relationship Id="rId230" Type="http://schemas.openxmlformats.org/officeDocument/2006/relationships/handoutMaster" Target="handoutMasters/handoutMaster1.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 Target="slides/slide16.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 Target="slides/slide11.xml"/><Relationship Id="rId83" Type="http://schemas.openxmlformats.org/officeDocument/2006/relationships/slide" Target="slides/slide32.xml"/><Relationship Id="rId88" Type="http://schemas.openxmlformats.org/officeDocument/2006/relationships/slide" Target="slides/slide37.xml"/><Relationship Id="rId111" Type="http://schemas.openxmlformats.org/officeDocument/2006/relationships/slide" Target="slides/slide60.xml"/><Relationship Id="rId132" Type="http://schemas.openxmlformats.org/officeDocument/2006/relationships/slide" Target="slides/slide81.xml"/><Relationship Id="rId153" Type="http://schemas.openxmlformats.org/officeDocument/2006/relationships/slide" Target="slides/slide102.xml"/><Relationship Id="rId174" Type="http://schemas.openxmlformats.org/officeDocument/2006/relationships/slide" Target="slides/slide123.xml"/><Relationship Id="rId179" Type="http://schemas.openxmlformats.org/officeDocument/2006/relationships/slide" Target="slides/slide128.xml"/><Relationship Id="rId195" Type="http://schemas.openxmlformats.org/officeDocument/2006/relationships/slide" Target="slides/slide144.xml"/><Relationship Id="rId209" Type="http://schemas.openxmlformats.org/officeDocument/2006/relationships/slide" Target="slides/slide158.xml"/><Relationship Id="rId190" Type="http://schemas.openxmlformats.org/officeDocument/2006/relationships/slide" Target="slides/slide139.xml"/><Relationship Id="rId204" Type="http://schemas.openxmlformats.org/officeDocument/2006/relationships/slide" Target="slides/slide153.xml"/><Relationship Id="rId220" Type="http://schemas.openxmlformats.org/officeDocument/2006/relationships/slide" Target="slides/slide169.xml"/><Relationship Id="rId225" Type="http://schemas.openxmlformats.org/officeDocument/2006/relationships/slide" Target="slides/slide174.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 Target="slides/slide6.xml"/><Relationship Id="rId106" Type="http://schemas.openxmlformats.org/officeDocument/2006/relationships/slide" Target="slides/slide55.xml"/><Relationship Id="rId127" Type="http://schemas.openxmlformats.org/officeDocument/2006/relationships/slide" Target="slides/slide76.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 Target="slides/slide1.xml"/><Relationship Id="rId73" Type="http://schemas.openxmlformats.org/officeDocument/2006/relationships/slide" Target="slides/slide22.xml"/><Relationship Id="rId78" Type="http://schemas.openxmlformats.org/officeDocument/2006/relationships/slide" Target="slides/slide27.xml"/><Relationship Id="rId94" Type="http://schemas.openxmlformats.org/officeDocument/2006/relationships/slide" Target="slides/slide43.xml"/><Relationship Id="rId99" Type="http://schemas.openxmlformats.org/officeDocument/2006/relationships/slide" Target="slides/slide48.xml"/><Relationship Id="rId101" Type="http://schemas.openxmlformats.org/officeDocument/2006/relationships/slide" Target="slides/slide50.xml"/><Relationship Id="rId122" Type="http://schemas.openxmlformats.org/officeDocument/2006/relationships/slide" Target="slides/slide71.xml"/><Relationship Id="rId143" Type="http://schemas.openxmlformats.org/officeDocument/2006/relationships/slide" Target="slides/slide92.xml"/><Relationship Id="rId148" Type="http://schemas.openxmlformats.org/officeDocument/2006/relationships/slide" Target="slides/slide97.xml"/><Relationship Id="rId164" Type="http://schemas.openxmlformats.org/officeDocument/2006/relationships/slide" Target="slides/slide113.xml"/><Relationship Id="rId169" Type="http://schemas.openxmlformats.org/officeDocument/2006/relationships/slide" Target="slides/slide118.xml"/><Relationship Id="rId185" Type="http://schemas.openxmlformats.org/officeDocument/2006/relationships/slide" Target="slides/slide134.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29.xml"/><Relationship Id="rId210" Type="http://schemas.openxmlformats.org/officeDocument/2006/relationships/slide" Target="slides/slide159.xml"/><Relationship Id="rId215" Type="http://schemas.openxmlformats.org/officeDocument/2006/relationships/slide" Target="slides/slide164.xml"/><Relationship Id="rId26" Type="http://schemas.openxmlformats.org/officeDocument/2006/relationships/slideMaster" Target="slideMasters/slideMaster26.xml"/><Relationship Id="rId231" Type="http://schemas.openxmlformats.org/officeDocument/2006/relationships/presProps" Target="presProps.xml"/><Relationship Id="rId47" Type="http://schemas.openxmlformats.org/officeDocument/2006/relationships/slideMaster" Target="slideMasters/slideMaster47.xml"/><Relationship Id="rId68" Type="http://schemas.openxmlformats.org/officeDocument/2006/relationships/slide" Target="slides/slide17.xml"/><Relationship Id="rId89" Type="http://schemas.openxmlformats.org/officeDocument/2006/relationships/slide" Target="slides/slide38.xml"/><Relationship Id="rId112" Type="http://schemas.openxmlformats.org/officeDocument/2006/relationships/slide" Target="slides/slide61.xml"/><Relationship Id="rId133" Type="http://schemas.openxmlformats.org/officeDocument/2006/relationships/slide" Target="slides/slide82.xml"/><Relationship Id="rId154" Type="http://schemas.openxmlformats.org/officeDocument/2006/relationships/slide" Target="slides/slide103.xml"/><Relationship Id="rId175" Type="http://schemas.openxmlformats.org/officeDocument/2006/relationships/slide" Target="slides/slide124.xml"/><Relationship Id="rId196" Type="http://schemas.openxmlformats.org/officeDocument/2006/relationships/slide" Target="slides/slide145.xml"/><Relationship Id="rId200" Type="http://schemas.openxmlformats.org/officeDocument/2006/relationships/slide" Target="slides/slide149.xml"/><Relationship Id="rId16" Type="http://schemas.openxmlformats.org/officeDocument/2006/relationships/slideMaster" Target="slideMasters/slideMaster16.xml"/><Relationship Id="rId221" Type="http://schemas.openxmlformats.org/officeDocument/2006/relationships/slide" Target="slides/slide170.xml"/><Relationship Id="rId37" Type="http://schemas.openxmlformats.org/officeDocument/2006/relationships/slideMaster" Target="slideMasters/slideMaster37.xml"/><Relationship Id="rId58" Type="http://schemas.openxmlformats.org/officeDocument/2006/relationships/slide" Target="slides/slide7.xml"/><Relationship Id="rId79" Type="http://schemas.openxmlformats.org/officeDocument/2006/relationships/slide" Target="slides/slide28.xml"/><Relationship Id="rId102" Type="http://schemas.openxmlformats.org/officeDocument/2006/relationships/slide" Target="slides/slide51.xml"/><Relationship Id="rId123" Type="http://schemas.openxmlformats.org/officeDocument/2006/relationships/slide" Target="slides/slide72.xml"/><Relationship Id="rId144" Type="http://schemas.openxmlformats.org/officeDocument/2006/relationships/slide" Target="slides/slide93.xml"/><Relationship Id="rId90" Type="http://schemas.openxmlformats.org/officeDocument/2006/relationships/slide" Target="slides/slide39.xml"/><Relationship Id="rId165" Type="http://schemas.openxmlformats.org/officeDocument/2006/relationships/slide" Target="slides/slide114.xml"/><Relationship Id="rId186" Type="http://schemas.openxmlformats.org/officeDocument/2006/relationships/slide" Target="slides/slide135.xml"/><Relationship Id="rId211" Type="http://schemas.openxmlformats.org/officeDocument/2006/relationships/slide" Target="slides/slide160.xml"/><Relationship Id="rId232" Type="http://schemas.openxmlformats.org/officeDocument/2006/relationships/viewProps" Target="viewProps.xml"/><Relationship Id="rId27" Type="http://schemas.openxmlformats.org/officeDocument/2006/relationships/slideMaster" Target="slideMasters/slideMaster27.xml"/><Relationship Id="rId48" Type="http://schemas.openxmlformats.org/officeDocument/2006/relationships/slideMaster" Target="slideMasters/slideMaster48.xml"/><Relationship Id="rId69" Type="http://schemas.openxmlformats.org/officeDocument/2006/relationships/slide" Target="slides/slide18.xml"/><Relationship Id="rId113" Type="http://schemas.openxmlformats.org/officeDocument/2006/relationships/slide" Target="slides/slide62.xml"/><Relationship Id="rId134" Type="http://schemas.openxmlformats.org/officeDocument/2006/relationships/slide" Target="slides/slide83.xml"/><Relationship Id="rId80" Type="http://schemas.openxmlformats.org/officeDocument/2006/relationships/slide" Target="slides/slide29.xml"/><Relationship Id="rId155" Type="http://schemas.openxmlformats.org/officeDocument/2006/relationships/slide" Target="slides/slide104.xml"/><Relationship Id="rId176" Type="http://schemas.openxmlformats.org/officeDocument/2006/relationships/slide" Target="slides/slide125.xml"/><Relationship Id="rId197" Type="http://schemas.openxmlformats.org/officeDocument/2006/relationships/slide" Target="slides/slide146.xml"/><Relationship Id="rId201" Type="http://schemas.openxmlformats.org/officeDocument/2006/relationships/slide" Target="slides/slide150.xml"/><Relationship Id="rId222" Type="http://schemas.openxmlformats.org/officeDocument/2006/relationships/slide" Target="slides/slide171.xml"/><Relationship Id="rId17" Type="http://schemas.openxmlformats.org/officeDocument/2006/relationships/slideMaster" Target="slideMasters/slideMaster17.xml"/><Relationship Id="rId38" Type="http://schemas.openxmlformats.org/officeDocument/2006/relationships/slideMaster" Target="slideMasters/slideMaster38.xml"/><Relationship Id="rId59" Type="http://schemas.openxmlformats.org/officeDocument/2006/relationships/slide" Target="slides/slide8.xml"/><Relationship Id="rId103" Type="http://schemas.openxmlformats.org/officeDocument/2006/relationships/slide" Target="slides/slide52.xml"/><Relationship Id="rId124" Type="http://schemas.openxmlformats.org/officeDocument/2006/relationships/slide" Target="slides/slide73.xml"/><Relationship Id="rId70" Type="http://schemas.openxmlformats.org/officeDocument/2006/relationships/slide" Target="slides/slide19.xml"/><Relationship Id="rId91" Type="http://schemas.openxmlformats.org/officeDocument/2006/relationships/slide" Target="slides/slide40.xml"/><Relationship Id="rId145" Type="http://schemas.openxmlformats.org/officeDocument/2006/relationships/slide" Target="slides/slide94.xml"/><Relationship Id="rId166" Type="http://schemas.openxmlformats.org/officeDocument/2006/relationships/slide" Target="slides/slide115.xml"/><Relationship Id="rId187" Type="http://schemas.openxmlformats.org/officeDocument/2006/relationships/slide" Target="slides/slide136.xml"/><Relationship Id="rId1" Type="http://schemas.openxmlformats.org/officeDocument/2006/relationships/slideMaster" Target="slideMasters/slideMaster1.xml"/><Relationship Id="rId212" Type="http://schemas.openxmlformats.org/officeDocument/2006/relationships/slide" Target="slides/slide161.xml"/><Relationship Id="rId233" Type="http://schemas.openxmlformats.org/officeDocument/2006/relationships/theme" Target="theme/theme1.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 Target="slides/slide63.xml"/><Relationship Id="rId60" Type="http://schemas.openxmlformats.org/officeDocument/2006/relationships/slide" Target="slides/slide9.xml"/><Relationship Id="rId81" Type="http://schemas.openxmlformats.org/officeDocument/2006/relationships/slide" Target="slides/slide30.xml"/><Relationship Id="rId135" Type="http://schemas.openxmlformats.org/officeDocument/2006/relationships/slide" Target="slides/slide84.xml"/><Relationship Id="rId156" Type="http://schemas.openxmlformats.org/officeDocument/2006/relationships/slide" Target="slides/slide105.xml"/><Relationship Id="rId177" Type="http://schemas.openxmlformats.org/officeDocument/2006/relationships/slide" Target="slides/slide126.xml"/><Relationship Id="rId198" Type="http://schemas.openxmlformats.org/officeDocument/2006/relationships/slide" Target="slides/slide147.xml"/><Relationship Id="rId202" Type="http://schemas.openxmlformats.org/officeDocument/2006/relationships/slide" Target="slides/slide151.xml"/><Relationship Id="rId223" Type="http://schemas.openxmlformats.org/officeDocument/2006/relationships/slide" Target="slides/slide172.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50" Type="http://schemas.openxmlformats.org/officeDocument/2006/relationships/slideMaster" Target="slideMasters/slideMaster50.xml"/><Relationship Id="rId104" Type="http://schemas.openxmlformats.org/officeDocument/2006/relationships/slide" Target="slides/slide53.xml"/><Relationship Id="rId125" Type="http://schemas.openxmlformats.org/officeDocument/2006/relationships/slide" Target="slides/slide74.xml"/><Relationship Id="rId146" Type="http://schemas.openxmlformats.org/officeDocument/2006/relationships/slide" Target="slides/slide95.xml"/><Relationship Id="rId167" Type="http://schemas.openxmlformats.org/officeDocument/2006/relationships/slide" Target="slides/slide116.xml"/><Relationship Id="rId188" Type="http://schemas.openxmlformats.org/officeDocument/2006/relationships/slide" Target="slides/slide137.xml"/><Relationship Id="rId71" Type="http://schemas.openxmlformats.org/officeDocument/2006/relationships/slide" Target="slides/slide20.xml"/><Relationship Id="rId92" Type="http://schemas.openxmlformats.org/officeDocument/2006/relationships/slide" Target="slides/slide41.xml"/><Relationship Id="rId213" Type="http://schemas.openxmlformats.org/officeDocument/2006/relationships/slide" Target="slides/slide162.xml"/><Relationship Id="rId234"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Master" Target="slideMasters/slideMaster29.xml"/><Relationship Id="rId40" Type="http://schemas.openxmlformats.org/officeDocument/2006/relationships/slideMaster" Target="slideMasters/slideMaster40.xml"/><Relationship Id="rId115" Type="http://schemas.openxmlformats.org/officeDocument/2006/relationships/slide" Target="slides/slide64.xml"/><Relationship Id="rId136" Type="http://schemas.openxmlformats.org/officeDocument/2006/relationships/slide" Target="slides/slide85.xml"/><Relationship Id="rId157" Type="http://schemas.openxmlformats.org/officeDocument/2006/relationships/slide" Target="slides/slide106.xml"/><Relationship Id="rId178" Type="http://schemas.openxmlformats.org/officeDocument/2006/relationships/slide" Target="slides/slide127.xml"/><Relationship Id="rId61" Type="http://schemas.openxmlformats.org/officeDocument/2006/relationships/slide" Target="slides/slide10.xml"/><Relationship Id="rId82" Type="http://schemas.openxmlformats.org/officeDocument/2006/relationships/slide" Target="slides/slide31.xml"/><Relationship Id="rId199" Type="http://schemas.openxmlformats.org/officeDocument/2006/relationships/slide" Target="slides/slide148.xml"/><Relationship Id="rId203" Type="http://schemas.openxmlformats.org/officeDocument/2006/relationships/slide" Target="slides/slide152.xml"/><Relationship Id="rId19" Type="http://schemas.openxmlformats.org/officeDocument/2006/relationships/slideMaster" Target="slideMasters/slideMaster19.xml"/><Relationship Id="rId224" Type="http://schemas.openxmlformats.org/officeDocument/2006/relationships/slide" Target="slides/slide173.xml"/><Relationship Id="rId30" Type="http://schemas.openxmlformats.org/officeDocument/2006/relationships/slideMaster" Target="slideMasters/slideMaster30.xml"/><Relationship Id="rId105" Type="http://schemas.openxmlformats.org/officeDocument/2006/relationships/slide" Target="slides/slide54.xml"/><Relationship Id="rId126" Type="http://schemas.openxmlformats.org/officeDocument/2006/relationships/slide" Target="slides/slide75.xml"/><Relationship Id="rId147" Type="http://schemas.openxmlformats.org/officeDocument/2006/relationships/slide" Target="slides/slide96.xml"/><Relationship Id="rId168" Type="http://schemas.openxmlformats.org/officeDocument/2006/relationships/slide" Target="slides/slide117.xml"/><Relationship Id="rId51" Type="http://schemas.openxmlformats.org/officeDocument/2006/relationships/slideMaster" Target="slideMasters/slideMaster51.xml"/><Relationship Id="rId72" Type="http://schemas.openxmlformats.org/officeDocument/2006/relationships/slide" Target="slides/slide21.xml"/><Relationship Id="rId93" Type="http://schemas.openxmlformats.org/officeDocument/2006/relationships/slide" Target="slides/slide42.xml"/><Relationship Id="rId189" Type="http://schemas.openxmlformats.org/officeDocument/2006/relationships/slide" Target="slides/slide138.xml"/><Relationship Id="rId3" Type="http://schemas.openxmlformats.org/officeDocument/2006/relationships/slideMaster" Target="slideMasters/slideMaster3.xml"/><Relationship Id="rId214" Type="http://schemas.openxmlformats.org/officeDocument/2006/relationships/slide" Target="slides/slide163.xml"/><Relationship Id="rId116" Type="http://schemas.openxmlformats.org/officeDocument/2006/relationships/slide" Target="slides/slide65.xml"/><Relationship Id="rId137" Type="http://schemas.openxmlformats.org/officeDocument/2006/relationships/slide" Target="slides/slide86.xml"/><Relationship Id="rId158" Type="http://schemas.openxmlformats.org/officeDocument/2006/relationships/slide" Target="slides/slide107.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Suleman\Desktop\Copy%20(10)%20of%20Copy%20of%20scale.xls" TargetMode="External"/><Relationship Id="rId1" Type="http://schemas.openxmlformats.org/officeDocument/2006/relationships/themeOverride" Target="../theme/themeOverride2.xml"/></Relationships>
</file>

<file path=ppt/charts/_rels/chart10.xml.rels><?xml version="1.0" encoding="UTF-8" standalone="yes"?>
<Relationships xmlns="http://schemas.openxmlformats.org/package/2006/relationships"><Relationship Id="rId2" Type="http://schemas.openxmlformats.org/officeDocument/2006/relationships/oleObject" Target="file:////C:\Documents%20and%20Settings\Suleman\Desktop\Copy%20(6)%20of%20Copy%20of%20scale.xls" TargetMode="External"/><Relationship Id="rId1" Type="http://schemas.openxmlformats.org/officeDocument/2006/relationships/themeOverride" Target="../theme/themeOverride11.xml"/></Relationships>
</file>

<file path=ppt/charts/_rels/chart11.xml.rels><?xml version="1.0" encoding="UTF-8" standalone="yes"?>
<Relationships xmlns="http://schemas.openxmlformats.org/package/2006/relationships"><Relationship Id="rId2" Type="http://schemas.openxmlformats.org/officeDocument/2006/relationships/oleObject" Target="file:////C:\Documents%20and%20Settings\Suleman\Desktop\Copy%20(7)%20of%20Copy%20of%20scale.xls" TargetMode="External"/><Relationship Id="rId1" Type="http://schemas.openxmlformats.org/officeDocument/2006/relationships/themeOverride" Target="../theme/themeOverride12.xml"/></Relationships>
</file>

<file path=ppt/charts/_rels/chart12.xml.rels><?xml version="1.0" encoding="UTF-8" standalone="yes"?>
<Relationships xmlns="http://schemas.openxmlformats.org/package/2006/relationships"><Relationship Id="rId2" Type="http://schemas.openxmlformats.org/officeDocument/2006/relationships/oleObject" Target="file:////C:\Documents%20and%20Settings\Suleman\Desktop\Copy%20(8)%20of%20Copy%20of%20scale.xls" TargetMode="External"/><Relationship Id="rId1" Type="http://schemas.openxmlformats.org/officeDocument/2006/relationships/themeOverride" Target="../theme/themeOverride13.xml"/></Relationships>
</file>

<file path=ppt/charts/_rels/chart13.xml.rels><?xml version="1.0" encoding="UTF-8" standalone="yes"?>
<Relationships xmlns="http://schemas.openxmlformats.org/package/2006/relationships"><Relationship Id="rId2" Type="http://schemas.openxmlformats.org/officeDocument/2006/relationships/oleObject" Target="file:////C:\Documents%20and%20Settings\Suleman\Desktop\Copy%20(10)%20of%20Copy%20of%20scale.xls" TargetMode="External"/><Relationship Id="rId1" Type="http://schemas.openxmlformats.org/officeDocument/2006/relationships/themeOverride" Target="../theme/themeOverride14.xml"/></Relationships>
</file>

<file path=ppt/charts/_rels/chart14.xml.rels><?xml version="1.0" encoding="UTF-8" standalone="yes"?>
<Relationships xmlns="http://schemas.openxmlformats.org/package/2006/relationships"><Relationship Id="rId2" Type="http://schemas.openxmlformats.org/officeDocument/2006/relationships/oleObject" Target="file:////C:\Documents%20and%20Settings\Suleman\Desktop\Copy%20(10)%20of%20Copy%20of%20scale.xls" TargetMode="External"/><Relationship Id="rId1" Type="http://schemas.openxmlformats.org/officeDocument/2006/relationships/themeOverride" Target="../theme/themeOverride15.xml"/></Relationships>
</file>

<file path=ppt/charts/_rels/chart15.xml.rels><?xml version="1.0" encoding="UTF-8" standalone="yes"?>
<Relationships xmlns="http://schemas.openxmlformats.org/package/2006/relationships"><Relationship Id="rId2" Type="http://schemas.openxmlformats.org/officeDocument/2006/relationships/oleObject" Target="file:////C:\Documents%20and%20Settings\Suleman\Desktop\Copy%20(11)%20of%20Copy%20of%20scale.xls" TargetMode="External"/><Relationship Id="rId1" Type="http://schemas.openxmlformats.org/officeDocument/2006/relationships/themeOverride" Target="../theme/themeOverride16.xml"/></Relationships>
</file>

<file path=ppt/charts/_rels/chart16.xml.rels><?xml version="1.0" encoding="UTF-8" standalone="yes"?>
<Relationships xmlns="http://schemas.openxmlformats.org/package/2006/relationships"><Relationship Id="rId2" Type="http://schemas.openxmlformats.org/officeDocument/2006/relationships/oleObject" Target="file:////C:\Documents%20and%20Settings\Suleman\Desktop\Copy%20(12)%20of%20Copy%20of%20scale.xls" TargetMode="External"/><Relationship Id="rId1" Type="http://schemas.openxmlformats.org/officeDocument/2006/relationships/themeOverride" Target="../theme/themeOverride17.xml"/></Relationships>
</file>

<file path=ppt/charts/_rels/chart2.xml.rels><?xml version="1.0" encoding="UTF-8" standalone="yes"?>
<Relationships xmlns="http://schemas.openxmlformats.org/package/2006/relationships"><Relationship Id="rId2" Type="http://schemas.openxmlformats.org/officeDocument/2006/relationships/oleObject" Target="file:////C:\Documents%20and%20Settings\Suleman\Desktop\Copy%20(10)%20of%20Copy%20of%20scale.xls" TargetMode="External"/><Relationship Id="rId1" Type="http://schemas.openxmlformats.org/officeDocument/2006/relationships/themeOverride" Target="../theme/themeOverride3.xml"/></Relationships>
</file>

<file path=ppt/charts/_rels/chart3.xml.rels><?xml version="1.0" encoding="UTF-8" standalone="yes"?>
<Relationships xmlns="http://schemas.openxmlformats.org/package/2006/relationships"><Relationship Id="rId2" Type="http://schemas.openxmlformats.org/officeDocument/2006/relationships/oleObject" Target="file:////C:\Documents%20and%20Settings\Suleman\Desktop\Copy%20(10)%20of%20Copy%20of%20scale.xls" TargetMode="External"/><Relationship Id="rId1" Type="http://schemas.openxmlformats.org/officeDocument/2006/relationships/themeOverride" Target="../theme/themeOverride4.xml"/></Relationships>
</file>

<file path=ppt/charts/_rels/chart4.xml.rels><?xml version="1.0" encoding="UTF-8" standalone="yes"?>
<Relationships xmlns="http://schemas.openxmlformats.org/package/2006/relationships"><Relationship Id="rId2" Type="http://schemas.openxmlformats.org/officeDocument/2006/relationships/oleObject" Target="file:////C:\Documents%20and%20Settings\Suleman\Desktop\Copy%20(10)%20of%20Copy%20of%20scale.xls" TargetMode="External"/><Relationship Id="rId1" Type="http://schemas.openxmlformats.org/officeDocument/2006/relationships/themeOverride" Target="../theme/themeOverride5.xml"/></Relationships>
</file>

<file path=ppt/charts/_rels/chart5.xml.rels><?xml version="1.0" encoding="UTF-8" standalone="yes"?>
<Relationships xmlns="http://schemas.openxmlformats.org/package/2006/relationships"><Relationship Id="rId2" Type="http://schemas.openxmlformats.org/officeDocument/2006/relationships/oleObject" Target="file:////C:\Documents%20and%20Settings\Suleman\Desktop\Copy%20of%20Copy%20of%20scale.xls" TargetMode="External"/><Relationship Id="rId1" Type="http://schemas.openxmlformats.org/officeDocument/2006/relationships/themeOverride" Target="../theme/themeOverride6.xml"/></Relationships>
</file>

<file path=ppt/charts/_rels/chart6.xml.rels><?xml version="1.0" encoding="UTF-8" standalone="yes"?>
<Relationships xmlns="http://schemas.openxmlformats.org/package/2006/relationships"><Relationship Id="rId2" Type="http://schemas.openxmlformats.org/officeDocument/2006/relationships/oleObject" Target="file:////C:\Documents%20and%20Settings\Suleman\Desktop\Copy%20(2)%20of%20Copy%20of%20scale.xls" TargetMode="External"/><Relationship Id="rId1" Type="http://schemas.openxmlformats.org/officeDocument/2006/relationships/themeOverride" Target="../theme/themeOverride7.xml"/></Relationships>
</file>

<file path=ppt/charts/_rels/chart7.xml.rels><?xml version="1.0" encoding="UTF-8" standalone="yes"?>
<Relationships xmlns="http://schemas.openxmlformats.org/package/2006/relationships"><Relationship Id="rId2" Type="http://schemas.openxmlformats.org/officeDocument/2006/relationships/oleObject" Target="file:////C:\Documents%20and%20Settings\Suleman\Desktop\Copy%20(3)%20of%20Copy%20of%20scale.xls" TargetMode="External"/><Relationship Id="rId1" Type="http://schemas.openxmlformats.org/officeDocument/2006/relationships/themeOverride" Target="../theme/themeOverride8.xml"/></Relationships>
</file>

<file path=ppt/charts/_rels/chart8.xml.rels><?xml version="1.0" encoding="UTF-8" standalone="yes"?>
<Relationships xmlns="http://schemas.openxmlformats.org/package/2006/relationships"><Relationship Id="rId2" Type="http://schemas.openxmlformats.org/officeDocument/2006/relationships/oleObject" Target="file:////C:\Documents%20and%20Settings\Suleman\Desktop\Copy%20(4)%20of%20Copy%20of%20scale.xls" TargetMode="External"/><Relationship Id="rId1" Type="http://schemas.openxmlformats.org/officeDocument/2006/relationships/themeOverride" Target="../theme/themeOverride9.xml"/></Relationships>
</file>

<file path=ppt/charts/_rels/chart9.xml.rels><?xml version="1.0" encoding="UTF-8" standalone="yes"?>
<Relationships xmlns="http://schemas.openxmlformats.org/package/2006/relationships"><Relationship Id="rId2" Type="http://schemas.openxmlformats.org/officeDocument/2006/relationships/oleObject" Target="file:////C:\Documents%20and%20Settings\Suleman\Desktop\Copy%20(6)%20of%20Copy%20of%20scale.xls" TargetMode="External"/><Relationship Id="rId1" Type="http://schemas.openxmlformats.org/officeDocument/2006/relationships/themeOverride" Target="../theme/themeOverride10.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303532679074"/>
          <c:y val="5.1400554097404502E-2"/>
          <c:w val="0.77775456930521403"/>
          <c:h val="0.79822506561679796"/>
        </c:manualLayout>
      </c:layout>
      <c:scatterChart>
        <c:scatterStyle val="smoothMarker"/>
        <c:varyColors val="0"/>
        <c:ser>
          <c:idx val="3"/>
          <c:order val="1"/>
          <c:tx>
            <c:strRef>
              <c:f>"SCMP"</c:f>
            </c:strRef>
          </c:tx>
          <c:spPr>
            <a:ln>
              <a:solidFill>
                <a:schemeClr val="tx2">
                  <a:lumMod val="50000"/>
                </a:schemeClr>
              </a:solidFill>
            </a:ln>
          </c:spPr>
          <c:xVal>
            <c:numRef>
              <c:f>scale!$I$1:$I$7</c:f>
            </c:numRef>
          </c:xVal>
          <c:yVal>
            <c:numRef>
              <c:f>scale!$J$1:$J$7</c:f>
            </c:numRef>
          </c:yVal>
          <c:smooth val="1"/>
          <c:extLst>
            <c:ext xmlns:c16="http://schemas.microsoft.com/office/drawing/2014/chart" uri="{C3380CC4-5D6E-409C-BE32-E72D297353CC}">
              <c16:uniqueId val="{00000000-FA1F-5D4D-B6EE-BC688D5E5712}"/>
            </c:ext>
          </c:extLst>
        </c:ser>
        <c:ser>
          <c:idx val="4"/>
          <c:order val="2"/>
          <c:tx>
            <c:strRef>
              <c:f>"ACMP"</c:f>
            </c:strRef>
          </c:tx>
          <c:spPr>
            <a:ln>
              <a:solidFill>
                <a:srgbClr val="C00000"/>
              </a:solidFill>
            </a:ln>
          </c:spPr>
          <c:xVal>
            <c:numRef>
              <c:f>scale!$I$8:$I$14</c:f>
            </c:numRef>
          </c:xVal>
          <c:yVal>
            <c:numRef>
              <c:f>scale!$J$8:$J$14</c:f>
            </c:numRef>
          </c:yVal>
          <c:smooth val="1"/>
          <c:extLst>
            <c:ext xmlns:c16="http://schemas.microsoft.com/office/drawing/2014/chart" uri="{C3380CC4-5D6E-409C-BE32-E72D297353CC}">
              <c16:uniqueId val="{00000001-FA1F-5D4D-B6EE-BC688D5E5712}"/>
            </c:ext>
          </c:extLst>
        </c:ser>
        <c:ser>
          <c:idx val="5"/>
          <c:order val="3"/>
          <c:tx>
            <c:strRef>
              <c:f>"ACS"</c:f>
            </c:strRef>
          </c:tx>
          <c:spPr>
            <a:ln>
              <a:solidFill>
                <a:schemeClr val="accent3">
                  <a:lumMod val="50000"/>
                </a:schemeClr>
              </a:solidFill>
            </a:ln>
          </c:spPr>
          <c:xVal>
            <c:numRef>
              <c:f>scale!$I$15:$I$21</c:f>
            </c:numRef>
          </c:xVal>
          <c:yVal>
            <c:numRef>
              <c:f>scale!$J$15:$J$21</c:f>
            </c:numRef>
          </c:yVal>
          <c:smooth val="1"/>
          <c:extLst>
            <c:ext xmlns:c16="http://schemas.microsoft.com/office/drawing/2014/chart" uri="{C3380CC4-5D6E-409C-BE32-E72D297353CC}">
              <c16:uniqueId val="{00000002-FA1F-5D4D-B6EE-BC688D5E5712}"/>
            </c:ext>
          </c:extLst>
        </c:ser>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c:v>
                </c:pt>
                <c:pt idx="1">
                  <c:v>4</c:v>
                </c:pt>
                <c:pt idx="2">
                  <c:v>8</c:v>
                </c:pt>
                <c:pt idx="3">
                  <c:v>12</c:v>
                </c:pt>
                <c:pt idx="4">
                  <c:v>16</c:v>
                </c:pt>
                <c:pt idx="5">
                  <c:v>24</c:v>
                </c:pt>
                <c:pt idx="6">
                  <c:v>32</c:v>
                </c:pt>
              </c:numCache>
            </c:numRef>
          </c:xVal>
          <c:yVal>
            <c:numRef>
              <c:f>scale!$J$1:$J$7</c:f>
              <c:numCache>
                <c:formatCode>General</c:formatCode>
                <c:ptCount val="7"/>
                <c:pt idx="0">
                  <c:v>1</c:v>
                </c:pt>
                <c:pt idx="1">
                  <c:v>3.1009000000000002</c:v>
                </c:pt>
                <c:pt idx="2">
                  <c:v>4.5502000000000002</c:v>
                </c:pt>
                <c:pt idx="3">
                  <c:v>5.4912000000000134</c:v>
                </c:pt>
                <c:pt idx="4">
                  <c:v>5.9668000000000001</c:v>
                </c:pt>
                <c:pt idx="5">
                  <c:v>5.399</c:v>
                </c:pt>
                <c:pt idx="6">
                  <c:v>3.9177</c:v>
                </c:pt>
              </c:numCache>
            </c:numRef>
          </c:yVal>
          <c:smooth val="1"/>
          <c:extLst>
            <c:ext xmlns:c16="http://schemas.microsoft.com/office/drawing/2014/chart" uri="{C3380CC4-5D6E-409C-BE32-E72D297353CC}">
              <c16:uniqueId val="{00000003-FA1F-5D4D-B6EE-BC688D5E5712}"/>
            </c:ext>
          </c:extLst>
        </c:ser>
        <c:dLbls>
          <c:showLegendKey val="0"/>
          <c:showVal val="0"/>
          <c:showCatName val="0"/>
          <c:showSerName val="0"/>
          <c:showPercent val="0"/>
          <c:showBubbleSize val="0"/>
        </c:dLbls>
        <c:axId val="-1038308768"/>
        <c:axId val="-1038304864"/>
      </c:scatterChart>
      <c:valAx>
        <c:axId val="-1038308768"/>
        <c:scaling>
          <c:orientation val="minMax"/>
          <c:max val="36"/>
          <c:min val="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038304864"/>
        <c:crosses val="autoZero"/>
        <c:crossBetween val="midCat"/>
        <c:majorUnit val="8"/>
      </c:valAx>
      <c:valAx>
        <c:axId val="-1038304864"/>
        <c:scaling>
          <c:orientation val="minMax"/>
          <c:max val="8"/>
        </c:scaling>
        <c:delete val="0"/>
        <c:axPos val="l"/>
        <c:numFmt formatCode="General" sourceLinked="1"/>
        <c:majorTickMark val="out"/>
        <c:minorTickMark val="none"/>
        <c:tickLblPos val="nextTo"/>
        <c:crossAx val="-1038308768"/>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5.1400554097404502E-2"/>
          <c:w val="0.77775456930521403"/>
          <c:h val="0.79822506561679796"/>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c:v>
                </c:pt>
                <c:pt idx="1">
                  <c:v>4</c:v>
                </c:pt>
                <c:pt idx="2">
                  <c:v>8</c:v>
                </c:pt>
                <c:pt idx="3">
                  <c:v>12</c:v>
                </c:pt>
                <c:pt idx="4">
                  <c:v>16</c:v>
                </c:pt>
                <c:pt idx="5">
                  <c:v>24</c:v>
                </c:pt>
                <c:pt idx="6">
                  <c:v>32</c:v>
                </c:pt>
              </c:numCache>
            </c:numRef>
          </c:xVal>
          <c:yVal>
            <c:numRef>
              <c:f>scale!$J$1:$J$7</c:f>
              <c:numCache>
                <c:formatCode>General</c:formatCode>
                <c:ptCount val="7"/>
                <c:pt idx="0">
                  <c:v>1</c:v>
                </c:pt>
                <c:pt idx="1">
                  <c:v>3.4178000000000002</c:v>
                </c:pt>
                <c:pt idx="2">
                  <c:v>4.6398000000000001</c:v>
                </c:pt>
                <c:pt idx="3">
                  <c:v>5.3483000000000001</c:v>
                </c:pt>
                <c:pt idx="4">
                  <c:v>7.6793000000000013</c:v>
                </c:pt>
                <c:pt idx="5">
                  <c:v>8.0406000000000013</c:v>
                </c:pt>
                <c:pt idx="6">
                  <c:v>8.1883999999999997</c:v>
                </c:pt>
              </c:numCache>
            </c:numRef>
          </c:yVal>
          <c:smooth val="1"/>
          <c:extLst>
            <c:ext xmlns:c16="http://schemas.microsoft.com/office/drawing/2014/chart" uri="{C3380CC4-5D6E-409C-BE32-E72D297353CC}">
              <c16:uniqueId val="{00000000-C620-FC4A-9576-EC688FCB8D3C}"/>
            </c:ext>
          </c:extLst>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c:v>
                </c:pt>
                <c:pt idx="1">
                  <c:v>6</c:v>
                </c:pt>
                <c:pt idx="2">
                  <c:v>10</c:v>
                </c:pt>
                <c:pt idx="3">
                  <c:v>14</c:v>
                </c:pt>
                <c:pt idx="4">
                  <c:v>18</c:v>
                </c:pt>
                <c:pt idx="5">
                  <c:v>26</c:v>
                </c:pt>
                <c:pt idx="6">
                  <c:v>34</c:v>
                </c:pt>
              </c:numCache>
            </c:numRef>
          </c:xVal>
          <c:yVal>
            <c:numRef>
              <c:f>scale!$J$8:$J$14</c:f>
              <c:numCache>
                <c:formatCode>General</c:formatCode>
                <c:ptCount val="7"/>
                <c:pt idx="0">
                  <c:v>1.9784999999999999</c:v>
                </c:pt>
                <c:pt idx="1">
                  <c:v>3.3580999999999972</c:v>
                </c:pt>
                <c:pt idx="2">
                  <c:v>4.1478999999999946</c:v>
                </c:pt>
                <c:pt idx="3">
                  <c:v>4.8229999999999746</c:v>
                </c:pt>
                <c:pt idx="4">
                  <c:v>7.0395000000000003</c:v>
                </c:pt>
                <c:pt idx="5">
                  <c:v>7.8384</c:v>
                </c:pt>
                <c:pt idx="6">
                  <c:v>9.1830000000000016</c:v>
                </c:pt>
              </c:numCache>
            </c:numRef>
          </c:yVal>
          <c:smooth val="1"/>
          <c:extLst>
            <c:ext xmlns:c16="http://schemas.microsoft.com/office/drawing/2014/chart" uri="{C3380CC4-5D6E-409C-BE32-E72D297353CC}">
              <c16:uniqueId val="{00000001-C620-FC4A-9576-EC688FCB8D3C}"/>
            </c:ext>
          </c:extLst>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c:v>
                </c:pt>
                <c:pt idx="1">
                  <c:v>8</c:v>
                </c:pt>
                <c:pt idx="2">
                  <c:v>12</c:v>
                </c:pt>
                <c:pt idx="3">
                  <c:v>16</c:v>
                </c:pt>
                <c:pt idx="4">
                  <c:v>20</c:v>
                </c:pt>
                <c:pt idx="5">
                  <c:v>28</c:v>
                </c:pt>
                <c:pt idx="6">
                  <c:v>36</c:v>
                </c:pt>
              </c:numCache>
            </c:numRef>
          </c:xVal>
          <c:yVal>
            <c:numRef>
              <c:f>scale!$J$15:$J$21</c:f>
              <c:numCache>
                <c:formatCode>General</c:formatCode>
                <c:ptCount val="7"/>
                <c:pt idx="0">
                  <c:v>1.974100000000004</c:v>
                </c:pt>
                <c:pt idx="1">
                  <c:v>3.1078999999999999</c:v>
                </c:pt>
                <c:pt idx="2">
                  <c:v>4.5331000000000001</c:v>
                </c:pt>
                <c:pt idx="3">
                  <c:v>5.8124999999999956</c:v>
                </c:pt>
                <c:pt idx="4">
                  <c:v>8.9718</c:v>
                </c:pt>
                <c:pt idx="5">
                  <c:v>10.4681</c:v>
                </c:pt>
                <c:pt idx="6">
                  <c:v>12.398999999999999</c:v>
                </c:pt>
              </c:numCache>
            </c:numRef>
          </c:yVal>
          <c:smooth val="1"/>
          <c:extLst>
            <c:ext xmlns:c16="http://schemas.microsoft.com/office/drawing/2014/chart" uri="{C3380CC4-5D6E-409C-BE32-E72D297353CC}">
              <c16:uniqueId val="{00000002-C620-FC4A-9576-EC688FCB8D3C}"/>
            </c:ext>
          </c:extLst>
        </c:ser>
        <c:dLbls>
          <c:showLegendKey val="0"/>
          <c:showVal val="0"/>
          <c:showCatName val="0"/>
          <c:showSerName val="0"/>
          <c:showPercent val="0"/>
          <c:showBubbleSize val="0"/>
        </c:dLbls>
        <c:axId val="-2106672240"/>
        <c:axId val="-2106668544"/>
      </c:scatterChart>
      <c:valAx>
        <c:axId val="-2106672240"/>
        <c:scaling>
          <c:orientation val="minMax"/>
          <c:max val="36"/>
          <c:min val="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2106668544"/>
        <c:crosses val="autoZero"/>
        <c:crossBetween val="midCat"/>
        <c:majorUnit val="8"/>
      </c:valAx>
      <c:valAx>
        <c:axId val="-2106668544"/>
        <c:scaling>
          <c:orientation val="minMax"/>
        </c:scaling>
        <c:delete val="0"/>
        <c:axPos val="l"/>
        <c:numFmt formatCode="General" sourceLinked="1"/>
        <c:majorTickMark val="out"/>
        <c:minorTickMark val="none"/>
        <c:tickLblPos val="nextTo"/>
        <c:crossAx val="-2106672240"/>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5.1400554097404502E-2"/>
          <c:w val="0.77775456930521403"/>
          <c:h val="0.79822506561679796"/>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c:v>
                </c:pt>
                <c:pt idx="1">
                  <c:v>4</c:v>
                </c:pt>
                <c:pt idx="2">
                  <c:v>8</c:v>
                </c:pt>
                <c:pt idx="3">
                  <c:v>12</c:v>
                </c:pt>
                <c:pt idx="4">
                  <c:v>16</c:v>
                </c:pt>
                <c:pt idx="5">
                  <c:v>24</c:v>
                </c:pt>
                <c:pt idx="6">
                  <c:v>32</c:v>
                </c:pt>
              </c:numCache>
            </c:numRef>
          </c:xVal>
          <c:yVal>
            <c:numRef>
              <c:f>scale!$J$1:$J$7</c:f>
              <c:numCache>
                <c:formatCode>General</c:formatCode>
                <c:ptCount val="7"/>
                <c:pt idx="0">
                  <c:v>1</c:v>
                </c:pt>
                <c:pt idx="1">
                  <c:v>2.7475000000000098</c:v>
                </c:pt>
                <c:pt idx="2">
                  <c:v>2.7484999999999999</c:v>
                </c:pt>
                <c:pt idx="3">
                  <c:v>2.6791999999999998</c:v>
                </c:pt>
                <c:pt idx="4">
                  <c:v>2.6438999999999999</c:v>
                </c:pt>
                <c:pt idx="5">
                  <c:v>2.5397999999999992</c:v>
                </c:pt>
                <c:pt idx="6">
                  <c:v>2.4472</c:v>
                </c:pt>
              </c:numCache>
            </c:numRef>
          </c:yVal>
          <c:smooth val="1"/>
          <c:extLst>
            <c:ext xmlns:c16="http://schemas.microsoft.com/office/drawing/2014/chart" uri="{C3380CC4-5D6E-409C-BE32-E72D297353CC}">
              <c16:uniqueId val="{00000000-4443-7B48-9652-2B83E18AF797}"/>
            </c:ext>
          </c:extLst>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c:v>
                </c:pt>
                <c:pt idx="1">
                  <c:v>6</c:v>
                </c:pt>
                <c:pt idx="2">
                  <c:v>10</c:v>
                </c:pt>
                <c:pt idx="3">
                  <c:v>14</c:v>
                </c:pt>
                <c:pt idx="4">
                  <c:v>18</c:v>
                </c:pt>
                <c:pt idx="5">
                  <c:v>26</c:v>
                </c:pt>
                <c:pt idx="6">
                  <c:v>34</c:v>
                </c:pt>
              </c:numCache>
            </c:numRef>
          </c:xVal>
          <c:yVal>
            <c:numRef>
              <c:f>scale!$J$8:$J$14</c:f>
              <c:numCache>
                <c:formatCode>General</c:formatCode>
                <c:ptCount val="7"/>
                <c:pt idx="0">
                  <c:v>1.061899999999995</c:v>
                </c:pt>
                <c:pt idx="1">
                  <c:v>2.3660000000000001</c:v>
                </c:pt>
                <c:pt idx="2">
                  <c:v>2.8336999999999981</c:v>
                </c:pt>
                <c:pt idx="3">
                  <c:v>2.7351000000000001</c:v>
                </c:pt>
                <c:pt idx="4">
                  <c:v>2.6966999999999981</c:v>
                </c:pt>
                <c:pt idx="5">
                  <c:v>2.5573999999999999</c:v>
                </c:pt>
                <c:pt idx="6">
                  <c:v>2.4847000000000001</c:v>
                </c:pt>
              </c:numCache>
            </c:numRef>
          </c:yVal>
          <c:smooth val="1"/>
          <c:extLst>
            <c:ext xmlns:c16="http://schemas.microsoft.com/office/drawing/2014/chart" uri="{C3380CC4-5D6E-409C-BE32-E72D297353CC}">
              <c16:uniqueId val="{00000001-4443-7B48-9652-2B83E18AF797}"/>
            </c:ext>
          </c:extLst>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c:v>
                </c:pt>
                <c:pt idx="1">
                  <c:v>8</c:v>
                </c:pt>
                <c:pt idx="2">
                  <c:v>12</c:v>
                </c:pt>
                <c:pt idx="3">
                  <c:v>16</c:v>
                </c:pt>
                <c:pt idx="4">
                  <c:v>20</c:v>
                </c:pt>
                <c:pt idx="5">
                  <c:v>28</c:v>
                </c:pt>
                <c:pt idx="6">
                  <c:v>36</c:v>
                </c:pt>
              </c:numCache>
            </c:numRef>
          </c:xVal>
          <c:yVal>
            <c:numRef>
              <c:f>scale!$J$15:$J$21</c:f>
              <c:numCache>
                <c:formatCode>General</c:formatCode>
                <c:ptCount val="7"/>
                <c:pt idx="0">
                  <c:v>1.061899999999995</c:v>
                </c:pt>
                <c:pt idx="1">
                  <c:v>4.4602000000000004</c:v>
                </c:pt>
                <c:pt idx="2">
                  <c:v>5.1412000000000004</c:v>
                </c:pt>
                <c:pt idx="3">
                  <c:v>5.1327999999999996</c:v>
                </c:pt>
                <c:pt idx="4">
                  <c:v>5.1241999999999646</c:v>
                </c:pt>
                <c:pt idx="5">
                  <c:v>5.1407999999999996</c:v>
                </c:pt>
                <c:pt idx="6">
                  <c:v>5.1690999999999976</c:v>
                </c:pt>
              </c:numCache>
            </c:numRef>
          </c:yVal>
          <c:smooth val="1"/>
          <c:extLst>
            <c:ext xmlns:c16="http://schemas.microsoft.com/office/drawing/2014/chart" uri="{C3380CC4-5D6E-409C-BE32-E72D297353CC}">
              <c16:uniqueId val="{00000002-4443-7B48-9652-2B83E18AF797}"/>
            </c:ext>
          </c:extLst>
        </c:ser>
        <c:dLbls>
          <c:showLegendKey val="0"/>
          <c:showVal val="0"/>
          <c:showCatName val="0"/>
          <c:showSerName val="0"/>
          <c:showPercent val="0"/>
          <c:showBubbleSize val="0"/>
        </c:dLbls>
        <c:axId val="-1392937568"/>
        <c:axId val="-1392933760"/>
      </c:scatterChart>
      <c:valAx>
        <c:axId val="-1392937568"/>
        <c:scaling>
          <c:orientation val="minMax"/>
          <c:max val="36"/>
          <c:min val="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392933760"/>
        <c:crosses val="autoZero"/>
        <c:crossBetween val="midCat"/>
        <c:majorUnit val="8"/>
      </c:valAx>
      <c:valAx>
        <c:axId val="-1392933760"/>
        <c:scaling>
          <c:orientation val="minMax"/>
        </c:scaling>
        <c:delete val="0"/>
        <c:axPos val="l"/>
        <c:numFmt formatCode="General" sourceLinked="1"/>
        <c:majorTickMark val="out"/>
        <c:minorTickMark val="none"/>
        <c:tickLblPos val="nextTo"/>
        <c:crossAx val="-1392937568"/>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5.1400554097404502E-2"/>
          <c:w val="0.77775456930521403"/>
          <c:h val="0.79822506561679796"/>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c:v>
                </c:pt>
                <c:pt idx="1">
                  <c:v>4</c:v>
                </c:pt>
                <c:pt idx="2">
                  <c:v>8</c:v>
                </c:pt>
                <c:pt idx="3">
                  <c:v>12</c:v>
                </c:pt>
                <c:pt idx="4">
                  <c:v>16</c:v>
                </c:pt>
                <c:pt idx="5">
                  <c:v>24</c:v>
                </c:pt>
                <c:pt idx="6">
                  <c:v>32</c:v>
                </c:pt>
              </c:numCache>
            </c:numRef>
          </c:xVal>
          <c:yVal>
            <c:numRef>
              <c:f>scale!$J$1:$J$7</c:f>
              <c:numCache>
                <c:formatCode>General</c:formatCode>
                <c:ptCount val="7"/>
                <c:pt idx="0">
                  <c:v>1</c:v>
                </c:pt>
                <c:pt idx="1">
                  <c:v>3.2572999999999999</c:v>
                </c:pt>
                <c:pt idx="2">
                  <c:v>5.3075999999999937</c:v>
                </c:pt>
                <c:pt idx="3">
                  <c:v>6.0964</c:v>
                </c:pt>
                <c:pt idx="4">
                  <c:v>7.0564</c:v>
                </c:pt>
                <c:pt idx="5">
                  <c:v>7.1109999999999864</c:v>
                </c:pt>
                <c:pt idx="6">
                  <c:v>6.8936999999999999</c:v>
                </c:pt>
              </c:numCache>
            </c:numRef>
          </c:yVal>
          <c:smooth val="1"/>
          <c:extLst>
            <c:ext xmlns:c16="http://schemas.microsoft.com/office/drawing/2014/chart" uri="{C3380CC4-5D6E-409C-BE32-E72D297353CC}">
              <c16:uniqueId val="{00000000-919E-BF4E-85B8-A5EA93559B39}"/>
            </c:ext>
          </c:extLst>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c:v>
                </c:pt>
                <c:pt idx="1">
                  <c:v>6</c:v>
                </c:pt>
                <c:pt idx="2">
                  <c:v>10</c:v>
                </c:pt>
                <c:pt idx="3">
                  <c:v>14</c:v>
                </c:pt>
                <c:pt idx="4">
                  <c:v>18</c:v>
                </c:pt>
                <c:pt idx="5">
                  <c:v>26</c:v>
                </c:pt>
                <c:pt idx="6">
                  <c:v>34</c:v>
                </c:pt>
              </c:numCache>
            </c:numRef>
          </c:xVal>
          <c:yVal>
            <c:numRef>
              <c:f>scale!$J$8:$J$14</c:f>
              <c:numCache>
                <c:formatCode>General</c:formatCode>
                <c:ptCount val="7"/>
                <c:pt idx="0">
                  <c:v>1.1842999999999999</c:v>
                </c:pt>
                <c:pt idx="1">
                  <c:v>2.0748000000000002</c:v>
                </c:pt>
                <c:pt idx="2">
                  <c:v>3.8755999999999982</c:v>
                </c:pt>
                <c:pt idx="3">
                  <c:v>5.5327999999999999</c:v>
                </c:pt>
                <c:pt idx="4">
                  <c:v>6.6298999999999957</c:v>
                </c:pt>
                <c:pt idx="5">
                  <c:v>7.6429999999999847</c:v>
                </c:pt>
                <c:pt idx="6">
                  <c:v>7.5888999999999998</c:v>
                </c:pt>
              </c:numCache>
            </c:numRef>
          </c:yVal>
          <c:smooth val="1"/>
          <c:extLst>
            <c:ext xmlns:c16="http://schemas.microsoft.com/office/drawing/2014/chart" uri="{C3380CC4-5D6E-409C-BE32-E72D297353CC}">
              <c16:uniqueId val="{00000001-919E-BF4E-85B8-A5EA93559B39}"/>
            </c:ext>
          </c:extLst>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c:v>
                </c:pt>
                <c:pt idx="1">
                  <c:v>8</c:v>
                </c:pt>
                <c:pt idx="2">
                  <c:v>12</c:v>
                </c:pt>
                <c:pt idx="3">
                  <c:v>16</c:v>
                </c:pt>
                <c:pt idx="4">
                  <c:v>20</c:v>
                </c:pt>
                <c:pt idx="5">
                  <c:v>28</c:v>
                </c:pt>
                <c:pt idx="6">
                  <c:v>36</c:v>
                </c:pt>
              </c:numCache>
            </c:numRef>
          </c:xVal>
          <c:yVal>
            <c:numRef>
              <c:f>scale!$J$15:$J$21</c:f>
              <c:numCache>
                <c:formatCode>General</c:formatCode>
                <c:ptCount val="7"/>
                <c:pt idx="0">
                  <c:v>1.1839</c:v>
                </c:pt>
                <c:pt idx="1">
                  <c:v>3.3458999999999981</c:v>
                </c:pt>
                <c:pt idx="2">
                  <c:v>5.3486000000000002</c:v>
                </c:pt>
                <c:pt idx="3">
                  <c:v>7.3722000000000003</c:v>
                </c:pt>
                <c:pt idx="4">
                  <c:v>8.2556000000000047</c:v>
                </c:pt>
                <c:pt idx="5">
                  <c:v>8.7135000000000016</c:v>
                </c:pt>
                <c:pt idx="6">
                  <c:v>8.4629000000000048</c:v>
                </c:pt>
              </c:numCache>
            </c:numRef>
          </c:yVal>
          <c:smooth val="1"/>
          <c:extLst>
            <c:ext xmlns:c16="http://schemas.microsoft.com/office/drawing/2014/chart" uri="{C3380CC4-5D6E-409C-BE32-E72D297353CC}">
              <c16:uniqueId val="{00000002-919E-BF4E-85B8-A5EA93559B39}"/>
            </c:ext>
          </c:extLst>
        </c:ser>
        <c:dLbls>
          <c:showLegendKey val="0"/>
          <c:showVal val="0"/>
          <c:showCatName val="0"/>
          <c:showSerName val="0"/>
          <c:showPercent val="0"/>
          <c:showBubbleSize val="0"/>
        </c:dLbls>
        <c:axId val="-1392707024"/>
        <c:axId val="-1392703248"/>
      </c:scatterChart>
      <c:valAx>
        <c:axId val="-1392707024"/>
        <c:scaling>
          <c:orientation val="minMax"/>
          <c:max val="36"/>
          <c:min val="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392703248"/>
        <c:crosses val="autoZero"/>
        <c:crossBetween val="midCat"/>
        <c:majorUnit val="8"/>
      </c:valAx>
      <c:valAx>
        <c:axId val="-1392703248"/>
        <c:scaling>
          <c:orientation val="minMax"/>
        </c:scaling>
        <c:delete val="0"/>
        <c:axPos val="l"/>
        <c:numFmt formatCode="General" sourceLinked="1"/>
        <c:majorTickMark val="out"/>
        <c:minorTickMark val="none"/>
        <c:tickLblPos val="nextTo"/>
        <c:crossAx val="-1392707024"/>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5.1400554097404502E-2"/>
          <c:w val="0.77775456930521403"/>
          <c:h val="0.79822506561679796"/>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c:v>
                </c:pt>
                <c:pt idx="1">
                  <c:v>4</c:v>
                </c:pt>
                <c:pt idx="2">
                  <c:v>8</c:v>
                </c:pt>
                <c:pt idx="3">
                  <c:v>12</c:v>
                </c:pt>
                <c:pt idx="4">
                  <c:v>16</c:v>
                </c:pt>
                <c:pt idx="5">
                  <c:v>24</c:v>
                </c:pt>
                <c:pt idx="6">
                  <c:v>32</c:v>
                </c:pt>
              </c:numCache>
            </c:numRef>
          </c:xVal>
          <c:yVal>
            <c:numRef>
              <c:f>scale!$J$1:$J$7</c:f>
              <c:numCache>
                <c:formatCode>General</c:formatCode>
                <c:ptCount val="7"/>
                <c:pt idx="0">
                  <c:v>1</c:v>
                </c:pt>
                <c:pt idx="1">
                  <c:v>3.1009000000000002</c:v>
                </c:pt>
                <c:pt idx="2">
                  <c:v>4.5502000000000002</c:v>
                </c:pt>
                <c:pt idx="3">
                  <c:v>5.4912000000000134</c:v>
                </c:pt>
                <c:pt idx="4">
                  <c:v>5.9668000000000001</c:v>
                </c:pt>
                <c:pt idx="5">
                  <c:v>5.399</c:v>
                </c:pt>
                <c:pt idx="6">
                  <c:v>3.9177</c:v>
                </c:pt>
              </c:numCache>
            </c:numRef>
          </c:yVal>
          <c:smooth val="1"/>
          <c:extLst>
            <c:ext xmlns:c16="http://schemas.microsoft.com/office/drawing/2014/chart" uri="{C3380CC4-5D6E-409C-BE32-E72D297353CC}">
              <c16:uniqueId val="{00000000-B999-FE4E-B1FC-699341299DDE}"/>
            </c:ext>
          </c:extLst>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c:v>
                </c:pt>
                <c:pt idx="1">
                  <c:v>6</c:v>
                </c:pt>
                <c:pt idx="2">
                  <c:v>10</c:v>
                </c:pt>
                <c:pt idx="3">
                  <c:v>14</c:v>
                </c:pt>
                <c:pt idx="4">
                  <c:v>18</c:v>
                </c:pt>
                <c:pt idx="5">
                  <c:v>26</c:v>
                </c:pt>
                <c:pt idx="6">
                  <c:v>34</c:v>
                </c:pt>
              </c:numCache>
            </c:numRef>
          </c:xVal>
          <c:yVal>
            <c:numRef>
              <c:f>scale!$J$8:$J$14</c:f>
              <c:numCache>
                <c:formatCode>General</c:formatCode>
                <c:ptCount val="7"/>
                <c:pt idx="0">
                  <c:v>1.841</c:v>
                </c:pt>
                <c:pt idx="1">
                  <c:v>3.2843000000000102</c:v>
                </c:pt>
                <c:pt idx="2">
                  <c:v>4.4047000000000001</c:v>
                </c:pt>
                <c:pt idx="3">
                  <c:v>5.7197000000000013</c:v>
                </c:pt>
                <c:pt idx="4">
                  <c:v>6.2271999999999954</c:v>
                </c:pt>
                <c:pt idx="5">
                  <c:v>5.4377000000000004</c:v>
                </c:pt>
                <c:pt idx="6">
                  <c:v>4.6046999999999967</c:v>
                </c:pt>
              </c:numCache>
            </c:numRef>
          </c:yVal>
          <c:smooth val="1"/>
          <c:extLst>
            <c:ext xmlns:c16="http://schemas.microsoft.com/office/drawing/2014/chart" uri="{C3380CC4-5D6E-409C-BE32-E72D297353CC}">
              <c16:uniqueId val="{00000001-B999-FE4E-B1FC-699341299DDE}"/>
            </c:ext>
          </c:extLst>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c:v>
                </c:pt>
                <c:pt idx="1">
                  <c:v>8</c:v>
                </c:pt>
                <c:pt idx="2">
                  <c:v>12</c:v>
                </c:pt>
                <c:pt idx="3">
                  <c:v>16</c:v>
                </c:pt>
                <c:pt idx="4">
                  <c:v>20</c:v>
                </c:pt>
                <c:pt idx="5">
                  <c:v>28</c:v>
                </c:pt>
                <c:pt idx="6">
                  <c:v>36</c:v>
                </c:pt>
              </c:numCache>
            </c:numRef>
          </c:xVal>
          <c:yVal>
            <c:numRef>
              <c:f>scale!$J$15:$J$21</c:f>
              <c:numCache>
                <c:formatCode>General</c:formatCode>
                <c:ptCount val="7"/>
                <c:pt idx="0">
                  <c:v>1.841</c:v>
                </c:pt>
                <c:pt idx="1">
                  <c:v>3.1305999999999998</c:v>
                </c:pt>
                <c:pt idx="2">
                  <c:v>4.7200999999999986</c:v>
                </c:pt>
                <c:pt idx="3">
                  <c:v>6.4588999999999999</c:v>
                </c:pt>
                <c:pt idx="4">
                  <c:v>6.9731000000000014</c:v>
                </c:pt>
                <c:pt idx="5">
                  <c:v>7.4453000000000014</c:v>
                </c:pt>
                <c:pt idx="6">
                  <c:v>7.4756000000000133</c:v>
                </c:pt>
              </c:numCache>
            </c:numRef>
          </c:yVal>
          <c:smooth val="1"/>
          <c:extLst>
            <c:ext xmlns:c16="http://schemas.microsoft.com/office/drawing/2014/chart" uri="{C3380CC4-5D6E-409C-BE32-E72D297353CC}">
              <c16:uniqueId val="{00000002-B999-FE4E-B1FC-699341299DDE}"/>
            </c:ext>
          </c:extLst>
        </c:ser>
        <c:dLbls>
          <c:showLegendKey val="0"/>
          <c:showVal val="0"/>
          <c:showCatName val="0"/>
          <c:showSerName val="0"/>
          <c:showPercent val="0"/>
          <c:showBubbleSize val="0"/>
        </c:dLbls>
        <c:axId val="-2105166944"/>
        <c:axId val="-2105163088"/>
      </c:scatterChart>
      <c:valAx>
        <c:axId val="-2105166944"/>
        <c:scaling>
          <c:orientation val="minMax"/>
          <c:max val="36"/>
          <c:min val="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2105163088"/>
        <c:crosses val="autoZero"/>
        <c:crossBetween val="midCat"/>
        <c:majorUnit val="8"/>
      </c:valAx>
      <c:valAx>
        <c:axId val="-2105163088"/>
        <c:scaling>
          <c:orientation val="minMax"/>
        </c:scaling>
        <c:delete val="0"/>
        <c:axPos val="l"/>
        <c:numFmt formatCode="General" sourceLinked="1"/>
        <c:majorTickMark val="out"/>
        <c:minorTickMark val="none"/>
        <c:tickLblPos val="nextTo"/>
        <c:crossAx val="-2105166944"/>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5.1400554097404502E-2"/>
          <c:w val="0.77775456930521403"/>
          <c:h val="0.79822506561679796"/>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c:v>
                </c:pt>
                <c:pt idx="1">
                  <c:v>4</c:v>
                </c:pt>
                <c:pt idx="2">
                  <c:v>8</c:v>
                </c:pt>
                <c:pt idx="3">
                  <c:v>12</c:v>
                </c:pt>
                <c:pt idx="4">
                  <c:v>16</c:v>
                </c:pt>
                <c:pt idx="5">
                  <c:v>24</c:v>
                </c:pt>
                <c:pt idx="6">
                  <c:v>32</c:v>
                </c:pt>
              </c:numCache>
            </c:numRef>
          </c:xVal>
          <c:yVal>
            <c:numRef>
              <c:f>scale!$J$1:$J$7</c:f>
              <c:numCache>
                <c:formatCode>General</c:formatCode>
                <c:ptCount val="7"/>
                <c:pt idx="0">
                  <c:v>1</c:v>
                </c:pt>
                <c:pt idx="1">
                  <c:v>3.2330999999999999</c:v>
                </c:pt>
                <c:pt idx="2">
                  <c:v>5.5182000000000002</c:v>
                </c:pt>
                <c:pt idx="3">
                  <c:v>6.3487999999999998</c:v>
                </c:pt>
                <c:pt idx="4">
                  <c:v>7.4295</c:v>
                </c:pt>
                <c:pt idx="5">
                  <c:v>7.0683999999999996</c:v>
                </c:pt>
                <c:pt idx="6">
                  <c:v>5.0468999999999999</c:v>
                </c:pt>
              </c:numCache>
            </c:numRef>
          </c:yVal>
          <c:smooth val="1"/>
          <c:extLst>
            <c:ext xmlns:c16="http://schemas.microsoft.com/office/drawing/2014/chart" uri="{C3380CC4-5D6E-409C-BE32-E72D297353CC}">
              <c16:uniqueId val="{00000000-D885-1F4A-A1F2-A7FC16B260E5}"/>
            </c:ext>
          </c:extLst>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c:v>
                </c:pt>
                <c:pt idx="1">
                  <c:v>6</c:v>
                </c:pt>
                <c:pt idx="2">
                  <c:v>10</c:v>
                </c:pt>
                <c:pt idx="3">
                  <c:v>14</c:v>
                </c:pt>
                <c:pt idx="4">
                  <c:v>18</c:v>
                </c:pt>
                <c:pt idx="5">
                  <c:v>26</c:v>
                </c:pt>
                <c:pt idx="6">
                  <c:v>34</c:v>
                </c:pt>
              </c:numCache>
            </c:numRef>
          </c:xVal>
          <c:yVal>
            <c:numRef>
              <c:f>scale!$J$8:$J$14</c:f>
              <c:numCache>
                <c:formatCode>General</c:formatCode>
                <c:ptCount val="7"/>
                <c:pt idx="0">
                  <c:v>1.8573999999999951</c:v>
                </c:pt>
                <c:pt idx="1">
                  <c:v>3.3207</c:v>
                </c:pt>
                <c:pt idx="2">
                  <c:v>5.3037000000000001</c:v>
                </c:pt>
                <c:pt idx="3">
                  <c:v>6.2143999999999986</c:v>
                </c:pt>
                <c:pt idx="4">
                  <c:v>7.1436000000000002</c:v>
                </c:pt>
                <c:pt idx="5">
                  <c:v>6.8138999999999976</c:v>
                </c:pt>
                <c:pt idx="6">
                  <c:v>6.4970999999999997</c:v>
                </c:pt>
              </c:numCache>
            </c:numRef>
          </c:yVal>
          <c:smooth val="1"/>
          <c:extLst>
            <c:ext xmlns:c16="http://schemas.microsoft.com/office/drawing/2014/chart" uri="{C3380CC4-5D6E-409C-BE32-E72D297353CC}">
              <c16:uniqueId val="{00000001-D885-1F4A-A1F2-A7FC16B260E5}"/>
            </c:ext>
          </c:extLst>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c:v>
                </c:pt>
                <c:pt idx="1">
                  <c:v>8</c:v>
                </c:pt>
                <c:pt idx="2">
                  <c:v>12</c:v>
                </c:pt>
                <c:pt idx="3">
                  <c:v>16</c:v>
                </c:pt>
                <c:pt idx="4">
                  <c:v>20</c:v>
                </c:pt>
                <c:pt idx="5">
                  <c:v>28</c:v>
                </c:pt>
                <c:pt idx="6">
                  <c:v>36</c:v>
                </c:pt>
              </c:numCache>
            </c:numRef>
          </c:xVal>
          <c:yVal>
            <c:numRef>
              <c:f>scale!$J$15:$J$21</c:f>
              <c:numCache>
                <c:formatCode>General</c:formatCode>
                <c:ptCount val="7"/>
                <c:pt idx="0">
                  <c:v>1.8573999999999951</c:v>
                </c:pt>
                <c:pt idx="1">
                  <c:v>3.2783000000000002</c:v>
                </c:pt>
                <c:pt idx="2">
                  <c:v>5.7460000000000004</c:v>
                </c:pt>
                <c:pt idx="3">
                  <c:v>7.2077999999999998</c:v>
                </c:pt>
                <c:pt idx="4">
                  <c:v>9.2149000000000001</c:v>
                </c:pt>
                <c:pt idx="5">
                  <c:v>9.5317000000000007</c:v>
                </c:pt>
                <c:pt idx="6">
                  <c:v>7.9958999999999998</c:v>
                </c:pt>
              </c:numCache>
            </c:numRef>
          </c:yVal>
          <c:smooth val="1"/>
          <c:extLst>
            <c:ext xmlns:c16="http://schemas.microsoft.com/office/drawing/2014/chart" uri="{C3380CC4-5D6E-409C-BE32-E72D297353CC}">
              <c16:uniqueId val="{00000002-D885-1F4A-A1F2-A7FC16B260E5}"/>
            </c:ext>
          </c:extLst>
        </c:ser>
        <c:dLbls>
          <c:showLegendKey val="0"/>
          <c:showVal val="0"/>
          <c:showCatName val="0"/>
          <c:showSerName val="0"/>
          <c:showPercent val="0"/>
          <c:showBubbleSize val="0"/>
        </c:dLbls>
        <c:axId val="-2106316112"/>
        <c:axId val="-2106156960"/>
      </c:scatterChart>
      <c:valAx>
        <c:axId val="-2106316112"/>
        <c:scaling>
          <c:orientation val="minMax"/>
          <c:max val="36"/>
          <c:min val="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2106156960"/>
        <c:crosses val="autoZero"/>
        <c:crossBetween val="midCat"/>
        <c:majorUnit val="8"/>
      </c:valAx>
      <c:valAx>
        <c:axId val="-2106156960"/>
        <c:scaling>
          <c:orientation val="minMax"/>
        </c:scaling>
        <c:delete val="0"/>
        <c:axPos val="l"/>
        <c:numFmt formatCode="General" sourceLinked="1"/>
        <c:majorTickMark val="out"/>
        <c:minorTickMark val="none"/>
        <c:tickLblPos val="nextTo"/>
        <c:crossAx val="-2106316112"/>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5.1400554097404502E-2"/>
          <c:w val="0.77775456930521403"/>
          <c:h val="0.79822506561679796"/>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c:v>
                </c:pt>
                <c:pt idx="1">
                  <c:v>4</c:v>
                </c:pt>
                <c:pt idx="2">
                  <c:v>8</c:v>
                </c:pt>
                <c:pt idx="3">
                  <c:v>12</c:v>
                </c:pt>
                <c:pt idx="4">
                  <c:v>16</c:v>
                </c:pt>
                <c:pt idx="5">
                  <c:v>24</c:v>
                </c:pt>
                <c:pt idx="6">
                  <c:v>32</c:v>
                </c:pt>
              </c:numCache>
            </c:numRef>
          </c:xVal>
          <c:yVal>
            <c:numRef>
              <c:f>scale!$J$1:$J$7</c:f>
              <c:numCache>
                <c:formatCode>General</c:formatCode>
                <c:ptCount val="7"/>
                <c:pt idx="0">
                  <c:v>1</c:v>
                </c:pt>
                <c:pt idx="1">
                  <c:v>1.0162</c:v>
                </c:pt>
                <c:pt idx="2">
                  <c:v>1.1798</c:v>
                </c:pt>
                <c:pt idx="3">
                  <c:v>1.6524000000000001</c:v>
                </c:pt>
                <c:pt idx="4">
                  <c:v>1.9567000000000001</c:v>
                </c:pt>
                <c:pt idx="5">
                  <c:v>2.1513</c:v>
                </c:pt>
                <c:pt idx="6">
                  <c:v>2.4746999999999981</c:v>
                </c:pt>
              </c:numCache>
            </c:numRef>
          </c:yVal>
          <c:smooth val="1"/>
          <c:extLst>
            <c:ext xmlns:c16="http://schemas.microsoft.com/office/drawing/2014/chart" uri="{C3380CC4-5D6E-409C-BE32-E72D297353CC}">
              <c16:uniqueId val="{00000000-A111-774A-9BD7-94AE12D5FB29}"/>
            </c:ext>
          </c:extLst>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c:v>
                </c:pt>
                <c:pt idx="1">
                  <c:v>6</c:v>
                </c:pt>
                <c:pt idx="2">
                  <c:v>10</c:v>
                </c:pt>
                <c:pt idx="3">
                  <c:v>14</c:v>
                </c:pt>
                <c:pt idx="4">
                  <c:v>18</c:v>
                </c:pt>
                <c:pt idx="5">
                  <c:v>26</c:v>
                </c:pt>
                <c:pt idx="6">
                  <c:v>34</c:v>
                </c:pt>
              </c:numCache>
            </c:numRef>
          </c:xVal>
          <c:yVal>
            <c:numRef>
              <c:f>scale!$J$8:$J$14</c:f>
              <c:numCache>
                <c:formatCode>General</c:formatCode>
                <c:ptCount val="7"/>
                <c:pt idx="0">
                  <c:v>1.0397999999999941</c:v>
                </c:pt>
                <c:pt idx="1">
                  <c:v>1.0484</c:v>
                </c:pt>
                <c:pt idx="2">
                  <c:v>1.208599999999995</c:v>
                </c:pt>
                <c:pt idx="3">
                  <c:v>1.5729</c:v>
                </c:pt>
                <c:pt idx="4">
                  <c:v>1.9212</c:v>
                </c:pt>
                <c:pt idx="5">
                  <c:v>2.1253000000000002</c:v>
                </c:pt>
                <c:pt idx="6">
                  <c:v>2.4373999999999998</c:v>
                </c:pt>
              </c:numCache>
            </c:numRef>
          </c:yVal>
          <c:smooth val="1"/>
          <c:extLst>
            <c:ext xmlns:c16="http://schemas.microsoft.com/office/drawing/2014/chart" uri="{C3380CC4-5D6E-409C-BE32-E72D297353CC}">
              <c16:uniqueId val="{00000001-A111-774A-9BD7-94AE12D5FB29}"/>
            </c:ext>
          </c:extLst>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c:v>
                </c:pt>
                <c:pt idx="1">
                  <c:v>8</c:v>
                </c:pt>
                <c:pt idx="2">
                  <c:v>12</c:v>
                </c:pt>
                <c:pt idx="3">
                  <c:v>16</c:v>
                </c:pt>
                <c:pt idx="4">
                  <c:v>20</c:v>
                </c:pt>
                <c:pt idx="5">
                  <c:v>28</c:v>
                </c:pt>
                <c:pt idx="6">
                  <c:v>36</c:v>
                </c:pt>
              </c:numCache>
            </c:numRef>
          </c:xVal>
          <c:yVal>
            <c:numRef>
              <c:f>scale!$J$15:$J$21</c:f>
              <c:numCache>
                <c:formatCode>General</c:formatCode>
                <c:ptCount val="7"/>
                <c:pt idx="0">
                  <c:v>1.0397999999999941</c:v>
                </c:pt>
                <c:pt idx="1">
                  <c:v>1.0084</c:v>
                </c:pt>
                <c:pt idx="2">
                  <c:v>1.2111999999999941</c:v>
                </c:pt>
                <c:pt idx="3">
                  <c:v>1.6315</c:v>
                </c:pt>
                <c:pt idx="4">
                  <c:v>2.1882000000000001</c:v>
                </c:pt>
                <c:pt idx="5">
                  <c:v>2.3860999999999981</c:v>
                </c:pt>
                <c:pt idx="6">
                  <c:v>2.8052999999999981</c:v>
                </c:pt>
              </c:numCache>
            </c:numRef>
          </c:yVal>
          <c:smooth val="1"/>
          <c:extLst>
            <c:ext xmlns:c16="http://schemas.microsoft.com/office/drawing/2014/chart" uri="{C3380CC4-5D6E-409C-BE32-E72D297353CC}">
              <c16:uniqueId val="{00000002-A111-774A-9BD7-94AE12D5FB29}"/>
            </c:ext>
          </c:extLst>
        </c:ser>
        <c:dLbls>
          <c:showLegendKey val="0"/>
          <c:showVal val="0"/>
          <c:showCatName val="0"/>
          <c:showSerName val="0"/>
          <c:showPercent val="0"/>
          <c:showBubbleSize val="0"/>
        </c:dLbls>
        <c:axId val="-2109043936"/>
        <c:axId val="-2109271136"/>
      </c:scatterChart>
      <c:valAx>
        <c:axId val="-2109043936"/>
        <c:scaling>
          <c:orientation val="minMax"/>
          <c:max val="36"/>
          <c:min val="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2109271136"/>
        <c:crosses val="autoZero"/>
        <c:crossBetween val="midCat"/>
        <c:majorUnit val="8"/>
      </c:valAx>
      <c:valAx>
        <c:axId val="-2109271136"/>
        <c:scaling>
          <c:orientation val="minMax"/>
        </c:scaling>
        <c:delete val="0"/>
        <c:axPos val="l"/>
        <c:numFmt formatCode="General" sourceLinked="1"/>
        <c:majorTickMark val="out"/>
        <c:minorTickMark val="none"/>
        <c:tickLblPos val="nextTo"/>
        <c:crossAx val="-2109043936"/>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5.1400554097404502E-2"/>
          <c:w val="0.77775456930521403"/>
          <c:h val="0.79822506561679796"/>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c:v>
                </c:pt>
                <c:pt idx="1">
                  <c:v>4</c:v>
                </c:pt>
                <c:pt idx="2">
                  <c:v>8</c:v>
                </c:pt>
                <c:pt idx="3">
                  <c:v>12</c:v>
                </c:pt>
                <c:pt idx="4">
                  <c:v>16</c:v>
                </c:pt>
                <c:pt idx="5">
                  <c:v>24</c:v>
                </c:pt>
                <c:pt idx="6">
                  <c:v>32</c:v>
                </c:pt>
              </c:numCache>
            </c:numRef>
          </c:xVal>
          <c:yVal>
            <c:numRef>
              <c:f>scale!$J$1:$J$7</c:f>
              <c:numCache>
                <c:formatCode>General</c:formatCode>
                <c:ptCount val="7"/>
                <c:pt idx="0">
                  <c:v>1</c:v>
                </c:pt>
                <c:pt idx="1">
                  <c:v>3.0115999999999992</c:v>
                </c:pt>
                <c:pt idx="2">
                  <c:v>4.3870999999999967</c:v>
                </c:pt>
                <c:pt idx="3">
                  <c:v>5.9207999999999998</c:v>
                </c:pt>
                <c:pt idx="4">
                  <c:v>6.6480999999999977</c:v>
                </c:pt>
                <c:pt idx="5">
                  <c:v>6.8959999999999946</c:v>
                </c:pt>
                <c:pt idx="6">
                  <c:v>6.9711000000000034</c:v>
                </c:pt>
              </c:numCache>
            </c:numRef>
          </c:yVal>
          <c:smooth val="1"/>
          <c:extLst>
            <c:ext xmlns:c16="http://schemas.microsoft.com/office/drawing/2014/chart" uri="{C3380CC4-5D6E-409C-BE32-E72D297353CC}">
              <c16:uniqueId val="{00000000-0563-E640-A17F-5D43D4F439F4}"/>
            </c:ext>
          </c:extLst>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c:v>
                </c:pt>
                <c:pt idx="1">
                  <c:v>6</c:v>
                </c:pt>
                <c:pt idx="2">
                  <c:v>10</c:v>
                </c:pt>
                <c:pt idx="3">
                  <c:v>14</c:v>
                </c:pt>
                <c:pt idx="4">
                  <c:v>18</c:v>
                </c:pt>
                <c:pt idx="5">
                  <c:v>26</c:v>
                </c:pt>
                <c:pt idx="6">
                  <c:v>34</c:v>
                </c:pt>
              </c:numCache>
            </c:numRef>
          </c:xVal>
          <c:yVal>
            <c:numRef>
              <c:f>scale!$J$8:$J$14</c:f>
              <c:numCache>
                <c:formatCode>General</c:formatCode>
                <c:ptCount val="7"/>
                <c:pt idx="0">
                  <c:v>2.8502999999999972</c:v>
                </c:pt>
                <c:pt idx="1">
                  <c:v>3.0121999999999991</c:v>
                </c:pt>
                <c:pt idx="2">
                  <c:v>4.7865000000000002</c:v>
                </c:pt>
                <c:pt idx="3">
                  <c:v>6.8902999999999999</c:v>
                </c:pt>
                <c:pt idx="4">
                  <c:v>7.1032000000000002</c:v>
                </c:pt>
                <c:pt idx="5">
                  <c:v>8.2280999999999977</c:v>
                </c:pt>
                <c:pt idx="6">
                  <c:v>9.0471000000000004</c:v>
                </c:pt>
              </c:numCache>
            </c:numRef>
          </c:yVal>
          <c:smooth val="1"/>
          <c:extLst>
            <c:ext xmlns:c16="http://schemas.microsoft.com/office/drawing/2014/chart" uri="{C3380CC4-5D6E-409C-BE32-E72D297353CC}">
              <c16:uniqueId val="{00000001-0563-E640-A17F-5D43D4F439F4}"/>
            </c:ext>
          </c:extLst>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c:v>
                </c:pt>
                <c:pt idx="1">
                  <c:v>8</c:v>
                </c:pt>
                <c:pt idx="2">
                  <c:v>12</c:v>
                </c:pt>
                <c:pt idx="3">
                  <c:v>16</c:v>
                </c:pt>
                <c:pt idx="4">
                  <c:v>20</c:v>
                </c:pt>
                <c:pt idx="5">
                  <c:v>28</c:v>
                </c:pt>
                <c:pt idx="6">
                  <c:v>36</c:v>
                </c:pt>
              </c:numCache>
            </c:numRef>
          </c:xVal>
          <c:yVal>
            <c:numRef>
              <c:f>scale!$J$15:$J$21</c:f>
              <c:numCache>
                <c:formatCode>General</c:formatCode>
                <c:ptCount val="7"/>
                <c:pt idx="0">
                  <c:v>2.8477000000000001</c:v>
                </c:pt>
                <c:pt idx="1">
                  <c:v>3.0444</c:v>
                </c:pt>
                <c:pt idx="2">
                  <c:v>5.4279999999999946</c:v>
                </c:pt>
                <c:pt idx="3">
                  <c:v>6.6921999999999837</c:v>
                </c:pt>
                <c:pt idx="4">
                  <c:v>7.0494000000000003</c:v>
                </c:pt>
                <c:pt idx="5">
                  <c:v>8.7541000000000011</c:v>
                </c:pt>
                <c:pt idx="6">
                  <c:v>9.5836000000000006</c:v>
                </c:pt>
              </c:numCache>
            </c:numRef>
          </c:yVal>
          <c:smooth val="1"/>
          <c:extLst>
            <c:ext xmlns:c16="http://schemas.microsoft.com/office/drawing/2014/chart" uri="{C3380CC4-5D6E-409C-BE32-E72D297353CC}">
              <c16:uniqueId val="{00000002-0563-E640-A17F-5D43D4F439F4}"/>
            </c:ext>
          </c:extLst>
        </c:ser>
        <c:dLbls>
          <c:showLegendKey val="0"/>
          <c:showVal val="0"/>
          <c:showCatName val="0"/>
          <c:showSerName val="0"/>
          <c:showPercent val="0"/>
          <c:showBubbleSize val="0"/>
        </c:dLbls>
        <c:axId val="-2104464912"/>
        <c:axId val="-2104461184"/>
      </c:scatterChart>
      <c:valAx>
        <c:axId val="-2104464912"/>
        <c:scaling>
          <c:orientation val="minMax"/>
          <c:max val="36"/>
          <c:min val="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2104461184"/>
        <c:crosses val="autoZero"/>
        <c:crossBetween val="midCat"/>
        <c:majorUnit val="8"/>
      </c:valAx>
      <c:valAx>
        <c:axId val="-2104461184"/>
        <c:scaling>
          <c:orientation val="minMax"/>
        </c:scaling>
        <c:delete val="0"/>
        <c:axPos val="l"/>
        <c:numFmt formatCode="General" sourceLinked="1"/>
        <c:majorTickMark val="out"/>
        <c:minorTickMark val="none"/>
        <c:tickLblPos val="nextTo"/>
        <c:crossAx val="-2104464912"/>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5.1400554097404502E-2"/>
          <c:w val="0.77775456930521403"/>
          <c:h val="0.79822506561679796"/>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c:v>
                </c:pt>
                <c:pt idx="1">
                  <c:v>4</c:v>
                </c:pt>
                <c:pt idx="2">
                  <c:v>8</c:v>
                </c:pt>
                <c:pt idx="3">
                  <c:v>12</c:v>
                </c:pt>
                <c:pt idx="4">
                  <c:v>16</c:v>
                </c:pt>
                <c:pt idx="5">
                  <c:v>24</c:v>
                </c:pt>
                <c:pt idx="6">
                  <c:v>32</c:v>
                </c:pt>
              </c:numCache>
            </c:numRef>
          </c:xVal>
          <c:yVal>
            <c:numRef>
              <c:f>scale!$J$1:$J$7</c:f>
              <c:numCache>
                <c:formatCode>General</c:formatCode>
                <c:ptCount val="7"/>
                <c:pt idx="0">
                  <c:v>1</c:v>
                </c:pt>
                <c:pt idx="1">
                  <c:v>3.1009000000000002</c:v>
                </c:pt>
                <c:pt idx="2">
                  <c:v>4.5502000000000002</c:v>
                </c:pt>
                <c:pt idx="3">
                  <c:v>5.4912000000000134</c:v>
                </c:pt>
                <c:pt idx="4">
                  <c:v>5.9668000000000001</c:v>
                </c:pt>
                <c:pt idx="5">
                  <c:v>5.399</c:v>
                </c:pt>
                <c:pt idx="6">
                  <c:v>3.9177</c:v>
                </c:pt>
              </c:numCache>
            </c:numRef>
          </c:yVal>
          <c:smooth val="1"/>
          <c:extLst>
            <c:ext xmlns:c16="http://schemas.microsoft.com/office/drawing/2014/chart" uri="{C3380CC4-5D6E-409C-BE32-E72D297353CC}">
              <c16:uniqueId val="{00000000-69C7-394E-BFE1-BAD95B36C875}"/>
            </c:ext>
          </c:extLst>
        </c:ser>
        <c:ser>
          <c:idx val="2"/>
          <c:order val="1"/>
          <c:tx>
            <c:v>ACS</c:v>
          </c:tx>
          <c:spPr>
            <a:ln>
              <a:solidFill>
                <a:srgbClr val="FF0000"/>
              </a:solidFill>
            </a:ln>
          </c:spPr>
          <c:marker>
            <c:symbol val="triangle"/>
            <c:size val="7"/>
            <c:spPr>
              <a:solidFill>
                <a:srgbClr val="FF0000"/>
              </a:solidFill>
              <a:ln>
                <a:solidFill>
                  <a:srgbClr val="FF0000"/>
                </a:solidFill>
              </a:ln>
            </c:spPr>
          </c:marker>
          <c:xVal>
            <c:numRef>
              <c:f>scale!$I$15:$I$21</c:f>
              <c:numCache>
                <c:formatCode>General</c:formatCode>
                <c:ptCount val="7"/>
                <c:pt idx="0">
                  <c:v>4</c:v>
                </c:pt>
                <c:pt idx="1">
                  <c:v>8</c:v>
                </c:pt>
                <c:pt idx="2">
                  <c:v>12</c:v>
                </c:pt>
                <c:pt idx="3">
                  <c:v>16</c:v>
                </c:pt>
                <c:pt idx="4">
                  <c:v>20</c:v>
                </c:pt>
                <c:pt idx="5">
                  <c:v>28</c:v>
                </c:pt>
                <c:pt idx="6">
                  <c:v>36</c:v>
                </c:pt>
              </c:numCache>
            </c:numRef>
          </c:xVal>
          <c:yVal>
            <c:numRef>
              <c:f>scale!$J$15:$J$21</c:f>
              <c:numCache>
                <c:formatCode>General</c:formatCode>
                <c:ptCount val="7"/>
                <c:pt idx="0">
                  <c:v>1.841</c:v>
                </c:pt>
                <c:pt idx="1">
                  <c:v>3.1305999999999998</c:v>
                </c:pt>
                <c:pt idx="2">
                  <c:v>4.7200999999999986</c:v>
                </c:pt>
                <c:pt idx="3">
                  <c:v>6.4588999999999999</c:v>
                </c:pt>
                <c:pt idx="4">
                  <c:v>6.9731000000000014</c:v>
                </c:pt>
                <c:pt idx="5">
                  <c:v>7.4453000000000014</c:v>
                </c:pt>
                <c:pt idx="6">
                  <c:v>7.4756000000000133</c:v>
                </c:pt>
              </c:numCache>
            </c:numRef>
          </c:yVal>
          <c:smooth val="1"/>
          <c:extLst>
            <c:ext xmlns:c16="http://schemas.microsoft.com/office/drawing/2014/chart" uri="{C3380CC4-5D6E-409C-BE32-E72D297353CC}">
              <c16:uniqueId val="{00000001-69C7-394E-BFE1-BAD95B36C875}"/>
            </c:ext>
          </c:extLst>
        </c:ser>
        <c:dLbls>
          <c:showLegendKey val="0"/>
          <c:showVal val="0"/>
          <c:showCatName val="0"/>
          <c:showSerName val="0"/>
          <c:showPercent val="0"/>
          <c:showBubbleSize val="0"/>
        </c:dLbls>
        <c:axId val="-1036397008"/>
        <c:axId val="-1036393376"/>
      </c:scatterChart>
      <c:valAx>
        <c:axId val="-1036397008"/>
        <c:scaling>
          <c:orientation val="minMax"/>
          <c:max val="36"/>
          <c:min val="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036393376"/>
        <c:crosses val="autoZero"/>
        <c:crossBetween val="midCat"/>
        <c:majorUnit val="8"/>
      </c:valAx>
      <c:valAx>
        <c:axId val="-1036393376"/>
        <c:scaling>
          <c:orientation val="minMax"/>
        </c:scaling>
        <c:delete val="0"/>
        <c:axPos val="l"/>
        <c:numFmt formatCode="General" sourceLinked="1"/>
        <c:majorTickMark val="out"/>
        <c:minorTickMark val="none"/>
        <c:tickLblPos val="nextTo"/>
        <c:crossAx val="-1036397008"/>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303532679074"/>
          <c:y val="5.1400554097404502E-2"/>
          <c:w val="0.77775456930521403"/>
          <c:h val="0.79822506561679796"/>
        </c:manualLayout>
      </c:layout>
      <c:scatterChart>
        <c:scatterStyle val="smoothMarker"/>
        <c:varyColors val="0"/>
        <c:ser>
          <c:idx val="3"/>
          <c:order val="1"/>
          <c:tx>
            <c:strRef>
              <c:f>"SCMP"</c:f>
            </c:strRef>
          </c:tx>
          <c:spPr>
            <a:ln>
              <a:solidFill>
                <a:schemeClr val="tx2">
                  <a:lumMod val="50000"/>
                </a:schemeClr>
              </a:solidFill>
            </a:ln>
          </c:spPr>
          <c:xVal>
            <c:numRef>
              <c:f>scale!$I$1:$I$7</c:f>
            </c:numRef>
          </c:xVal>
          <c:yVal>
            <c:numRef>
              <c:f>scale!$J$1:$J$7</c:f>
            </c:numRef>
          </c:yVal>
          <c:smooth val="1"/>
          <c:extLst>
            <c:ext xmlns:c16="http://schemas.microsoft.com/office/drawing/2014/chart" uri="{C3380CC4-5D6E-409C-BE32-E72D297353CC}">
              <c16:uniqueId val="{00000000-2930-084D-A911-2A0E5FCC8D10}"/>
            </c:ext>
          </c:extLst>
        </c:ser>
        <c:ser>
          <c:idx val="4"/>
          <c:order val="2"/>
          <c:tx>
            <c:strRef>
              <c:f>"ACMP"</c:f>
            </c:strRef>
          </c:tx>
          <c:spPr>
            <a:ln>
              <a:solidFill>
                <a:srgbClr val="C00000"/>
              </a:solidFill>
            </a:ln>
          </c:spPr>
          <c:xVal>
            <c:numRef>
              <c:f>scale!$I$8:$I$14</c:f>
            </c:numRef>
          </c:xVal>
          <c:yVal>
            <c:numRef>
              <c:f>scale!$J$8:$J$14</c:f>
            </c:numRef>
          </c:yVal>
          <c:smooth val="1"/>
          <c:extLst>
            <c:ext xmlns:c16="http://schemas.microsoft.com/office/drawing/2014/chart" uri="{C3380CC4-5D6E-409C-BE32-E72D297353CC}">
              <c16:uniqueId val="{00000001-2930-084D-A911-2A0E5FCC8D10}"/>
            </c:ext>
          </c:extLst>
        </c:ser>
        <c:ser>
          <c:idx val="5"/>
          <c:order val="3"/>
          <c:tx>
            <c:strRef>
              <c:f>"ACS"</c:f>
            </c:strRef>
          </c:tx>
          <c:spPr>
            <a:ln>
              <a:solidFill>
                <a:schemeClr val="accent3">
                  <a:lumMod val="50000"/>
                </a:schemeClr>
              </a:solidFill>
            </a:ln>
          </c:spPr>
          <c:xVal>
            <c:numRef>
              <c:f>scale!$I$15:$I$21</c:f>
            </c:numRef>
          </c:xVal>
          <c:yVal>
            <c:numRef>
              <c:f>scale!$J$15:$J$21</c:f>
            </c:numRef>
          </c:yVal>
          <c:smooth val="1"/>
          <c:extLst>
            <c:ext xmlns:c16="http://schemas.microsoft.com/office/drawing/2014/chart" uri="{C3380CC4-5D6E-409C-BE32-E72D297353CC}">
              <c16:uniqueId val="{00000002-2930-084D-A911-2A0E5FCC8D10}"/>
            </c:ext>
          </c:extLst>
        </c:ser>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c:v>
                </c:pt>
                <c:pt idx="1">
                  <c:v>4</c:v>
                </c:pt>
                <c:pt idx="2">
                  <c:v>8</c:v>
                </c:pt>
                <c:pt idx="3">
                  <c:v>12</c:v>
                </c:pt>
                <c:pt idx="4">
                  <c:v>16</c:v>
                </c:pt>
                <c:pt idx="5">
                  <c:v>24</c:v>
                </c:pt>
                <c:pt idx="6">
                  <c:v>32</c:v>
                </c:pt>
              </c:numCache>
            </c:numRef>
          </c:xVal>
          <c:yVal>
            <c:numRef>
              <c:f>scale!$J$1:$J$7</c:f>
              <c:numCache>
                <c:formatCode>General</c:formatCode>
                <c:ptCount val="7"/>
                <c:pt idx="0">
                  <c:v>1</c:v>
                </c:pt>
                <c:pt idx="1">
                  <c:v>3.1009000000000002</c:v>
                </c:pt>
                <c:pt idx="2">
                  <c:v>4.5502000000000002</c:v>
                </c:pt>
                <c:pt idx="3">
                  <c:v>5.4912000000000134</c:v>
                </c:pt>
                <c:pt idx="4">
                  <c:v>5.9668000000000001</c:v>
                </c:pt>
                <c:pt idx="5">
                  <c:v>5.399</c:v>
                </c:pt>
                <c:pt idx="6">
                  <c:v>3.9177</c:v>
                </c:pt>
              </c:numCache>
            </c:numRef>
          </c:yVal>
          <c:smooth val="1"/>
          <c:extLst>
            <c:ext xmlns:c16="http://schemas.microsoft.com/office/drawing/2014/chart" uri="{C3380CC4-5D6E-409C-BE32-E72D297353CC}">
              <c16:uniqueId val="{00000003-2930-084D-A911-2A0E5FCC8D10}"/>
            </c:ext>
          </c:extLst>
        </c:ser>
        <c:dLbls>
          <c:showLegendKey val="0"/>
          <c:showVal val="0"/>
          <c:showCatName val="0"/>
          <c:showSerName val="0"/>
          <c:showPercent val="0"/>
          <c:showBubbleSize val="0"/>
        </c:dLbls>
        <c:axId val="-2106450576"/>
        <c:axId val="-2106446784"/>
      </c:scatterChart>
      <c:valAx>
        <c:axId val="-2106450576"/>
        <c:scaling>
          <c:orientation val="minMax"/>
          <c:max val="36"/>
          <c:min val="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2106446784"/>
        <c:crosses val="autoZero"/>
        <c:crossBetween val="midCat"/>
        <c:majorUnit val="8"/>
      </c:valAx>
      <c:valAx>
        <c:axId val="-2106446784"/>
        <c:scaling>
          <c:orientation val="minMax"/>
          <c:max val="8"/>
        </c:scaling>
        <c:delete val="0"/>
        <c:axPos val="l"/>
        <c:numFmt formatCode="General" sourceLinked="1"/>
        <c:majorTickMark val="out"/>
        <c:minorTickMark val="none"/>
        <c:tickLblPos val="nextTo"/>
        <c:crossAx val="-2106450576"/>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5.1400554097404502E-2"/>
          <c:w val="0.77775456930521403"/>
          <c:h val="0.79822506561679796"/>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c:v>
                </c:pt>
                <c:pt idx="1">
                  <c:v>4</c:v>
                </c:pt>
                <c:pt idx="2">
                  <c:v>8</c:v>
                </c:pt>
                <c:pt idx="3">
                  <c:v>12</c:v>
                </c:pt>
                <c:pt idx="4">
                  <c:v>16</c:v>
                </c:pt>
                <c:pt idx="5">
                  <c:v>24</c:v>
                </c:pt>
                <c:pt idx="6">
                  <c:v>32</c:v>
                </c:pt>
              </c:numCache>
            </c:numRef>
          </c:xVal>
          <c:yVal>
            <c:numRef>
              <c:f>scale!$J$1:$J$7</c:f>
              <c:numCache>
                <c:formatCode>General</c:formatCode>
                <c:ptCount val="7"/>
                <c:pt idx="0">
                  <c:v>1</c:v>
                </c:pt>
                <c:pt idx="1">
                  <c:v>3.1009000000000002</c:v>
                </c:pt>
                <c:pt idx="2">
                  <c:v>4.5502000000000002</c:v>
                </c:pt>
                <c:pt idx="3">
                  <c:v>5.4912000000000134</c:v>
                </c:pt>
                <c:pt idx="4">
                  <c:v>5.9668000000000001</c:v>
                </c:pt>
                <c:pt idx="5">
                  <c:v>5.399</c:v>
                </c:pt>
                <c:pt idx="6">
                  <c:v>3.9177</c:v>
                </c:pt>
              </c:numCache>
            </c:numRef>
          </c:yVal>
          <c:smooth val="1"/>
          <c:extLst>
            <c:ext xmlns:c16="http://schemas.microsoft.com/office/drawing/2014/chart" uri="{C3380CC4-5D6E-409C-BE32-E72D297353CC}">
              <c16:uniqueId val="{00000000-3F1A-4947-85DD-47128792A161}"/>
            </c:ext>
          </c:extLst>
        </c:ser>
        <c:ser>
          <c:idx val="2"/>
          <c:order val="1"/>
          <c:tx>
            <c:v>ACS</c:v>
          </c:tx>
          <c:spPr>
            <a:ln>
              <a:solidFill>
                <a:srgbClr val="FF0000"/>
              </a:solidFill>
            </a:ln>
          </c:spPr>
          <c:marker>
            <c:symbol val="triangle"/>
            <c:size val="7"/>
            <c:spPr>
              <a:solidFill>
                <a:srgbClr val="FF0000"/>
              </a:solidFill>
              <a:ln>
                <a:solidFill>
                  <a:srgbClr val="FF0000"/>
                </a:solidFill>
              </a:ln>
            </c:spPr>
          </c:marker>
          <c:xVal>
            <c:numRef>
              <c:f>scale!$I$15:$I$21</c:f>
              <c:numCache>
                <c:formatCode>General</c:formatCode>
                <c:ptCount val="7"/>
                <c:pt idx="0">
                  <c:v>4</c:v>
                </c:pt>
                <c:pt idx="1">
                  <c:v>8</c:v>
                </c:pt>
                <c:pt idx="2">
                  <c:v>12</c:v>
                </c:pt>
                <c:pt idx="3">
                  <c:v>16</c:v>
                </c:pt>
                <c:pt idx="4">
                  <c:v>20</c:v>
                </c:pt>
                <c:pt idx="5">
                  <c:v>28</c:v>
                </c:pt>
                <c:pt idx="6">
                  <c:v>36</c:v>
                </c:pt>
              </c:numCache>
            </c:numRef>
          </c:xVal>
          <c:yVal>
            <c:numRef>
              <c:f>scale!$J$15:$J$21</c:f>
              <c:numCache>
                <c:formatCode>General</c:formatCode>
                <c:ptCount val="7"/>
                <c:pt idx="0">
                  <c:v>1.841</c:v>
                </c:pt>
                <c:pt idx="1">
                  <c:v>3.1305999999999998</c:v>
                </c:pt>
                <c:pt idx="2">
                  <c:v>4.7200999999999986</c:v>
                </c:pt>
                <c:pt idx="3">
                  <c:v>6.4588999999999999</c:v>
                </c:pt>
                <c:pt idx="4">
                  <c:v>6.9731000000000014</c:v>
                </c:pt>
                <c:pt idx="5">
                  <c:v>7.4453000000000014</c:v>
                </c:pt>
                <c:pt idx="6">
                  <c:v>7.4756000000000133</c:v>
                </c:pt>
              </c:numCache>
            </c:numRef>
          </c:yVal>
          <c:smooth val="1"/>
          <c:extLst>
            <c:ext xmlns:c16="http://schemas.microsoft.com/office/drawing/2014/chart" uri="{C3380CC4-5D6E-409C-BE32-E72D297353CC}">
              <c16:uniqueId val="{00000001-3F1A-4947-85DD-47128792A161}"/>
            </c:ext>
          </c:extLst>
        </c:ser>
        <c:dLbls>
          <c:showLegendKey val="0"/>
          <c:showVal val="0"/>
          <c:showCatName val="0"/>
          <c:showSerName val="0"/>
          <c:showPercent val="0"/>
          <c:showBubbleSize val="0"/>
        </c:dLbls>
        <c:axId val="-2106388256"/>
        <c:axId val="-2106384592"/>
      </c:scatterChart>
      <c:valAx>
        <c:axId val="-2106388256"/>
        <c:scaling>
          <c:orientation val="minMax"/>
          <c:max val="36"/>
          <c:min val="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2106384592"/>
        <c:crosses val="autoZero"/>
        <c:crossBetween val="midCat"/>
        <c:majorUnit val="8"/>
      </c:valAx>
      <c:valAx>
        <c:axId val="-2106384592"/>
        <c:scaling>
          <c:orientation val="minMax"/>
        </c:scaling>
        <c:delete val="0"/>
        <c:axPos val="l"/>
        <c:numFmt formatCode="General" sourceLinked="1"/>
        <c:majorTickMark val="out"/>
        <c:minorTickMark val="none"/>
        <c:tickLblPos val="nextTo"/>
        <c:crossAx val="-2106388256"/>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5.1400554097404502E-2"/>
          <c:w val="0.77775456930521403"/>
          <c:h val="0.79822506561679796"/>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c:v>
                </c:pt>
                <c:pt idx="1">
                  <c:v>4</c:v>
                </c:pt>
                <c:pt idx="2">
                  <c:v>8</c:v>
                </c:pt>
                <c:pt idx="3">
                  <c:v>12</c:v>
                </c:pt>
                <c:pt idx="4">
                  <c:v>16</c:v>
                </c:pt>
                <c:pt idx="5">
                  <c:v>24</c:v>
                </c:pt>
                <c:pt idx="6">
                  <c:v>32</c:v>
                </c:pt>
              </c:numCache>
            </c:numRef>
          </c:xVal>
          <c:yVal>
            <c:numRef>
              <c:f>scale!$J$1:$J$7</c:f>
              <c:numCache>
                <c:formatCode>General</c:formatCode>
                <c:ptCount val="7"/>
                <c:pt idx="0">
                  <c:v>1</c:v>
                </c:pt>
                <c:pt idx="1">
                  <c:v>2.7874000000000012</c:v>
                </c:pt>
                <c:pt idx="2">
                  <c:v>2.3690000000000002</c:v>
                </c:pt>
                <c:pt idx="3">
                  <c:v>2.0853000000000002</c:v>
                </c:pt>
                <c:pt idx="4">
                  <c:v>1.8461000000000001</c:v>
                </c:pt>
                <c:pt idx="5">
                  <c:v>1.448599999999995</c:v>
                </c:pt>
                <c:pt idx="6">
                  <c:v>1.208899999999995</c:v>
                </c:pt>
              </c:numCache>
            </c:numRef>
          </c:yVal>
          <c:smooth val="1"/>
          <c:extLst>
            <c:ext xmlns:c16="http://schemas.microsoft.com/office/drawing/2014/chart" uri="{C3380CC4-5D6E-409C-BE32-E72D297353CC}">
              <c16:uniqueId val="{00000000-DDEB-AB41-AD7F-01816E620160}"/>
            </c:ext>
          </c:extLst>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c:v>
                </c:pt>
                <c:pt idx="1">
                  <c:v>6</c:v>
                </c:pt>
                <c:pt idx="2">
                  <c:v>10</c:v>
                </c:pt>
                <c:pt idx="3">
                  <c:v>14</c:v>
                </c:pt>
                <c:pt idx="4">
                  <c:v>18</c:v>
                </c:pt>
                <c:pt idx="5">
                  <c:v>26</c:v>
                </c:pt>
                <c:pt idx="6">
                  <c:v>34</c:v>
                </c:pt>
              </c:numCache>
            </c:numRef>
          </c:xVal>
          <c:yVal>
            <c:numRef>
              <c:f>scale!$J$8:$J$14</c:f>
              <c:numCache>
                <c:formatCode>General</c:formatCode>
                <c:ptCount val="7"/>
                <c:pt idx="0">
                  <c:v>1.609599999999995</c:v>
                </c:pt>
                <c:pt idx="1">
                  <c:v>2.7679999999999998</c:v>
                </c:pt>
                <c:pt idx="2">
                  <c:v>2.3456999999999981</c:v>
                </c:pt>
                <c:pt idx="3">
                  <c:v>2.0981999999999998</c:v>
                </c:pt>
                <c:pt idx="4">
                  <c:v>1.797199999999995</c:v>
                </c:pt>
                <c:pt idx="5">
                  <c:v>1.4721</c:v>
                </c:pt>
                <c:pt idx="6">
                  <c:v>1.275899999999994</c:v>
                </c:pt>
              </c:numCache>
            </c:numRef>
          </c:yVal>
          <c:smooth val="1"/>
          <c:extLst>
            <c:ext xmlns:c16="http://schemas.microsoft.com/office/drawing/2014/chart" uri="{C3380CC4-5D6E-409C-BE32-E72D297353CC}">
              <c16:uniqueId val="{00000001-DDEB-AB41-AD7F-01816E620160}"/>
            </c:ext>
          </c:extLst>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c:v>
                </c:pt>
                <c:pt idx="1">
                  <c:v>8</c:v>
                </c:pt>
                <c:pt idx="2">
                  <c:v>12</c:v>
                </c:pt>
                <c:pt idx="3">
                  <c:v>16</c:v>
                </c:pt>
                <c:pt idx="4">
                  <c:v>20</c:v>
                </c:pt>
                <c:pt idx="5">
                  <c:v>28</c:v>
                </c:pt>
                <c:pt idx="6">
                  <c:v>36</c:v>
                </c:pt>
              </c:numCache>
            </c:numRef>
          </c:xVal>
          <c:yVal>
            <c:numRef>
              <c:f>scale!$J$15:$J$21</c:f>
              <c:numCache>
                <c:formatCode>General</c:formatCode>
                <c:ptCount val="7"/>
                <c:pt idx="0">
                  <c:v>1.6060000000000001</c:v>
                </c:pt>
                <c:pt idx="1">
                  <c:v>2.9533</c:v>
                </c:pt>
                <c:pt idx="2">
                  <c:v>2.8212999999999981</c:v>
                </c:pt>
                <c:pt idx="3">
                  <c:v>2.7063999999999999</c:v>
                </c:pt>
                <c:pt idx="4">
                  <c:v>2.5748000000000002</c:v>
                </c:pt>
                <c:pt idx="5">
                  <c:v>2.4525999999999981</c:v>
                </c:pt>
                <c:pt idx="6">
                  <c:v>2.1977000000000002</c:v>
                </c:pt>
              </c:numCache>
            </c:numRef>
          </c:yVal>
          <c:smooth val="1"/>
          <c:extLst>
            <c:ext xmlns:c16="http://schemas.microsoft.com/office/drawing/2014/chart" uri="{C3380CC4-5D6E-409C-BE32-E72D297353CC}">
              <c16:uniqueId val="{00000002-DDEB-AB41-AD7F-01816E620160}"/>
            </c:ext>
          </c:extLst>
        </c:ser>
        <c:dLbls>
          <c:showLegendKey val="0"/>
          <c:showVal val="0"/>
          <c:showCatName val="0"/>
          <c:showSerName val="0"/>
          <c:showPercent val="0"/>
          <c:showBubbleSize val="0"/>
        </c:dLbls>
        <c:axId val="-2105257568"/>
        <c:axId val="-2105253872"/>
      </c:scatterChart>
      <c:valAx>
        <c:axId val="-2105257568"/>
        <c:scaling>
          <c:orientation val="minMax"/>
          <c:max val="36"/>
          <c:min val="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2105253872"/>
        <c:crosses val="autoZero"/>
        <c:crossBetween val="midCat"/>
        <c:majorUnit val="8"/>
      </c:valAx>
      <c:valAx>
        <c:axId val="-2105253872"/>
        <c:scaling>
          <c:orientation val="minMax"/>
        </c:scaling>
        <c:delete val="0"/>
        <c:axPos val="l"/>
        <c:numFmt formatCode="General" sourceLinked="1"/>
        <c:majorTickMark val="out"/>
        <c:minorTickMark val="none"/>
        <c:tickLblPos val="nextTo"/>
        <c:crossAx val="-2105257568"/>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5.1400554097404502E-2"/>
          <c:w val="0.77775456930521403"/>
          <c:h val="0.79822506561679796"/>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c:v>
                </c:pt>
                <c:pt idx="1">
                  <c:v>4</c:v>
                </c:pt>
                <c:pt idx="2">
                  <c:v>8</c:v>
                </c:pt>
                <c:pt idx="3">
                  <c:v>12</c:v>
                </c:pt>
                <c:pt idx="4">
                  <c:v>16</c:v>
                </c:pt>
                <c:pt idx="5">
                  <c:v>24</c:v>
                </c:pt>
                <c:pt idx="6">
                  <c:v>32</c:v>
                </c:pt>
              </c:numCache>
            </c:numRef>
          </c:xVal>
          <c:yVal>
            <c:numRef>
              <c:f>scale!$J$1:$J$7</c:f>
              <c:numCache>
                <c:formatCode>General</c:formatCode>
                <c:ptCount val="7"/>
                <c:pt idx="0">
                  <c:v>1</c:v>
                </c:pt>
                <c:pt idx="1">
                  <c:v>1.145799999999995</c:v>
                </c:pt>
                <c:pt idx="2">
                  <c:v>1.1471</c:v>
                </c:pt>
                <c:pt idx="3">
                  <c:v>1.1285000000000001</c:v>
                </c:pt>
                <c:pt idx="4">
                  <c:v>1.103899999999995</c:v>
                </c:pt>
                <c:pt idx="5">
                  <c:v>1.045099999999995</c:v>
                </c:pt>
                <c:pt idx="6">
                  <c:v>0.9879</c:v>
                </c:pt>
              </c:numCache>
            </c:numRef>
          </c:yVal>
          <c:smooth val="1"/>
          <c:extLst>
            <c:ext xmlns:c16="http://schemas.microsoft.com/office/drawing/2014/chart" uri="{C3380CC4-5D6E-409C-BE32-E72D297353CC}">
              <c16:uniqueId val="{00000000-E83B-4C4C-8633-0082CF6926DE}"/>
            </c:ext>
          </c:extLst>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c:v>
                </c:pt>
                <c:pt idx="1">
                  <c:v>6</c:v>
                </c:pt>
                <c:pt idx="2">
                  <c:v>10</c:v>
                </c:pt>
                <c:pt idx="3">
                  <c:v>14</c:v>
                </c:pt>
                <c:pt idx="4">
                  <c:v>18</c:v>
                </c:pt>
                <c:pt idx="5">
                  <c:v>26</c:v>
                </c:pt>
                <c:pt idx="6">
                  <c:v>34</c:v>
                </c:pt>
              </c:numCache>
            </c:numRef>
          </c:xVal>
          <c:yVal>
            <c:numRef>
              <c:f>scale!$J$8:$J$14</c:f>
              <c:numCache>
                <c:formatCode>General</c:formatCode>
                <c:ptCount val="7"/>
                <c:pt idx="0">
                  <c:v>2.2955999999999999</c:v>
                </c:pt>
                <c:pt idx="1">
                  <c:v>2.416299999999977</c:v>
                </c:pt>
                <c:pt idx="2">
                  <c:v>2.2090000000000001</c:v>
                </c:pt>
                <c:pt idx="3">
                  <c:v>2.1294</c:v>
                </c:pt>
                <c:pt idx="4">
                  <c:v>2.0335999999999999</c:v>
                </c:pt>
                <c:pt idx="5">
                  <c:v>1.909899999999995</c:v>
                </c:pt>
                <c:pt idx="6">
                  <c:v>1.746999999999995</c:v>
                </c:pt>
              </c:numCache>
            </c:numRef>
          </c:yVal>
          <c:smooth val="1"/>
          <c:extLst>
            <c:ext xmlns:c16="http://schemas.microsoft.com/office/drawing/2014/chart" uri="{C3380CC4-5D6E-409C-BE32-E72D297353CC}">
              <c16:uniqueId val="{00000001-E83B-4C4C-8633-0082CF6926DE}"/>
            </c:ext>
          </c:extLst>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c:v>
                </c:pt>
                <c:pt idx="1">
                  <c:v>8</c:v>
                </c:pt>
                <c:pt idx="2">
                  <c:v>12</c:v>
                </c:pt>
                <c:pt idx="3">
                  <c:v>16</c:v>
                </c:pt>
                <c:pt idx="4">
                  <c:v>20</c:v>
                </c:pt>
                <c:pt idx="5">
                  <c:v>28</c:v>
                </c:pt>
                <c:pt idx="6">
                  <c:v>36</c:v>
                </c:pt>
              </c:numCache>
            </c:numRef>
          </c:xVal>
          <c:yVal>
            <c:numRef>
              <c:f>scale!$J$15:$J$21</c:f>
              <c:numCache>
                <c:formatCode>General</c:formatCode>
                <c:ptCount val="7"/>
                <c:pt idx="0">
                  <c:v>2.2925</c:v>
                </c:pt>
                <c:pt idx="1">
                  <c:v>2.5527999999999982</c:v>
                </c:pt>
                <c:pt idx="2">
                  <c:v>2.6598000000000002</c:v>
                </c:pt>
                <c:pt idx="3">
                  <c:v>2.6737000000000002</c:v>
                </c:pt>
                <c:pt idx="4">
                  <c:v>2.6425000000000001</c:v>
                </c:pt>
                <c:pt idx="5">
                  <c:v>2.6232000000000002</c:v>
                </c:pt>
                <c:pt idx="6">
                  <c:v>2.5347</c:v>
                </c:pt>
              </c:numCache>
            </c:numRef>
          </c:yVal>
          <c:smooth val="1"/>
          <c:extLst>
            <c:ext xmlns:c16="http://schemas.microsoft.com/office/drawing/2014/chart" uri="{C3380CC4-5D6E-409C-BE32-E72D297353CC}">
              <c16:uniqueId val="{00000002-E83B-4C4C-8633-0082CF6926DE}"/>
            </c:ext>
          </c:extLst>
        </c:ser>
        <c:dLbls>
          <c:showLegendKey val="0"/>
          <c:showVal val="0"/>
          <c:showCatName val="0"/>
          <c:showSerName val="0"/>
          <c:showPercent val="0"/>
          <c:showBubbleSize val="0"/>
        </c:dLbls>
        <c:axId val="-1392778592"/>
        <c:axId val="-1392889760"/>
      </c:scatterChart>
      <c:valAx>
        <c:axId val="-1392778592"/>
        <c:scaling>
          <c:orientation val="minMax"/>
          <c:max val="36"/>
          <c:min val="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392889760"/>
        <c:crosses val="autoZero"/>
        <c:crossBetween val="midCat"/>
        <c:majorUnit val="8"/>
      </c:valAx>
      <c:valAx>
        <c:axId val="-1392889760"/>
        <c:scaling>
          <c:orientation val="minMax"/>
        </c:scaling>
        <c:delete val="0"/>
        <c:axPos val="l"/>
        <c:numFmt formatCode="General" sourceLinked="1"/>
        <c:majorTickMark val="out"/>
        <c:minorTickMark val="none"/>
        <c:tickLblPos val="nextTo"/>
        <c:crossAx val="-1392778592"/>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5.1400554097404502E-2"/>
          <c:w val="0.77775456930521403"/>
          <c:h val="0.79822506561679796"/>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c:v>
                </c:pt>
                <c:pt idx="1">
                  <c:v>4</c:v>
                </c:pt>
                <c:pt idx="2">
                  <c:v>8</c:v>
                </c:pt>
                <c:pt idx="3">
                  <c:v>12</c:v>
                </c:pt>
                <c:pt idx="4">
                  <c:v>16</c:v>
                </c:pt>
                <c:pt idx="5">
                  <c:v>24</c:v>
                </c:pt>
                <c:pt idx="6">
                  <c:v>32</c:v>
                </c:pt>
              </c:numCache>
            </c:numRef>
          </c:xVal>
          <c:yVal>
            <c:numRef>
              <c:f>scale!$J$1:$J$7</c:f>
              <c:numCache>
                <c:formatCode>General</c:formatCode>
                <c:ptCount val="7"/>
                <c:pt idx="0">
                  <c:v>1</c:v>
                </c:pt>
                <c:pt idx="1">
                  <c:v>2.6017000000000001</c:v>
                </c:pt>
                <c:pt idx="2">
                  <c:v>2.8058999999999972</c:v>
                </c:pt>
                <c:pt idx="3">
                  <c:v>2.3994999999999771</c:v>
                </c:pt>
                <c:pt idx="4">
                  <c:v>2.0104000000000002</c:v>
                </c:pt>
                <c:pt idx="5">
                  <c:v>1.323499999999995</c:v>
                </c:pt>
                <c:pt idx="6">
                  <c:v>1.0144</c:v>
                </c:pt>
              </c:numCache>
            </c:numRef>
          </c:yVal>
          <c:smooth val="1"/>
          <c:extLst>
            <c:ext xmlns:c16="http://schemas.microsoft.com/office/drawing/2014/chart" uri="{C3380CC4-5D6E-409C-BE32-E72D297353CC}">
              <c16:uniqueId val="{00000000-C0EC-4542-9795-5CEE75739378}"/>
            </c:ext>
          </c:extLst>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c:v>
                </c:pt>
                <c:pt idx="1">
                  <c:v>6</c:v>
                </c:pt>
                <c:pt idx="2">
                  <c:v>10</c:v>
                </c:pt>
                <c:pt idx="3">
                  <c:v>14</c:v>
                </c:pt>
                <c:pt idx="4">
                  <c:v>18</c:v>
                </c:pt>
                <c:pt idx="5">
                  <c:v>26</c:v>
                </c:pt>
                <c:pt idx="6">
                  <c:v>34</c:v>
                </c:pt>
              </c:numCache>
            </c:numRef>
          </c:xVal>
          <c:yVal>
            <c:numRef>
              <c:f>scale!$J$8:$J$14</c:f>
              <c:numCache>
                <c:formatCode>General</c:formatCode>
                <c:ptCount val="7"/>
                <c:pt idx="0">
                  <c:v>2.2644000000000002</c:v>
                </c:pt>
                <c:pt idx="1">
                  <c:v>2.5701000000000001</c:v>
                </c:pt>
                <c:pt idx="2">
                  <c:v>2.7652000000000001</c:v>
                </c:pt>
                <c:pt idx="3">
                  <c:v>2.2258</c:v>
                </c:pt>
                <c:pt idx="4">
                  <c:v>1.709799999999992</c:v>
                </c:pt>
                <c:pt idx="5">
                  <c:v>1.205299999999994</c:v>
                </c:pt>
                <c:pt idx="6">
                  <c:v>0.90839999999999999</c:v>
                </c:pt>
              </c:numCache>
            </c:numRef>
          </c:yVal>
          <c:smooth val="1"/>
          <c:extLst>
            <c:ext xmlns:c16="http://schemas.microsoft.com/office/drawing/2014/chart" uri="{C3380CC4-5D6E-409C-BE32-E72D297353CC}">
              <c16:uniqueId val="{00000001-C0EC-4542-9795-5CEE75739378}"/>
            </c:ext>
          </c:extLst>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c:v>
                </c:pt>
                <c:pt idx="1">
                  <c:v>8</c:v>
                </c:pt>
                <c:pt idx="2">
                  <c:v>12</c:v>
                </c:pt>
                <c:pt idx="3">
                  <c:v>16</c:v>
                </c:pt>
                <c:pt idx="4">
                  <c:v>20</c:v>
                </c:pt>
                <c:pt idx="5">
                  <c:v>28</c:v>
                </c:pt>
                <c:pt idx="6">
                  <c:v>36</c:v>
                </c:pt>
              </c:numCache>
            </c:numRef>
          </c:xVal>
          <c:yVal>
            <c:numRef>
              <c:f>scale!$J$15:$J$21</c:f>
              <c:numCache>
                <c:formatCode>General</c:formatCode>
                <c:ptCount val="7"/>
                <c:pt idx="0">
                  <c:v>2.2612000000000001</c:v>
                </c:pt>
                <c:pt idx="1">
                  <c:v>2.9495</c:v>
                </c:pt>
                <c:pt idx="2">
                  <c:v>3.9681999999999999</c:v>
                </c:pt>
                <c:pt idx="3">
                  <c:v>3.9855</c:v>
                </c:pt>
                <c:pt idx="4">
                  <c:v>3.6549999999999998</c:v>
                </c:pt>
                <c:pt idx="5">
                  <c:v>2.9419</c:v>
                </c:pt>
                <c:pt idx="6">
                  <c:v>2.4096000000000002</c:v>
                </c:pt>
              </c:numCache>
            </c:numRef>
          </c:yVal>
          <c:smooth val="1"/>
          <c:extLst>
            <c:ext xmlns:c16="http://schemas.microsoft.com/office/drawing/2014/chart" uri="{C3380CC4-5D6E-409C-BE32-E72D297353CC}">
              <c16:uniqueId val="{00000002-C0EC-4542-9795-5CEE75739378}"/>
            </c:ext>
          </c:extLst>
        </c:ser>
        <c:dLbls>
          <c:showLegendKey val="0"/>
          <c:showVal val="0"/>
          <c:showCatName val="0"/>
          <c:showSerName val="0"/>
          <c:showPercent val="0"/>
          <c:showBubbleSize val="0"/>
        </c:dLbls>
        <c:axId val="-2107727264"/>
        <c:axId val="-2107787312"/>
      </c:scatterChart>
      <c:valAx>
        <c:axId val="-2107727264"/>
        <c:scaling>
          <c:orientation val="minMax"/>
          <c:max val="36"/>
          <c:min val="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2107787312"/>
        <c:crosses val="autoZero"/>
        <c:crossBetween val="midCat"/>
        <c:majorUnit val="8"/>
      </c:valAx>
      <c:valAx>
        <c:axId val="-2107787312"/>
        <c:scaling>
          <c:orientation val="minMax"/>
        </c:scaling>
        <c:delete val="0"/>
        <c:axPos val="l"/>
        <c:numFmt formatCode="General" sourceLinked="1"/>
        <c:majorTickMark val="out"/>
        <c:minorTickMark val="none"/>
        <c:tickLblPos val="nextTo"/>
        <c:crossAx val="-2107727264"/>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5.1400554097404502E-2"/>
          <c:w val="0.77775456930521403"/>
          <c:h val="0.79822506561679796"/>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c:v>
                </c:pt>
                <c:pt idx="1">
                  <c:v>4</c:v>
                </c:pt>
                <c:pt idx="2">
                  <c:v>8</c:v>
                </c:pt>
                <c:pt idx="3">
                  <c:v>12</c:v>
                </c:pt>
                <c:pt idx="4">
                  <c:v>16</c:v>
                </c:pt>
                <c:pt idx="5">
                  <c:v>24</c:v>
                </c:pt>
                <c:pt idx="6">
                  <c:v>32</c:v>
                </c:pt>
              </c:numCache>
            </c:numRef>
          </c:xVal>
          <c:yVal>
            <c:numRef>
              <c:f>scale!$J$1:$J$7</c:f>
              <c:numCache>
                <c:formatCode>General</c:formatCode>
                <c:ptCount val="7"/>
                <c:pt idx="0">
                  <c:v>1</c:v>
                </c:pt>
                <c:pt idx="1">
                  <c:v>1.7434999999999941</c:v>
                </c:pt>
                <c:pt idx="2">
                  <c:v>2.1046999999999998</c:v>
                </c:pt>
                <c:pt idx="3">
                  <c:v>1.9538</c:v>
                </c:pt>
                <c:pt idx="4">
                  <c:v>1.783299999999995</c:v>
                </c:pt>
                <c:pt idx="5">
                  <c:v>1.823</c:v>
                </c:pt>
                <c:pt idx="6">
                  <c:v>1.8924000000000001</c:v>
                </c:pt>
              </c:numCache>
            </c:numRef>
          </c:yVal>
          <c:smooth val="1"/>
          <c:extLst>
            <c:ext xmlns:c16="http://schemas.microsoft.com/office/drawing/2014/chart" uri="{C3380CC4-5D6E-409C-BE32-E72D297353CC}">
              <c16:uniqueId val="{00000000-7237-7F44-96B3-E9216A601B63}"/>
            </c:ext>
          </c:extLst>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c:v>
                </c:pt>
                <c:pt idx="1">
                  <c:v>6</c:v>
                </c:pt>
                <c:pt idx="2">
                  <c:v>10</c:v>
                </c:pt>
                <c:pt idx="3">
                  <c:v>14</c:v>
                </c:pt>
                <c:pt idx="4">
                  <c:v>18</c:v>
                </c:pt>
                <c:pt idx="5">
                  <c:v>26</c:v>
                </c:pt>
                <c:pt idx="6">
                  <c:v>34</c:v>
                </c:pt>
              </c:numCache>
            </c:numRef>
          </c:xVal>
          <c:yVal>
            <c:numRef>
              <c:f>scale!$J$8:$J$14</c:f>
              <c:numCache>
                <c:formatCode>General</c:formatCode>
                <c:ptCount val="7"/>
                <c:pt idx="0">
                  <c:v>1.722</c:v>
                </c:pt>
                <c:pt idx="1">
                  <c:v>2.1333000000000002</c:v>
                </c:pt>
                <c:pt idx="2">
                  <c:v>2.2717000000000001</c:v>
                </c:pt>
                <c:pt idx="3">
                  <c:v>2.1046999999999998</c:v>
                </c:pt>
                <c:pt idx="4">
                  <c:v>1.9538</c:v>
                </c:pt>
                <c:pt idx="5">
                  <c:v>1.7827999999999959</c:v>
                </c:pt>
                <c:pt idx="6">
                  <c:v>1.8620000000000001</c:v>
                </c:pt>
              </c:numCache>
            </c:numRef>
          </c:yVal>
          <c:smooth val="1"/>
          <c:extLst>
            <c:ext xmlns:c16="http://schemas.microsoft.com/office/drawing/2014/chart" uri="{C3380CC4-5D6E-409C-BE32-E72D297353CC}">
              <c16:uniqueId val="{00000001-7237-7F44-96B3-E9216A601B63}"/>
            </c:ext>
          </c:extLst>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c:v>
                </c:pt>
                <c:pt idx="1">
                  <c:v>8</c:v>
                </c:pt>
                <c:pt idx="2">
                  <c:v>12</c:v>
                </c:pt>
                <c:pt idx="3">
                  <c:v>16</c:v>
                </c:pt>
                <c:pt idx="4">
                  <c:v>20</c:v>
                </c:pt>
                <c:pt idx="5">
                  <c:v>28</c:v>
                </c:pt>
                <c:pt idx="6">
                  <c:v>36</c:v>
                </c:pt>
              </c:numCache>
            </c:numRef>
          </c:xVal>
          <c:yVal>
            <c:numRef>
              <c:f>scale!$J$15:$J$21</c:f>
              <c:numCache>
                <c:formatCode>General</c:formatCode>
                <c:ptCount val="7"/>
                <c:pt idx="0">
                  <c:v>1.719199999999995</c:v>
                </c:pt>
                <c:pt idx="1">
                  <c:v>3.0114999999999972</c:v>
                </c:pt>
                <c:pt idx="2">
                  <c:v>3.4064000000000001</c:v>
                </c:pt>
                <c:pt idx="3">
                  <c:v>4.1724999999999994</c:v>
                </c:pt>
                <c:pt idx="4">
                  <c:v>4.8090000000000002</c:v>
                </c:pt>
                <c:pt idx="5">
                  <c:v>5.5458999999999996</c:v>
                </c:pt>
                <c:pt idx="6">
                  <c:v>6.0382999999999996</c:v>
                </c:pt>
              </c:numCache>
            </c:numRef>
          </c:yVal>
          <c:smooth val="1"/>
          <c:extLst>
            <c:ext xmlns:c16="http://schemas.microsoft.com/office/drawing/2014/chart" uri="{C3380CC4-5D6E-409C-BE32-E72D297353CC}">
              <c16:uniqueId val="{00000002-7237-7F44-96B3-E9216A601B63}"/>
            </c:ext>
          </c:extLst>
        </c:ser>
        <c:dLbls>
          <c:showLegendKey val="0"/>
          <c:showVal val="0"/>
          <c:showCatName val="0"/>
          <c:showSerName val="0"/>
          <c:showPercent val="0"/>
          <c:showBubbleSize val="0"/>
        </c:dLbls>
        <c:axId val="-2106322912"/>
        <c:axId val="-2106298144"/>
      </c:scatterChart>
      <c:valAx>
        <c:axId val="-2106322912"/>
        <c:scaling>
          <c:orientation val="minMax"/>
          <c:max val="36"/>
          <c:min val="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2106298144"/>
        <c:crosses val="autoZero"/>
        <c:crossBetween val="midCat"/>
        <c:majorUnit val="8"/>
      </c:valAx>
      <c:valAx>
        <c:axId val="-2106298144"/>
        <c:scaling>
          <c:orientation val="minMax"/>
        </c:scaling>
        <c:delete val="0"/>
        <c:axPos val="l"/>
        <c:numFmt formatCode="General" sourceLinked="1"/>
        <c:majorTickMark val="out"/>
        <c:minorTickMark val="none"/>
        <c:tickLblPos val="nextTo"/>
        <c:crossAx val="-2106322912"/>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5.1400554097404502E-2"/>
          <c:w val="0.77775456930521403"/>
          <c:h val="0.79822506561679796"/>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c:v>
                </c:pt>
                <c:pt idx="1">
                  <c:v>4</c:v>
                </c:pt>
                <c:pt idx="2">
                  <c:v>8</c:v>
                </c:pt>
                <c:pt idx="3">
                  <c:v>12</c:v>
                </c:pt>
                <c:pt idx="4">
                  <c:v>16</c:v>
                </c:pt>
                <c:pt idx="5">
                  <c:v>24</c:v>
                </c:pt>
                <c:pt idx="6">
                  <c:v>32</c:v>
                </c:pt>
              </c:numCache>
            </c:numRef>
          </c:xVal>
          <c:yVal>
            <c:numRef>
              <c:f>scale!$J$1:$J$7</c:f>
              <c:numCache>
                <c:formatCode>General</c:formatCode>
                <c:ptCount val="7"/>
                <c:pt idx="0">
                  <c:v>1</c:v>
                </c:pt>
                <c:pt idx="1">
                  <c:v>2.7874000000000012</c:v>
                </c:pt>
                <c:pt idx="2">
                  <c:v>2.3690000000000002</c:v>
                </c:pt>
                <c:pt idx="3">
                  <c:v>2.0853000000000002</c:v>
                </c:pt>
                <c:pt idx="4">
                  <c:v>1.8461000000000001</c:v>
                </c:pt>
                <c:pt idx="5">
                  <c:v>1.448599999999995</c:v>
                </c:pt>
                <c:pt idx="6">
                  <c:v>1.208899999999995</c:v>
                </c:pt>
              </c:numCache>
            </c:numRef>
          </c:yVal>
          <c:smooth val="1"/>
          <c:extLst>
            <c:ext xmlns:c16="http://schemas.microsoft.com/office/drawing/2014/chart" uri="{C3380CC4-5D6E-409C-BE32-E72D297353CC}">
              <c16:uniqueId val="{00000000-26A2-E74D-8F23-5C8E14C6DAE0}"/>
            </c:ext>
          </c:extLst>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c:v>
                </c:pt>
                <c:pt idx="1">
                  <c:v>6</c:v>
                </c:pt>
                <c:pt idx="2">
                  <c:v>10</c:v>
                </c:pt>
                <c:pt idx="3">
                  <c:v>14</c:v>
                </c:pt>
                <c:pt idx="4">
                  <c:v>18</c:v>
                </c:pt>
                <c:pt idx="5">
                  <c:v>26</c:v>
                </c:pt>
                <c:pt idx="6">
                  <c:v>34</c:v>
                </c:pt>
              </c:numCache>
            </c:numRef>
          </c:xVal>
          <c:yVal>
            <c:numRef>
              <c:f>scale!$J$8:$J$14</c:f>
              <c:numCache>
                <c:formatCode>General</c:formatCode>
                <c:ptCount val="7"/>
                <c:pt idx="0">
                  <c:v>1.609599999999995</c:v>
                </c:pt>
                <c:pt idx="1">
                  <c:v>2.7679999999999998</c:v>
                </c:pt>
                <c:pt idx="2">
                  <c:v>2.3456999999999981</c:v>
                </c:pt>
                <c:pt idx="3">
                  <c:v>2.0981999999999998</c:v>
                </c:pt>
                <c:pt idx="4">
                  <c:v>1.797199999999995</c:v>
                </c:pt>
                <c:pt idx="5">
                  <c:v>1.4721</c:v>
                </c:pt>
                <c:pt idx="6">
                  <c:v>1.275899999999994</c:v>
                </c:pt>
              </c:numCache>
            </c:numRef>
          </c:yVal>
          <c:smooth val="1"/>
          <c:extLst>
            <c:ext xmlns:c16="http://schemas.microsoft.com/office/drawing/2014/chart" uri="{C3380CC4-5D6E-409C-BE32-E72D297353CC}">
              <c16:uniqueId val="{00000001-26A2-E74D-8F23-5C8E14C6DAE0}"/>
            </c:ext>
          </c:extLst>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c:v>
                </c:pt>
                <c:pt idx="1">
                  <c:v>8</c:v>
                </c:pt>
                <c:pt idx="2">
                  <c:v>12</c:v>
                </c:pt>
                <c:pt idx="3">
                  <c:v>16</c:v>
                </c:pt>
                <c:pt idx="4">
                  <c:v>20</c:v>
                </c:pt>
                <c:pt idx="5">
                  <c:v>28</c:v>
                </c:pt>
                <c:pt idx="6">
                  <c:v>36</c:v>
                </c:pt>
              </c:numCache>
            </c:numRef>
          </c:xVal>
          <c:yVal>
            <c:numRef>
              <c:f>scale!$J$15:$J$21</c:f>
              <c:numCache>
                <c:formatCode>General</c:formatCode>
                <c:ptCount val="7"/>
                <c:pt idx="0">
                  <c:v>1.6060000000000001</c:v>
                </c:pt>
                <c:pt idx="1">
                  <c:v>2.9533</c:v>
                </c:pt>
                <c:pt idx="2">
                  <c:v>2.8212999999999981</c:v>
                </c:pt>
                <c:pt idx="3">
                  <c:v>2.7063999999999999</c:v>
                </c:pt>
                <c:pt idx="4">
                  <c:v>2.5748000000000002</c:v>
                </c:pt>
                <c:pt idx="5">
                  <c:v>2.4525999999999981</c:v>
                </c:pt>
                <c:pt idx="6">
                  <c:v>2.1977000000000002</c:v>
                </c:pt>
              </c:numCache>
            </c:numRef>
          </c:yVal>
          <c:smooth val="1"/>
          <c:extLst>
            <c:ext xmlns:c16="http://schemas.microsoft.com/office/drawing/2014/chart" uri="{C3380CC4-5D6E-409C-BE32-E72D297353CC}">
              <c16:uniqueId val="{00000002-26A2-E74D-8F23-5C8E14C6DAE0}"/>
            </c:ext>
          </c:extLst>
        </c:ser>
        <c:dLbls>
          <c:showLegendKey val="0"/>
          <c:showVal val="0"/>
          <c:showCatName val="0"/>
          <c:showSerName val="0"/>
          <c:showPercent val="0"/>
          <c:showBubbleSize val="0"/>
        </c:dLbls>
        <c:axId val="-2107445744"/>
        <c:axId val="-2107449568"/>
      </c:scatterChart>
      <c:valAx>
        <c:axId val="-2107445744"/>
        <c:scaling>
          <c:orientation val="minMax"/>
          <c:max val="36"/>
          <c:min val="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2107449568"/>
        <c:crosses val="autoZero"/>
        <c:crossBetween val="midCat"/>
        <c:majorUnit val="8"/>
      </c:valAx>
      <c:valAx>
        <c:axId val="-2107449568"/>
        <c:scaling>
          <c:orientation val="minMax"/>
        </c:scaling>
        <c:delete val="0"/>
        <c:axPos val="l"/>
        <c:numFmt formatCode="General" sourceLinked="1"/>
        <c:majorTickMark val="out"/>
        <c:minorTickMark val="none"/>
        <c:tickLblPos val="nextTo"/>
        <c:crossAx val="-2107445744"/>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8.wmf"/><Relationship Id="rId1" Type="http://schemas.openxmlformats.org/officeDocument/2006/relationships/image" Target="../media/image5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C167E78-EA36-40A1-A9A0-B443C6CB1F60}" type="datetimeFigureOut">
              <a:rPr lang="en-US" smtClean="0"/>
              <a:pPr/>
              <a:t>10/11/18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E401BE2-F7AC-4C50-A6E5-F6C806E13D7E}" type="slidenum">
              <a:rPr lang="en-US" smtClean="0"/>
              <a:pPr/>
              <a:t>‹#›</a:t>
            </a:fld>
            <a:endParaRPr lang="en-US"/>
          </a:p>
        </p:txBody>
      </p:sp>
    </p:spTree>
    <p:extLst>
      <p:ext uri="{BB962C8B-B14F-4D97-AF65-F5344CB8AC3E}">
        <p14:creationId xmlns:p14="http://schemas.microsoft.com/office/powerpoint/2010/main" val="104629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8D89EF4-2B2A-4F54-A6DD-1EB35DCF17B3}" type="datetimeFigureOut">
              <a:rPr lang="en-US" smtClean="0"/>
              <a:pPr/>
              <a:t>10/11/18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B959945-7217-484B-8E74-88DC87A74BB0}" type="slidenum">
              <a:rPr lang="en-US" smtClean="0"/>
              <a:pPr/>
              <a:t>‹#›</a:t>
            </a:fld>
            <a:endParaRPr lang="en-US"/>
          </a:p>
        </p:txBody>
      </p:sp>
    </p:spTree>
    <p:extLst>
      <p:ext uri="{BB962C8B-B14F-4D97-AF65-F5344CB8AC3E}">
        <p14:creationId xmlns:p14="http://schemas.microsoft.com/office/powerpoint/2010/main" val="3558070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59945-7217-484B-8E74-88DC87A74BB0}" type="slidenum">
              <a:rPr kumimoji="0" lang="en-US" sz="1200" b="0" i="0" u="none" strike="noStrike" kern="1200" cap="none" spc="0" normalizeH="0" baseline="0" noProof="0" smtClean="0">
                <a:ln>
                  <a:noFill/>
                </a:ln>
                <a:solidFill>
                  <a:prstClr val="black"/>
                </a:solidFill>
                <a:effectLst/>
                <a:uLnTx/>
                <a:uFillTx/>
                <a:latin typeface="Calibri"/>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ＭＳ Ｐゴシック" charset="-128"/>
              <a:cs typeface="+mn-cs"/>
            </a:endParaRPr>
          </a:p>
        </p:txBody>
      </p:sp>
    </p:spTree>
    <p:extLst>
      <p:ext uri="{BB962C8B-B14F-4D97-AF65-F5344CB8AC3E}">
        <p14:creationId xmlns:p14="http://schemas.microsoft.com/office/powerpoint/2010/main" val="199078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2630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However, I can accelerate the critical section. When we accelerate the critical section execution by 2x, the time inside the critical section reduces to half. I use blue to show the accelerated critical section. At one core, the overall execution time reduces. &gt;&gt;&gt;</a:t>
            </a:r>
          </a:p>
          <a:p>
            <a:pPr eaLnBrk="1" hangingPunct="1"/>
            <a:endParaRPr lang="en-US">
              <a:latin typeface="Calibri" charset="0"/>
            </a:endParaRPr>
          </a:p>
          <a:p>
            <a:pPr eaLnBrk="1" hangingPunct="1"/>
            <a:r>
              <a:rPr lang="en-US">
                <a:latin typeface="Calibri" charset="0"/>
              </a:rPr>
              <a:t>Similarly execution time also reduces at 2, 3, and 4 cores. &gt;&gt;&gt;</a:t>
            </a:r>
          </a:p>
          <a:p>
            <a:pPr eaLnBrk="1" hangingPunct="1"/>
            <a:r>
              <a:rPr lang="en-US">
                <a:latin typeface="Calibri" charset="0"/>
              </a:rPr>
              <a:t>Most notably, due to the shorter critical sections, performance no longer saturates at 4 cores. Instead, execution time continues to reduce until 4 cores. </a:t>
            </a:r>
          </a:p>
        </p:txBody>
      </p:sp>
      <p:sp>
        <p:nvSpPr>
          <p:cNvPr id="22630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6DEFA19-8B7D-8049-9711-53E60E7FB297}" type="slidenum">
              <a:rPr lang="en-US" sz="1200">
                <a:solidFill>
                  <a:srgbClr val="000000"/>
                </a:solidFill>
                <a:latin typeface="Calibri" charset="0"/>
                <a:cs typeface="Arial" charset="0"/>
              </a:rPr>
              <a:pPr eaLnBrk="1" hangingPunct="1"/>
              <a:t>55</a:t>
            </a:fld>
            <a:endParaRPr lang="en-US" sz="1200">
              <a:solidFill>
                <a:srgbClr val="000000"/>
              </a:solidFill>
              <a:latin typeface="Calibri"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3040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SHOW a picture of ACMP and shipping…</a:t>
            </a:r>
          </a:p>
          <a:p>
            <a:r>
              <a:rPr lang="en-US">
                <a:latin typeface="Calibri" charset="0"/>
              </a:rPr>
              <a:t>Aater</a:t>
            </a:r>
            <a:r>
              <a:rPr lang="ja-JP" altLang="en-US">
                <a:latin typeface="Calibri" charset="0"/>
              </a:rPr>
              <a:t>’</a:t>
            </a:r>
            <a:r>
              <a:rPr lang="en-US" altLang="ja-JP">
                <a:latin typeface="Calibri" charset="0"/>
              </a:rPr>
              <a:t>s picture…</a:t>
            </a:r>
            <a:endParaRPr lang="en-US">
              <a:latin typeface="Calibri" charset="0"/>
            </a:endParaRPr>
          </a:p>
        </p:txBody>
      </p:sp>
      <p:sp>
        <p:nvSpPr>
          <p:cNvPr id="23040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183737C-6D38-2348-BC23-A61D6099E4CA}" type="slidenum">
              <a:rPr lang="en-US" sz="1200">
                <a:solidFill>
                  <a:srgbClr val="000000"/>
                </a:solidFill>
                <a:latin typeface="Calibri" charset="0"/>
              </a:rPr>
              <a:pPr eaLnBrk="1" hangingPunct="1"/>
              <a:t>58</a:t>
            </a:fld>
            <a:endParaRPr lang="en-US" sz="1200">
              <a:solidFill>
                <a:srgbClr val="000000"/>
              </a:solidFill>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Consider an ACMP with one large core and 3 small cores, ALL executing parallel threads. Initially P3, shown in red is executing the critical section. </a:t>
            </a:r>
          </a:p>
          <a:p>
            <a:pPr eaLnBrk="1" hangingPunct="1"/>
            <a:endParaRPr lang="en-US" dirty="0"/>
          </a:p>
          <a:p>
            <a:pPr eaLnBrk="1" hangingPunct="1"/>
            <a:r>
              <a:rPr lang="en-US" dirty="0"/>
              <a:t>When P2 encounters a critical section. </a:t>
            </a:r>
          </a:p>
          <a:p>
            <a:pPr eaLnBrk="1" hangingPunct="1"/>
            <a:endParaRPr lang="en-US" dirty="0"/>
          </a:p>
          <a:p>
            <a:pPr eaLnBrk="1" hangingPunct="1"/>
            <a:r>
              <a:rPr lang="en-US" dirty="0"/>
              <a:t>It sends a request for the lock to P3, which is executing the critical section currently. </a:t>
            </a:r>
          </a:p>
          <a:p>
            <a:pPr eaLnBrk="1" hangingPunct="1"/>
            <a:endParaRPr lang="en-US" dirty="0"/>
          </a:p>
          <a:p>
            <a:pPr eaLnBrk="1" hangingPunct="1"/>
            <a:r>
              <a:rPr lang="en-US" dirty="0"/>
              <a:t>P2 is able to acquire the lock after P3 releases the lock. </a:t>
            </a:r>
          </a:p>
          <a:p>
            <a:pPr eaLnBrk="1" hangingPunct="1"/>
            <a:endParaRPr lang="en-US" dirty="0"/>
          </a:p>
          <a:p>
            <a:pPr eaLnBrk="1" hangingPunct="1"/>
            <a:r>
              <a:rPr lang="en-US" dirty="0"/>
              <a:t>P2 then executes the critical sections and </a:t>
            </a:r>
          </a:p>
          <a:p>
            <a:pPr eaLnBrk="1" hangingPunct="1"/>
            <a:endParaRPr lang="en-US" dirty="0"/>
          </a:p>
          <a:p>
            <a:pPr eaLnBrk="1" hangingPunct="1"/>
            <a:r>
              <a:rPr lang="en-US" dirty="0"/>
              <a:t>releases the lock at the end.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59945-7217-484B-8E74-88DC87A74B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5986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32450" name="Rectangle 3"/>
          <p:cNvSpPr>
            <a:spLocks noGrp="1" noChangeArrowheads="1"/>
          </p:cNvSpPr>
          <p:nvPr>
            <p:ph type="body" idx="1"/>
          </p:nvPr>
        </p:nvSpPr>
        <p:spPr bwMode="auto">
          <a:xfrm>
            <a:off x="701040" y="4415790"/>
            <a:ext cx="5609943" cy="418338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3439" tIns="46720" rIns="93439" bIns="46720" numCol="1" anchor="t" anchorCtr="0" compatLnSpc="1">
            <a:prstTxWarp prst="textNoShape">
              <a:avLst/>
            </a:prstTxWarp>
          </a:bodyPr>
          <a:lstStyle/>
          <a:p>
            <a:pPr eaLnBrk="1" hangingPunct="1"/>
            <a:r>
              <a:rPr lang="en-US">
                <a:latin typeface="Calibri" charset="0"/>
              </a:rPr>
              <a:t>To accelerate critical sections, the large core is augmented with a critical section request buffer or CSRB. &gt;&gt;&gt;</a:t>
            </a:r>
          </a:p>
          <a:p>
            <a:pPr eaLnBrk="1" hangingPunct="1"/>
            <a:r>
              <a:rPr lang="en-US">
                <a:latin typeface="Calibri" charset="0"/>
              </a:rPr>
              <a:t>When a small core encounters a critical section, it ships to the large core. The large core completes the ciritcal section and notifies the requesting core. </a:t>
            </a:r>
          </a:p>
          <a:p>
            <a:pPr eaLnBrk="1" hangingPunct="1"/>
            <a:r>
              <a:rPr lang="en-US">
                <a:latin typeface="Calibri" charset="0"/>
              </a:rPr>
              <a:t>For example, When P2 encounters a critical sections,&gt;&gt;&gt;</a:t>
            </a:r>
          </a:p>
          <a:p>
            <a:pPr eaLnBrk="1" hangingPunct="1"/>
            <a:r>
              <a:rPr lang="en-US">
                <a:latin typeface="Calibri" charset="0"/>
              </a:rPr>
              <a:t>its sends a request to the large core and becomes idle.&gt;&gt;&gt;</a:t>
            </a:r>
          </a:p>
          <a:p>
            <a:pPr eaLnBrk="1" hangingPunct="1"/>
            <a:r>
              <a:rPr lang="en-US">
                <a:latin typeface="Calibri" charset="0"/>
              </a:rPr>
              <a:t>The request is buffered at the CSRB and&gt;&gt;&gt;</a:t>
            </a:r>
          </a:p>
          <a:p>
            <a:pPr eaLnBrk="1" hangingPunct="1"/>
            <a:r>
              <a:rPr lang="en-US">
                <a:latin typeface="Calibri" charset="0"/>
              </a:rPr>
              <a:t> is serviced by the large core at the first opportunity.&gt;&gt;&gt;</a:t>
            </a:r>
          </a:p>
          <a:p>
            <a:pPr eaLnBrk="1" hangingPunct="1"/>
            <a:r>
              <a:rPr lang="en-US">
                <a:latin typeface="Calibri" charset="0"/>
              </a:rPr>
              <a:t>The large core sends a CSDONE signal when it has completed the critical section. At this point, P2 resumes execution.</a:t>
            </a:r>
          </a:p>
        </p:txBody>
      </p:sp>
      <p:sp>
        <p:nvSpPr>
          <p:cNvPr id="232451" name="Rectangle 7"/>
          <p:cNvSpPr txBox="1">
            <a:spLocks noGrp="1" noChangeArrowheads="1"/>
          </p:cNvSpPr>
          <p:nvPr/>
        </p:nvSpPr>
        <p:spPr bwMode="auto">
          <a:xfrm>
            <a:off x="3969315" y="8829967"/>
            <a:ext cx="3039463" cy="4648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439" tIns="46720" rIns="93439" bIns="46720" anchor="b"/>
          <a:lstStyle>
            <a:lvl1pPr defTabSz="915988" eaLnBrk="0" hangingPunct="0">
              <a:defRPr sz="2400">
                <a:solidFill>
                  <a:schemeClr val="tx1"/>
                </a:solidFill>
                <a:latin typeface="Arial" charset="0"/>
                <a:ea typeface="ＭＳ Ｐゴシック" charset="0"/>
                <a:cs typeface="ＭＳ Ｐゴシック" charset="0"/>
              </a:defRPr>
            </a:lvl1pPr>
            <a:lvl2pPr marL="742950" indent="-285750" defTabSz="915988" eaLnBrk="0" hangingPunct="0">
              <a:defRPr sz="2400">
                <a:solidFill>
                  <a:schemeClr val="tx1"/>
                </a:solidFill>
                <a:latin typeface="Arial" charset="0"/>
                <a:ea typeface="ＭＳ Ｐゴシック" charset="0"/>
              </a:defRPr>
            </a:lvl2pPr>
            <a:lvl3pPr marL="1143000" indent="-228600" defTabSz="915988" eaLnBrk="0" hangingPunct="0">
              <a:defRPr sz="2400">
                <a:solidFill>
                  <a:schemeClr val="tx1"/>
                </a:solidFill>
                <a:latin typeface="Arial" charset="0"/>
                <a:ea typeface="ＭＳ Ｐゴシック" charset="0"/>
              </a:defRPr>
            </a:lvl3pPr>
            <a:lvl4pPr marL="1600200" indent="-228600" defTabSz="915988" eaLnBrk="0" hangingPunct="0">
              <a:defRPr sz="2400">
                <a:solidFill>
                  <a:schemeClr val="tx1"/>
                </a:solidFill>
                <a:latin typeface="Arial" charset="0"/>
                <a:ea typeface="ＭＳ Ｐゴシック" charset="0"/>
              </a:defRPr>
            </a:lvl4pPr>
            <a:lvl5pPr marL="2057400" indent="-228600" defTabSz="915988" eaLnBrk="0" hangingPunct="0">
              <a:defRPr sz="2400">
                <a:solidFill>
                  <a:schemeClr val="tx1"/>
                </a:solidFill>
                <a:latin typeface="Arial" charset="0"/>
                <a:ea typeface="ＭＳ Ｐゴシック" charset="0"/>
              </a:defRPr>
            </a:lvl5pPr>
            <a:lvl6pPr marL="2514600" indent="-228600" defTabSz="9159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59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59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5988"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fld id="{9C17017C-5643-6B4F-8649-8778C7859B8F}" type="slidenum">
              <a:rPr lang="en-US" sz="1100">
                <a:solidFill>
                  <a:srgbClr val="000000"/>
                </a:solidFill>
              </a:rPr>
              <a:pPr algn="r" eaLnBrk="1" fontAlgn="base" hangingPunct="1">
                <a:spcBef>
                  <a:spcPct val="0"/>
                </a:spcBef>
                <a:spcAft>
                  <a:spcPct val="0"/>
                </a:spcAft>
              </a:pPr>
              <a:t>61</a:t>
            </a:fld>
            <a:endParaRPr lang="en-US" sz="110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Consider an ACMP with one large core and 3 small cores, ALL executing parallel threads. Initially P3, shown in red is executing the critical section. </a:t>
            </a:r>
          </a:p>
          <a:p>
            <a:pPr eaLnBrk="1" hangingPunct="1"/>
            <a:endParaRPr lang="en-US" dirty="0"/>
          </a:p>
          <a:p>
            <a:pPr eaLnBrk="1" hangingPunct="1"/>
            <a:r>
              <a:rPr lang="en-US" dirty="0"/>
              <a:t>When P2 encounters a critical section. </a:t>
            </a:r>
          </a:p>
          <a:p>
            <a:pPr eaLnBrk="1" hangingPunct="1"/>
            <a:endParaRPr lang="en-US" dirty="0"/>
          </a:p>
          <a:p>
            <a:pPr eaLnBrk="1" hangingPunct="1"/>
            <a:r>
              <a:rPr lang="en-US" dirty="0"/>
              <a:t>It sends a request for the lock to P3, which is executing the critical section currently. </a:t>
            </a:r>
          </a:p>
          <a:p>
            <a:pPr eaLnBrk="1" hangingPunct="1"/>
            <a:endParaRPr lang="en-US" dirty="0"/>
          </a:p>
          <a:p>
            <a:pPr eaLnBrk="1" hangingPunct="1"/>
            <a:r>
              <a:rPr lang="en-US" dirty="0"/>
              <a:t>P2 is able to acquire the lock after P3 releases the lock. </a:t>
            </a:r>
          </a:p>
          <a:p>
            <a:pPr eaLnBrk="1" hangingPunct="1"/>
            <a:endParaRPr lang="en-US" dirty="0"/>
          </a:p>
          <a:p>
            <a:pPr eaLnBrk="1" hangingPunct="1"/>
            <a:r>
              <a:rPr lang="en-US" dirty="0"/>
              <a:t>P2 then executes the critical sections and </a:t>
            </a:r>
          </a:p>
          <a:p>
            <a:pPr eaLnBrk="1" hangingPunct="1"/>
            <a:endParaRPr lang="en-US" dirty="0"/>
          </a:p>
          <a:p>
            <a:pPr eaLnBrk="1" hangingPunct="1"/>
            <a:r>
              <a:rPr lang="en-US" dirty="0"/>
              <a:t>releases the lock at the end.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59945-7217-484B-8E74-88DC87A74B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6846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ea typeface="ＭＳ Ｐゴシック" charset="0"/>
                <a:cs typeface="ＭＳ Ｐゴシック" charset="0"/>
              </a:rPr>
              <a:t>ACS requires support from the ISA, compiler, and the microarchitecture. We require two new instructions, CSCALL and CSRET. CSCALL has two arguments: the address of the lock protecting the critical section and the starting address of the critical section. CSRET takes the address of the lock as its only argument.</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The compiler or the library inserts CSCALL and CSRET at the beginning and end of the critical section respectively. </a:t>
            </a:r>
          </a:p>
          <a:p>
            <a:pPr eaLnBrk="1" hangingPunct="1"/>
            <a:r>
              <a:rPr lang="en-US">
                <a:latin typeface="Arial" charset="0"/>
                <a:ea typeface="ＭＳ Ｐゴシック" charset="0"/>
                <a:cs typeface="ＭＳ Ｐゴシック" charset="0"/>
              </a:rPr>
              <a:t> </a:t>
            </a:r>
          </a:p>
          <a:p>
            <a:pPr eaLnBrk="1" hangingPunct="1"/>
            <a:r>
              <a:rPr lang="en-US">
                <a:latin typeface="Arial" charset="0"/>
                <a:ea typeface="ＭＳ Ｐゴシック" charset="0"/>
                <a:cs typeface="ＭＳ Ｐゴシック" charset="0"/>
              </a:rPr>
              <a:t>When a small core encounters a CSCALL instruction, it sends the CSCALL request together with its stack pointer and core ID to the large core. AND waits for the CSDONE signal. </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The large core buffers the request in the CSRB and executes the critical sections. It sends a CSDONE signal to the small core on completion. </a:t>
            </a:r>
          </a:p>
          <a:p>
            <a:pPr eaLnBrk="1" hangingPunct="1"/>
            <a:endParaRPr lang="en-US">
              <a:latin typeface="Arial" charset="0"/>
              <a:ea typeface="ＭＳ Ｐゴシック" charset="0"/>
              <a:cs typeface="ＭＳ Ｐゴシック" charset="0"/>
            </a:endParaRPr>
          </a:p>
          <a:p>
            <a:endParaRPr lang="en-US">
              <a:latin typeface="Calibri" charset="0"/>
              <a:ea typeface="ＭＳ Ｐゴシック" charset="0"/>
              <a:cs typeface="ＭＳ Ｐゴシック" charset="0"/>
            </a:endParaRP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DAD0E60-B1CC-5846-AF65-B1B557F54183}" type="slidenum">
              <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4217987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355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r>
              <a:rPr lang="en-US" sz="800">
                <a:latin typeface="Arial" charset="0"/>
              </a:rPr>
              <a:t>While executing the critical sections on the large core accelerates their execution, ACS can serialize the execution of independent critical sections. Independent critical sections protect disjoint data and can execute concurrently in conventional systems. Since ACS sends all critical sections to the large core, their execution can get serialized. WE call this false serialization. To reduce the effect of false serialization, </a:t>
            </a:r>
          </a:p>
          <a:p>
            <a:pPr eaLnBrk="1" hangingPunct="1">
              <a:lnSpc>
                <a:spcPct val="80000"/>
              </a:lnSpc>
            </a:pPr>
            <a:endParaRPr lang="en-US" sz="800">
              <a:latin typeface="Arial" charset="0"/>
            </a:endParaRPr>
          </a:p>
          <a:p>
            <a:pPr eaLnBrk="1" hangingPunct="1">
              <a:lnSpc>
                <a:spcPct val="80000"/>
              </a:lnSpc>
            </a:pPr>
            <a:r>
              <a:rPr lang="en-US" sz="800">
                <a:latin typeface="Arial" charset="0"/>
              </a:rPr>
              <a:t>we implement a mechanism to selectively disable the acceleration of critical sections which are experiencing false serialization. We call it SEL. </a:t>
            </a:r>
          </a:p>
          <a:p>
            <a:pPr eaLnBrk="1" hangingPunct="1">
              <a:lnSpc>
                <a:spcPct val="80000"/>
              </a:lnSpc>
            </a:pPr>
            <a:endParaRPr lang="en-US" sz="800">
              <a:latin typeface="Arial" charset="0"/>
            </a:endParaRPr>
          </a:p>
          <a:p>
            <a:pPr eaLnBrk="1" hangingPunct="1">
              <a:lnSpc>
                <a:spcPct val="80000"/>
              </a:lnSpc>
            </a:pPr>
            <a:r>
              <a:rPr lang="en-US" sz="800">
                <a:latin typeface="Arial" charset="0"/>
              </a:rPr>
              <a:t>To implement SEL, we add a table of saturating counters to the CSRB which track false serialization. For simplicity, assume there is one counter for every independent critical section. A counter is incremented when the critical section experiences false serialization and decremented otherwise. </a:t>
            </a:r>
          </a:p>
          <a:p>
            <a:pPr eaLnBrk="1" hangingPunct="1">
              <a:lnSpc>
                <a:spcPct val="80000"/>
              </a:lnSpc>
            </a:pPr>
            <a:endParaRPr lang="en-US" sz="800">
              <a:latin typeface="Arial" charset="0"/>
            </a:endParaRPr>
          </a:p>
          <a:p>
            <a:pPr eaLnBrk="1" hangingPunct="1">
              <a:lnSpc>
                <a:spcPct val="80000"/>
              </a:lnSpc>
            </a:pPr>
            <a:r>
              <a:rPr lang="en-US" sz="800">
                <a:latin typeface="Arial" charset="0"/>
              </a:rPr>
              <a:t>For example, consider a system with two critical sections A and B and an empty CSRB.</a:t>
            </a:r>
          </a:p>
          <a:p>
            <a:pPr eaLnBrk="1" hangingPunct="1">
              <a:lnSpc>
                <a:spcPct val="80000"/>
              </a:lnSpc>
            </a:pPr>
            <a:endParaRPr lang="en-US" sz="800">
              <a:latin typeface="Arial" charset="0"/>
            </a:endParaRPr>
          </a:p>
          <a:p>
            <a:pPr eaLnBrk="1" hangingPunct="1">
              <a:lnSpc>
                <a:spcPct val="80000"/>
              </a:lnSpc>
            </a:pPr>
            <a:r>
              <a:rPr lang="en-US" sz="800">
                <a:latin typeface="Arial" charset="0"/>
              </a:rPr>
              <a:t>A CSCALL for critical section A arrives. Since there are no other entries, there is no false serialization, so </a:t>
            </a:r>
          </a:p>
          <a:p>
            <a:pPr eaLnBrk="1" hangingPunct="1">
              <a:lnSpc>
                <a:spcPct val="80000"/>
              </a:lnSpc>
            </a:pPr>
            <a:endParaRPr lang="en-US" sz="800">
              <a:latin typeface="Arial" charset="0"/>
            </a:endParaRPr>
          </a:p>
          <a:p>
            <a:pPr eaLnBrk="1" hangingPunct="1">
              <a:lnSpc>
                <a:spcPct val="80000"/>
              </a:lnSpc>
            </a:pPr>
            <a:r>
              <a:rPr lang="en-US" sz="800">
                <a:latin typeface="Arial" charset="0"/>
              </a:rPr>
              <a:t>the counter corresponding to critical section A is decremented. </a:t>
            </a:r>
          </a:p>
          <a:p>
            <a:pPr eaLnBrk="1" hangingPunct="1">
              <a:lnSpc>
                <a:spcPct val="80000"/>
              </a:lnSpc>
            </a:pPr>
            <a:endParaRPr lang="en-US" sz="800">
              <a:latin typeface="Arial" charset="0"/>
            </a:endParaRPr>
          </a:p>
          <a:p>
            <a:pPr eaLnBrk="1" hangingPunct="1">
              <a:lnSpc>
                <a:spcPct val="80000"/>
              </a:lnSpc>
            </a:pPr>
            <a:r>
              <a:rPr lang="en-US" sz="800">
                <a:latin typeface="Arial" charset="0"/>
              </a:rPr>
              <a:t>While the first call is still in progress, another CSCALL for A arrives. Again, there is NO false serialization since CSCALL for A would have waited for the first instance of critical section A even in the conventional system. </a:t>
            </a:r>
          </a:p>
          <a:p>
            <a:pPr eaLnBrk="1" hangingPunct="1">
              <a:lnSpc>
                <a:spcPct val="80000"/>
              </a:lnSpc>
            </a:pPr>
            <a:endParaRPr lang="en-US" sz="800">
              <a:latin typeface="Arial" charset="0"/>
            </a:endParaRPr>
          </a:p>
          <a:p>
            <a:pPr eaLnBrk="1" hangingPunct="1">
              <a:lnSpc>
                <a:spcPct val="80000"/>
              </a:lnSpc>
            </a:pPr>
            <a:r>
              <a:rPr lang="en-US" sz="800">
                <a:latin typeface="Arial" charset="0"/>
              </a:rPr>
              <a:t>Thus counter for A is again decremented. </a:t>
            </a:r>
          </a:p>
          <a:p>
            <a:pPr eaLnBrk="1" hangingPunct="1">
              <a:lnSpc>
                <a:spcPct val="80000"/>
              </a:lnSpc>
            </a:pPr>
            <a:endParaRPr lang="en-US" sz="800">
              <a:latin typeface="Arial" charset="0"/>
            </a:endParaRPr>
          </a:p>
          <a:p>
            <a:pPr eaLnBrk="1" hangingPunct="1">
              <a:lnSpc>
                <a:spcPct val="80000"/>
              </a:lnSpc>
            </a:pPr>
            <a:r>
              <a:rPr lang="en-US" sz="800">
                <a:latin typeface="Arial" charset="0"/>
              </a:rPr>
              <a:t>Now a CSCALL for B is enters the CSRB. Since B now has to wait for critical section A, which it should NOT. We say that B is experiencing false serialization and </a:t>
            </a:r>
          </a:p>
          <a:p>
            <a:pPr eaLnBrk="1" hangingPunct="1">
              <a:lnSpc>
                <a:spcPct val="80000"/>
              </a:lnSpc>
            </a:pPr>
            <a:endParaRPr lang="en-US" sz="800">
              <a:latin typeface="Arial" charset="0"/>
            </a:endParaRPr>
          </a:p>
          <a:p>
            <a:pPr eaLnBrk="1" hangingPunct="1">
              <a:lnSpc>
                <a:spcPct val="80000"/>
              </a:lnSpc>
            </a:pPr>
            <a:r>
              <a:rPr lang="en-US" sz="800">
                <a:latin typeface="Arial" charset="0"/>
              </a:rPr>
              <a:t>increment its counter. </a:t>
            </a:r>
          </a:p>
          <a:p>
            <a:pPr eaLnBrk="1" hangingPunct="1">
              <a:lnSpc>
                <a:spcPct val="80000"/>
              </a:lnSpc>
            </a:pPr>
            <a:endParaRPr lang="en-US" sz="800">
              <a:latin typeface="Arial" charset="0"/>
            </a:endParaRPr>
          </a:p>
          <a:p>
            <a:pPr eaLnBrk="1" hangingPunct="1">
              <a:lnSpc>
                <a:spcPct val="80000"/>
              </a:lnSpc>
            </a:pPr>
            <a:r>
              <a:rPr lang="en-US" sz="800">
                <a:latin typeface="Arial" charset="0"/>
              </a:rPr>
              <a:t>When a counter reaches its maximum value, acceleration for that critical section is disabled and conventional locking is used for its execution from there on. </a:t>
            </a:r>
          </a:p>
          <a:p>
            <a:pPr>
              <a:lnSpc>
                <a:spcPct val="80000"/>
              </a:lnSpc>
            </a:pPr>
            <a:endParaRPr lang="en-US" sz="800">
              <a:latin typeface="Calibri" charset="0"/>
            </a:endParaRPr>
          </a:p>
        </p:txBody>
      </p:sp>
      <p:sp>
        <p:nvSpPr>
          <p:cNvPr id="23552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EDAB1A7-E34C-9140-A395-1A6AD5434707}" type="slidenum">
              <a:rPr lang="en-US" sz="1200">
                <a:solidFill>
                  <a:srgbClr val="000000"/>
                </a:solidFill>
                <a:latin typeface="Calibri" charset="0"/>
                <a:cs typeface="Arial" charset="0"/>
              </a:rPr>
              <a:pPr eaLnBrk="1" hangingPunct="1"/>
              <a:t>67</a:t>
            </a:fld>
            <a:endParaRPr lang="en-US" sz="1200">
              <a:solidFill>
                <a:srgbClr val="000000"/>
              </a:solidFill>
              <a:latin typeface="Calibri"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3859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pPr>
            <a:r>
              <a:rPr lang="en-US" sz="1000">
                <a:latin typeface="Arial" charset="0"/>
              </a:rPr>
              <a:t>ACS dedicates the large core for execution of critical sections which could otherwise be used for executing additional threads. This reduces peak parallel throughput. However, we find that in critical section intensive workloads this is not a problem since the benefit obtained by accelerating of critical sections offsets the loss in peak parallel throughput. </a:t>
            </a:r>
          </a:p>
          <a:p>
            <a:pPr eaLnBrk="1" hangingPunct="1">
              <a:lnSpc>
                <a:spcPct val="90000"/>
              </a:lnSpc>
            </a:pPr>
            <a:endParaRPr lang="en-US" sz="1000">
              <a:latin typeface="Arial" charset="0"/>
            </a:endParaRPr>
          </a:p>
          <a:p>
            <a:pPr eaLnBrk="1" hangingPunct="1">
              <a:lnSpc>
                <a:spcPct val="90000"/>
              </a:lnSpc>
            </a:pPr>
            <a:r>
              <a:rPr lang="en-US" sz="1000">
                <a:latin typeface="Arial" charset="0"/>
              </a:rPr>
              <a:t>Moreover, we observe that this problem will be further reduce as the number of cores on the chip increase for two reasons. </a:t>
            </a:r>
          </a:p>
          <a:p>
            <a:pPr eaLnBrk="1" hangingPunct="1">
              <a:lnSpc>
                <a:spcPct val="90000"/>
              </a:lnSpc>
            </a:pPr>
            <a:endParaRPr lang="en-US" sz="1000">
              <a:latin typeface="Arial" charset="0"/>
            </a:endParaRPr>
          </a:p>
          <a:p>
            <a:pPr eaLnBrk="1" hangingPunct="1">
              <a:lnSpc>
                <a:spcPct val="90000"/>
              </a:lnSpc>
            </a:pPr>
            <a:r>
              <a:rPr lang="en-US" sz="1000">
                <a:latin typeface="Arial" charset="0"/>
              </a:rPr>
              <a:t>First, the fraction of throughput lost due to ACS decreases. For example, loosing 4 cores in a 64-core system will be a much smaller loss than loosing 4 cores in a 8-core system. </a:t>
            </a:r>
          </a:p>
          <a:p>
            <a:pPr eaLnBrk="1" hangingPunct="1">
              <a:lnSpc>
                <a:spcPct val="90000"/>
              </a:lnSpc>
            </a:pPr>
            <a:endParaRPr lang="en-US" sz="1000">
              <a:latin typeface="Arial" charset="0"/>
            </a:endParaRPr>
          </a:p>
          <a:p>
            <a:pPr eaLnBrk="1" hangingPunct="1">
              <a:lnSpc>
                <a:spcPct val="90000"/>
              </a:lnSpc>
            </a:pPr>
            <a:r>
              <a:rPr lang="en-US" sz="1000">
                <a:latin typeface="Arial" charset="0"/>
              </a:rPr>
              <a:t>Second, contention for critical sections increases as the number of concurrent threads increase. When contention is high, accelerating the critical sections not only reduces the critical section execution time BUT also the waiting time for contending threads. Thereby making the acceleration even more beneficial.</a:t>
            </a:r>
          </a:p>
          <a:p>
            <a:pPr eaLnBrk="1" hangingPunct="1">
              <a:lnSpc>
                <a:spcPct val="90000"/>
              </a:lnSpc>
            </a:pPr>
            <a:endParaRPr lang="en-US" sz="1000">
              <a:latin typeface="Arial" charset="0"/>
            </a:endParaRPr>
          </a:p>
          <a:p>
            <a:pPr eaLnBrk="1" hangingPunct="1">
              <a:lnSpc>
                <a:spcPct val="90000"/>
              </a:lnSpc>
            </a:pPr>
            <a:r>
              <a:rPr lang="en-US" sz="1000">
                <a:latin typeface="Arial" charset="0"/>
              </a:rPr>
              <a:t>ACS also incurs the overhead of sending CSCALL and CSDONE signals. </a:t>
            </a:r>
          </a:p>
          <a:p>
            <a:pPr eaLnBrk="1" hangingPunct="1">
              <a:lnSpc>
                <a:spcPct val="90000"/>
              </a:lnSpc>
            </a:pPr>
            <a:endParaRPr lang="en-US" sz="1000">
              <a:latin typeface="Arial" charset="0"/>
            </a:endParaRPr>
          </a:p>
          <a:p>
            <a:pPr eaLnBrk="1" hangingPunct="1">
              <a:lnSpc>
                <a:spcPct val="90000"/>
              </a:lnSpc>
            </a:pPr>
            <a:r>
              <a:rPr lang="en-US" sz="1000">
                <a:latin typeface="Arial" charset="0"/>
              </a:rPr>
              <a:t>This overhead is similar to the conventional systems because in conventional systems lock acquire operations often generate a cache miss and the lock variable is brought from another core. In ACS, since all critical sections execute on one LARGE core, the lock variables stay resident in its cache which saves cache misses. Thus, overall, ACS has similar latency.</a:t>
            </a:r>
          </a:p>
          <a:p>
            <a:pPr eaLnBrk="1" hangingPunct="1">
              <a:lnSpc>
                <a:spcPct val="90000"/>
              </a:lnSpc>
            </a:pPr>
            <a:endParaRPr lang="en-US" sz="1000">
              <a:latin typeface="Arial" charset="0"/>
            </a:endParaRPr>
          </a:p>
          <a:p>
            <a:pPr eaLnBrk="1" hangingPunct="1">
              <a:lnSpc>
                <a:spcPct val="90000"/>
              </a:lnSpc>
            </a:pPr>
            <a:r>
              <a:rPr lang="en-US" sz="1000">
                <a:latin typeface="Arial" charset="0"/>
              </a:rPr>
              <a:t>In ACS the input arguments to the critical section must be transferred from the cache of the small core to the cache of the large core. Let me explain this trade-off with an example.</a:t>
            </a:r>
          </a:p>
          <a:p>
            <a:pPr>
              <a:lnSpc>
                <a:spcPct val="90000"/>
              </a:lnSpc>
            </a:pPr>
            <a:endParaRPr lang="en-US" sz="1000">
              <a:latin typeface="Calibri" charset="0"/>
            </a:endParaRPr>
          </a:p>
        </p:txBody>
      </p:sp>
      <p:sp>
        <p:nvSpPr>
          <p:cNvPr id="23859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5D34A6A-804A-0448-A6A5-8427A4B7B350}" type="slidenum">
              <a:rPr lang="en-US" sz="1200">
                <a:solidFill>
                  <a:srgbClr val="000000"/>
                </a:solidFill>
                <a:latin typeface="Calibri" charset="0"/>
                <a:cs typeface="Arial" charset="0"/>
              </a:rPr>
              <a:pPr eaLnBrk="1" hangingPunct="1"/>
              <a:t>69</a:t>
            </a:fld>
            <a:endParaRPr lang="en-US" sz="1200">
              <a:solidFill>
                <a:srgbClr val="000000"/>
              </a:solidFill>
              <a:latin typeface="Calibri"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406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rPr>
              <a:t>Consider this critical section from the puzzle benchmark. This critical sections protects a priority heap. The input argument is the node to be inserted on the heap.</a:t>
            </a:r>
          </a:p>
          <a:p>
            <a:pPr eaLnBrk="1" hangingPunct="1"/>
            <a:endParaRPr lang="en-US">
              <a:latin typeface="Arial" charset="0"/>
            </a:endParaRPr>
          </a:p>
          <a:p>
            <a:pPr eaLnBrk="1" hangingPunct="1"/>
            <a:r>
              <a:rPr lang="en-US">
                <a:latin typeface="Arial" charset="0"/>
              </a:rPr>
              <a:t>The priority heap is the Shared data which is data protected by the critical sections and private data is the incoming node to be inserted.</a:t>
            </a:r>
          </a:p>
          <a:p>
            <a:pPr eaLnBrk="1" hangingPunct="1"/>
            <a:r>
              <a:rPr lang="en-US">
                <a:latin typeface="Arial" charset="0"/>
              </a:rPr>
              <a:t> </a:t>
            </a:r>
          </a:p>
          <a:p>
            <a:pPr eaLnBrk="1" hangingPunct="1"/>
            <a:r>
              <a:rPr lang="en-US">
                <a:latin typeface="Arial" charset="0"/>
              </a:rPr>
              <a:t>During execution, multiple nodes of the heap are touched to find the right place to insert the incoming private data. In conventional systems, the shared data usually moves from cache-to-cache as different cores modify it inside critical sections. The private data is usually available locally.  In ACS,  since all critical sections execute on the large core, the shared data stays resident AT the large and does not move from cache to cache. However, private data has to be brought in from the small requesting core to execute the critical section. </a:t>
            </a:r>
          </a:p>
          <a:p>
            <a:endParaRPr lang="en-US">
              <a:latin typeface="Calibri" charset="0"/>
            </a:endParaRPr>
          </a:p>
        </p:txBody>
      </p:sp>
      <p:sp>
        <p:nvSpPr>
          <p:cNvPr id="2406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F5FE867-08F9-D246-B636-63BAAD0057B7}" type="slidenum">
              <a:rPr lang="en-US" sz="1200">
                <a:solidFill>
                  <a:srgbClr val="000000"/>
                </a:solidFill>
                <a:latin typeface="Calibri" charset="0"/>
                <a:cs typeface="Arial" charset="0"/>
              </a:rPr>
              <a:pPr eaLnBrk="1" hangingPunct="1"/>
              <a:t>70</a:t>
            </a:fld>
            <a:endParaRPr lang="en-US" sz="1200">
              <a:solidFill>
                <a:srgbClr val="000000"/>
              </a:solidFill>
              <a:latin typeface="Calibri"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4371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pPr>
            <a:r>
              <a:rPr lang="en-US">
                <a:latin typeface="Arial" charset="0"/>
              </a:rPr>
              <a:t>In our experiments we simulated three configurations. </a:t>
            </a:r>
          </a:p>
          <a:p>
            <a:pPr eaLnBrk="1" hangingPunct="1">
              <a:lnSpc>
                <a:spcPct val="90000"/>
              </a:lnSpc>
            </a:pPr>
            <a:endParaRPr lang="en-US">
              <a:latin typeface="Arial" charset="0"/>
            </a:endParaRPr>
          </a:p>
          <a:p>
            <a:pPr eaLnBrk="1" hangingPunct="1">
              <a:lnSpc>
                <a:spcPct val="90000"/>
              </a:lnSpc>
            </a:pPr>
            <a:r>
              <a:rPr lang="en-US">
                <a:latin typeface="Arial" charset="0"/>
              </a:rPr>
              <a:t>First, A symmetric CMP or SCMP with all small cores. The numbers of cores is equal to the chip area and conventional locks are used for critical sections. </a:t>
            </a:r>
          </a:p>
          <a:p>
            <a:pPr eaLnBrk="1" hangingPunct="1">
              <a:lnSpc>
                <a:spcPct val="90000"/>
              </a:lnSpc>
            </a:pPr>
            <a:endParaRPr lang="en-US">
              <a:latin typeface="Arial" charset="0"/>
            </a:endParaRPr>
          </a:p>
          <a:p>
            <a:pPr eaLnBrk="1" hangingPunct="1">
              <a:lnSpc>
                <a:spcPct val="90000"/>
              </a:lnSpc>
            </a:pPr>
            <a:r>
              <a:rPr lang="en-US">
                <a:latin typeface="Arial" charset="0"/>
              </a:rPr>
              <a:t>Second, an ACMP with one large core and remaining small cores. The large core takes the area of 4 small cores. The large core is used to execute Amdahl</a:t>
            </a:r>
            <a:r>
              <a:rPr lang="ja-JP" altLang="en-US">
                <a:latin typeface="Arial" charset="0"/>
              </a:rPr>
              <a:t>’</a:t>
            </a:r>
            <a:r>
              <a:rPr lang="en-US" altLang="ja-JP">
                <a:latin typeface="Arial" charset="0"/>
              </a:rPr>
              <a:t>s bottleneck. Critical Sections are executed using conventional locking. </a:t>
            </a:r>
          </a:p>
          <a:p>
            <a:pPr eaLnBrk="1" hangingPunct="1">
              <a:lnSpc>
                <a:spcPct val="90000"/>
              </a:lnSpc>
            </a:pPr>
            <a:endParaRPr lang="en-US">
              <a:latin typeface="Arial" charset="0"/>
            </a:endParaRPr>
          </a:p>
          <a:p>
            <a:pPr eaLnBrk="1" hangingPunct="1">
              <a:lnSpc>
                <a:spcPct val="90000"/>
              </a:lnSpc>
            </a:pPr>
            <a:r>
              <a:rPr lang="en-US">
                <a:latin typeface="Arial" charset="0"/>
              </a:rPr>
              <a:t>Third,  ACS, which is an ACMP with a CSRB and support for accelerating critical sections. In ACS, the Amdahl</a:t>
            </a:r>
            <a:r>
              <a:rPr lang="ja-JP" altLang="en-US">
                <a:latin typeface="Arial" charset="0"/>
              </a:rPr>
              <a:t>’</a:t>
            </a:r>
            <a:r>
              <a:rPr lang="en-US" altLang="ja-JP">
                <a:latin typeface="Arial" charset="0"/>
              </a:rPr>
              <a:t>s bottleneck as well as the critical sections execute on the large core.</a:t>
            </a:r>
          </a:p>
          <a:p>
            <a:pPr eaLnBrk="1" hangingPunct="1">
              <a:lnSpc>
                <a:spcPct val="90000"/>
              </a:lnSpc>
            </a:pPr>
            <a:endParaRPr lang="en-US">
              <a:latin typeface="Arial" charset="0"/>
            </a:endParaRPr>
          </a:p>
          <a:p>
            <a:pPr eaLnBrk="1" hangingPunct="1">
              <a:lnSpc>
                <a:spcPct val="90000"/>
              </a:lnSpc>
            </a:pPr>
            <a:r>
              <a:rPr lang="en-US">
                <a:latin typeface="Arial" charset="0"/>
              </a:rPr>
              <a:t>The large core replceas four small cores. When chip area increases, we increase the number of small cores in all three confgiurations. At area 16, the SCMP has 16 small cores and the ACMP and ACS has 1 large core and 12 small cores. At area 32, the SCMP has 32 small cores and ACMP and ACS have 1 large core and 28 small cores. </a:t>
            </a:r>
          </a:p>
          <a:p>
            <a:pPr eaLnBrk="1" hangingPunct="1">
              <a:lnSpc>
                <a:spcPct val="90000"/>
              </a:lnSpc>
            </a:pPr>
            <a:endParaRPr lang="en-US">
              <a:latin typeface="Arial" charset="0"/>
            </a:endParaRPr>
          </a:p>
          <a:p>
            <a:pPr eaLnBrk="1" hangingPunct="1">
              <a:lnSpc>
                <a:spcPct val="90000"/>
              </a:lnSpc>
            </a:pPr>
            <a:r>
              <a:rPr lang="en-US">
                <a:latin typeface="Arial" charset="0"/>
              </a:rPr>
              <a:t>We use the ACMP as our baseline.</a:t>
            </a:r>
          </a:p>
          <a:p>
            <a:pPr>
              <a:lnSpc>
                <a:spcPct val="90000"/>
              </a:lnSpc>
            </a:pPr>
            <a:endParaRPr lang="en-US">
              <a:latin typeface="Calibri" charset="0"/>
            </a:endParaRPr>
          </a:p>
        </p:txBody>
      </p:sp>
      <p:sp>
        <p:nvSpPr>
          <p:cNvPr id="24371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896E281-6E57-F547-8482-B668DB014465}" type="slidenum">
              <a:rPr lang="en-US" sz="1200">
                <a:solidFill>
                  <a:srgbClr val="000000"/>
                </a:solidFill>
                <a:latin typeface="Calibri" charset="0"/>
                <a:cs typeface="Arial" charset="0"/>
              </a:rPr>
              <a:pPr eaLnBrk="1" hangingPunct="1"/>
              <a:t>72</a:t>
            </a:fld>
            <a:endParaRPr lang="en-US" sz="1200">
              <a:solidFill>
                <a:srgbClr val="000000"/>
              </a:solidFill>
              <a:latin typeface="Calibri"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 why do previous algorithms fail?</a:t>
            </a:r>
          </a:p>
          <a:p>
            <a:endParaRPr lang="en-US" dirty="0"/>
          </a:p>
          <a:p>
            <a:r>
              <a:rPr lang="en-US" dirty="0"/>
              <a:t>On the one hand there is the throughput biased approach</a:t>
            </a:r>
            <a:r>
              <a:rPr lang="en-US" baseline="0" dirty="0"/>
              <a:t> that prioritizes less memory-intensive threads.</a:t>
            </a:r>
          </a:p>
          <a:p>
            <a:r>
              <a:rPr lang="en-US" baseline="0" dirty="0"/>
              <a:t>Servicing memory requests from such threads allow them to make progress in the processor, increasing throughput.</a:t>
            </a:r>
          </a:p>
          <a:p>
            <a:r>
              <a:rPr lang="en-US" baseline="0" dirty="0"/>
              <a:t>However, the most memory-intensive thread, thread C, remains persistently </a:t>
            </a:r>
            <a:r>
              <a:rPr lang="en-US" baseline="0" dirty="0" err="1"/>
              <a:t>deprioritized</a:t>
            </a:r>
            <a:r>
              <a:rPr lang="en-US" baseline="0" dirty="0"/>
              <a:t> and </a:t>
            </a:r>
            <a:r>
              <a:rPr lang="en-US" baseline="0" dirty="0" err="1"/>
              <a:t>and</a:t>
            </a:r>
            <a:r>
              <a:rPr lang="en-US" baseline="0" dirty="0"/>
              <a:t> becomes prone to starvation causing large slowdowns and, ultimately, unfairness.</a:t>
            </a:r>
          </a:p>
          <a:p>
            <a:endParaRPr lang="en-US" baseline="0" dirty="0"/>
          </a:p>
          <a:p>
            <a:r>
              <a:rPr lang="en-US" baseline="0" dirty="0"/>
              <a:t>On the other hand there is the fairness biased approach where threads take turns accessing the memory.</a:t>
            </a:r>
          </a:p>
          <a:p>
            <a:r>
              <a:rPr lang="en-US" baseline="0" dirty="0"/>
              <a:t>In this case, the most memory-intensive thread does not starve.</a:t>
            </a:r>
          </a:p>
          <a:p>
            <a:r>
              <a:rPr lang="en-US" baseline="0" dirty="0"/>
              <a:t>However, the least memory-intensive thread, thread A, is not prioritized, leading to reduced throughput.</a:t>
            </a:r>
          </a:p>
          <a:p>
            <a:endParaRPr lang="en-US" baseline="0" dirty="0"/>
          </a:p>
          <a:p>
            <a:r>
              <a:rPr lang="en-US" baseline="0" dirty="0"/>
              <a:t>As you can see, a single policy applied to all threads is insufficient since different threads have different memory access needs.</a:t>
            </a:r>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11</a:t>
            </a:fld>
            <a:endParaRPr lang="en-US" dirty="0">
              <a:solidFill>
                <a:prstClr val="black"/>
              </a:solidFill>
              <a:latin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478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rPr>
              <a:t>Now we will compare SCMP, ACMP, and ACS as the chip area increases. The X-axis is chip area and the Y-axis shows speedup over a SINGLE small core. The green line shows ACS, the red line shows the ACMP, and blue line shows the SCMP. Here we set the number of threads equal to the number of available cores. </a:t>
            </a:r>
          </a:p>
          <a:p>
            <a:pPr eaLnBrk="1" hangingPunct="1"/>
            <a:endParaRPr lang="en-US">
              <a:latin typeface="Arial" charset="0"/>
            </a:endParaRPr>
          </a:p>
          <a:p>
            <a:pPr eaLnBrk="1" hangingPunct="1"/>
            <a:r>
              <a:rPr lang="en-US">
                <a:latin typeface="Arial" charset="0"/>
              </a:rPr>
              <a:t>As you can see, critical sections severely limit the scalability of some benchmarks. For example, performance of PageMine saturates at only 8 threads. Notice that the peak speedup of ACS is higher than both ACMP and SCMP and ACS does not saturate until 12 threads. </a:t>
            </a:r>
          </a:p>
          <a:p>
            <a:pPr eaLnBrk="1" hangingPunct="1"/>
            <a:endParaRPr lang="en-US">
              <a:latin typeface="Arial" charset="0"/>
            </a:endParaRPr>
          </a:p>
          <a:p>
            <a:pPr eaLnBrk="1" hangingPunct="1"/>
            <a:r>
              <a:rPr lang="en-US">
                <a:latin typeface="Arial" charset="0"/>
              </a:rPr>
              <a:t>More importantly, In case of puzzle and oltp-1, while the ACMP and SCMP show poor scalability ACS significantly improves scalability as well as speedup. </a:t>
            </a:r>
          </a:p>
          <a:p>
            <a:pPr eaLnBrk="1" hangingPunct="1"/>
            <a:endParaRPr lang="en-US">
              <a:latin typeface="Arial" charset="0"/>
            </a:endParaRPr>
          </a:p>
          <a:p>
            <a:pPr eaLnBrk="1" hangingPunct="1"/>
            <a:r>
              <a:rPr lang="en-US">
                <a:latin typeface="Arial" charset="0"/>
              </a:rPr>
              <a:t>In all, ACS improves scalability in 7 out of the 12 workloads.</a:t>
            </a:r>
          </a:p>
          <a:p>
            <a:endParaRPr lang="en-US">
              <a:latin typeface="Arial" charset="0"/>
            </a:endParaRPr>
          </a:p>
        </p:txBody>
      </p:sp>
      <p:sp>
        <p:nvSpPr>
          <p:cNvPr id="2478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C89E59-0F2A-F946-952F-DE6804A7D27C}" type="slidenum">
              <a:rPr lang="en-US" sz="1200">
                <a:solidFill>
                  <a:srgbClr val="000000"/>
                </a:solidFill>
                <a:latin typeface="Calibri" charset="0"/>
                <a:cs typeface="Arial" charset="0"/>
              </a:rPr>
              <a:pPr eaLnBrk="1" hangingPunct="1"/>
              <a:t>75</a:t>
            </a:fld>
            <a:endParaRPr lang="en-US" sz="1200">
              <a:solidFill>
                <a:srgbClr val="000000"/>
              </a:solidFill>
              <a:latin typeface="Calibri"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1F1C832-8F98-A345-A3A2-0A1269F11E54}"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3573654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53954"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Arial" charset="0"/>
            </a:endParaRPr>
          </a:p>
        </p:txBody>
      </p:sp>
      <p:sp>
        <p:nvSpPr>
          <p:cNvPr id="25395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F53B8F7-9A6E-DF43-B7D9-BDD0C5FFC96E}" type="slidenum">
              <a:rPr lang="en-US" sz="1200">
                <a:solidFill>
                  <a:srgbClr val="000000"/>
                </a:solidFill>
              </a:rPr>
              <a:pPr eaLnBrk="1" hangingPunct="1"/>
              <a:t>80</a:t>
            </a:fld>
            <a:endParaRPr lang="en-US" sz="120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56002"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Arial" charset="0"/>
            </a:endParaRPr>
          </a:p>
        </p:txBody>
      </p:sp>
      <p:sp>
        <p:nvSpPr>
          <p:cNvPr id="25600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B694559-1E56-8443-8941-C15FDE881789}" type="slidenum">
              <a:rPr lang="en-US" sz="1200">
                <a:solidFill>
                  <a:srgbClr val="000000"/>
                </a:solidFill>
              </a:rPr>
              <a:pPr eaLnBrk="1" hangingPunct="1"/>
              <a:t>81</a:t>
            </a:fld>
            <a:endParaRPr lang="en-US" sz="120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58050"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Arial" charset="0"/>
            </a:endParaRPr>
          </a:p>
        </p:txBody>
      </p:sp>
      <p:sp>
        <p:nvSpPr>
          <p:cNvPr id="25805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FBFC6CE-7517-A34F-AF80-7217326202B7}" type="slidenum">
              <a:rPr lang="en-US" sz="1200">
                <a:solidFill>
                  <a:srgbClr val="000000"/>
                </a:solidFill>
              </a:rPr>
              <a:pPr eaLnBrk="1" hangingPunct="1"/>
              <a:t>82</a:t>
            </a:fld>
            <a:endParaRPr lang="en-US" sz="120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4C575C4-1EBF-8945-AFD7-8A98CC517DB8}"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3172841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62146"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Arial" charset="0"/>
            </a:endParaRPr>
          </a:p>
        </p:txBody>
      </p:sp>
      <p:sp>
        <p:nvSpPr>
          <p:cNvPr id="26214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62522FA-F25E-444E-88AB-760CAC273469}" type="slidenum">
              <a:rPr lang="en-US" sz="1200">
                <a:solidFill>
                  <a:srgbClr val="000000"/>
                </a:solidFill>
              </a:rPr>
              <a:pPr eaLnBrk="1" hangingPunct="1"/>
              <a:t>84</a:t>
            </a:fld>
            <a:endParaRPr lang="en-US" sz="1200">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64194"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Arial" charset="0"/>
            </a:endParaRPr>
          </a:p>
        </p:txBody>
      </p:sp>
      <p:sp>
        <p:nvSpPr>
          <p:cNvPr id="26419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0C0EE32-6B7F-4342-B14E-4A6CB48FD11C}" type="slidenum">
              <a:rPr lang="en-US" sz="1200">
                <a:solidFill>
                  <a:srgbClr val="000000"/>
                </a:solidFill>
              </a:rPr>
              <a:pPr eaLnBrk="1" hangingPunct="1"/>
              <a:t>85</a:t>
            </a:fld>
            <a:endParaRPr lang="en-US" sz="1200">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66242"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Arial" charset="0"/>
            </a:endParaRPr>
          </a:p>
        </p:txBody>
      </p:sp>
      <p:sp>
        <p:nvSpPr>
          <p:cNvPr id="2662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E3FEACD-DFF7-9748-8DF8-DA9A0C2485E4}" type="slidenum">
              <a:rPr lang="en-US" sz="1200">
                <a:solidFill>
                  <a:srgbClr val="000000"/>
                </a:solidFill>
              </a:rPr>
              <a:pPr eaLnBrk="1" hangingPunct="1"/>
              <a:t>86</a:t>
            </a:fld>
            <a:endParaRPr lang="en-US" sz="1200">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68290"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Arial" charset="0"/>
            </a:endParaRPr>
          </a:p>
        </p:txBody>
      </p:sp>
      <p:sp>
        <p:nvSpPr>
          <p:cNvPr id="26829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35933D1-DFA0-1343-A101-649A68AD0195}" type="slidenum">
              <a:rPr lang="en-US" sz="1200">
                <a:solidFill>
                  <a:srgbClr val="000000"/>
                </a:solidFill>
              </a:rPr>
              <a:pPr eaLnBrk="1" hangingPunct="1"/>
              <a:t>87</a:t>
            </a:fld>
            <a:endParaRPr lang="en-US"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a:t>
            </a:r>
            <a:r>
              <a:rPr lang="en-US" baseline="0" dirty="0"/>
              <a:t> </a:t>
            </a:r>
            <a:r>
              <a:rPr lang="en-US" dirty="0"/>
              <a:t>how do we achieve the best of both worlds? Our</a:t>
            </a:r>
            <a:r>
              <a:rPr lang="en-US" baseline="0" dirty="0"/>
              <a:t> algorithm is based on the following insights:</a:t>
            </a:r>
            <a:endParaRPr lang="en-US" dirty="0"/>
          </a:p>
          <a:p>
            <a:endParaRPr lang="en-US" dirty="0"/>
          </a:p>
          <a:p>
            <a:r>
              <a:rPr lang="en-US" dirty="0"/>
              <a:t>First, </a:t>
            </a:r>
            <a:r>
              <a:rPr lang="en-US" baseline="0" dirty="0"/>
              <a:t>we would like to prioritize the memory-non-intensive threads to increase system throughput. </a:t>
            </a:r>
          </a:p>
          <a:p>
            <a:r>
              <a:rPr lang="en-US" baseline="0" dirty="0"/>
              <a:t>Doing so does not degrade unfairness, since memory-non-intensive threads are inherently “light” and rarely cause interference for the memory-intensive threads.</a:t>
            </a:r>
          </a:p>
          <a:p>
            <a:endParaRPr lang="en-US" baseline="0" dirty="0"/>
          </a:p>
          <a:p>
            <a:r>
              <a:rPr lang="en-US" baseline="0" dirty="0"/>
              <a:t>For fairness, we discovered that unfairness is usually caused when one memory-intensive thread is prioritized over another. </a:t>
            </a:r>
          </a:p>
          <a:p>
            <a:r>
              <a:rPr lang="en-US" baseline="0" dirty="0"/>
              <a:t>As we’ve seen, the most </a:t>
            </a:r>
            <a:r>
              <a:rPr lang="en-US" baseline="0" dirty="0" err="1"/>
              <a:t>deprioritized</a:t>
            </a:r>
            <a:r>
              <a:rPr lang="en-US" baseline="0" dirty="0"/>
              <a:t> thread can starve.</a:t>
            </a:r>
          </a:p>
          <a:p>
            <a:r>
              <a:rPr lang="en-US" baseline="0" dirty="0"/>
              <a:t>To address this problem, we would like to shuffle their priority so that no single thread is persistently prioritized over another thread.</a:t>
            </a:r>
          </a:p>
          <a:p>
            <a:endParaRPr lang="en-US" baseline="0" dirty="0"/>
          </a:p>
          <a:p>
            <a:r>
              <a:rPr lang="en-US" baseline="0" dirty="0"/>
              <a:t>However, memory-intensive threads are not created equal.</a:t>
            </a:r>
          </a:p>
          <a:p>
            <a:r>
              <a:rPr lang="en-US" baseline="0" dirty="0"/>
              <a:t>They have different vulnerability to memory interference.</a:t>
            </a:r>
          </a:p>
          <a:p>
            <a:r>
              <a:rPr lang="en-US" baseline="0" dirty="0"/>
              <a:t>To address their differences, shuffling should be performed in an asymmetric manner.</a:t>
            </a:r>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12</a:t>
            </a:fld>
            <a:endParaRPr lang="en-US" dirty="0">
              <a:solidFill>
                <a:prstClr val="black"/>
              </a:solidFill>
              <a:latin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70338"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Arial" charset="0"/>
            </a:endParaRPr>
          </a:p>
        </p:txBody>
      </p:sp>
      <p:sp>
        <p:nvSpPr>
          <p:cNvPr id="27033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93F8E78-651C-644B-90BC-995FFB906064}" type="slidenum">
              <a:rPr lang="en-US" sz="1200">
                <a:solidFill>
                  <a:srgbClr val="000000"/>
                </a:solidFill>
              </a:rPr>
              <a:pPr eaLnBrk="1" hangingPunct="1"/>
              <a:t>88</a:t>
            </a:fld>
            <a:endParaRPr lang="en-US" sz="1200">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72386"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Arial" charset="0"/>
            </a:endParaRPr>
          </a:p>
        </p:txBody>
      </p:sp>
      <p:sp>
        <p:nvSpPr>
          <p:cNvPr id="27238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7855DA3-4E4C-B448-B0E9-15627E2E37FC}" type="slidenum">
              <a:rPr lang="en-US" sz="1200">
                <a:solidFill>
                  <a:srgbClr val="000000"/>
                </a:solidFill>
              </a:rPr>
              <a:pPr eaLnBrk="1" hangingPunct="1"/>
              <a:t>89</a:t>
            </a:fld>
            <a:endParaRPr lang="en-US" sz="1200">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74434"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Arial" charset="0"/>
            </a:endParaRPr>
          </a:p>
        </p:txBody>
      </p:sp>
      <p:sp>
        <p:nvSpPr>
          <p:cNvPr id="27443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EDE04B9-F971-2F41-A3BA-A3B24C278822}" type="slidenum">
              <a:rPr lang="en-US" sz="1200">
                <a:solidFill>
                  <a:srgbClr val="000000"/>
                </a:solidFill>
              </a:rPr>
              <a:pPr eaLnBrk="1" hangingPunct="1"/>
              <a:t>90</a:t>
            </a:fld>
            <a:endParaRPr lang="en-US" sz="1200">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76482"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Arial" charset="0"/>
            </a:endParaRPr>
          </a:p>
        </p:txBody>
      </p:sp>
      <p:sp>
        <p:nvSpPr>
          <p:cNvPr id="27648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982D7B-5A3E-1546-BF1C-6FFF867FDDF6}" type="slidenum">
              <a:rPr lang="en-US" sz="1200">
                <a:solidFill>
                  <a:srgbClr val="000000"/>
                </a:solidFill>
              </a:rPr>
              <a:pPr eaLnBrk="1" hangingPunct="1"/>
              <a:t>91</a:t>
            </a:fld>
            <a:endParaRPr lang="en-US" sz="1200">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78530"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Arial" charset="0"/>
            </a:endParaRPr>
          </a:p>
        </p:txBody>
      </p:sp>
      <p:sp>
        <p:nvSpPr>
          <p:cNvPr id="27853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1C2912C-B533-DC49-8C6E-62E838F0FBB7}" type="slidenum">
              <a:rPr lang="en-US" sz="1200">
                <a:solidFill>
                  <a:srgbClr val="000000"/>
                </a:solidFill>
              </a:rPr>
              <a:pPr eaLnBrk="1" hangingPunct="1"/>
              <a:t>92</a:t>
            </a:fld>
            <a:endParaRPr lang="en-US" sz="1200">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80578"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Arial" charset="0"/>
            </a:endParaRPr>
          </a:p>
        </p:txBody>
      </p:sp>
      <p:sp>
        <p:nvSpPr>
          <p:cNvPr id="28057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9E84B1A-DE35-2B4F-9C35-3F7BE5459EFA}" type="slidenum">
              <a:rPr lang="en-US" sz="1200">
                <a:solidFill>
                  <a:srgbClr val="000000"/>
                </a:solidFill>
              </a:rPr>
              <a:pPr eaLnBrk="1" hangingPunct="1"/>
              <a:t>93</a:t>
            </a:fld>
            <a:endParaRPr lang="en-US" sz="1200">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82626"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Arial" charset="0"/>
            </a:endParaRPr>
          </a:p>
        </p:txBody>
      </p:sp>
      <p:sp>
        <p:nvSpPr>
          <p:cNvPr id="28262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BD4F610-47C5-584D-A387-91300595F803}" type="slidenum">
              <a:rPr lang="en-US" sz="1200">
                <a:solidFill>
                  <a:srgbClr val="000000"/>
                </a:solidFill>
              </a:rPr>
              <a:pPr eaLnBrk="1" hangingPunct="1"/>
              <a:t>94</a:t>
            </a:fld>
            <a:endParaRPr lang="en-US" sz="1200">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84674"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Arial" charset="0"/>
            </a:endParaRPr>
          </a:p>
        </p:txBody>
      </p:sp>
      <p:sp>
        <p:nvSpPr>
          <p:cNvPr id="28467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C832856-BF6E-B242-9F34-5FCFE0ECD72F}" type="slidenum">
              <a:rPr lang="en-US" sz="1200">
                <a:solidFill>
                  <a:srgbClr val="000000"/>
                </a:solidFill>
              </a:rPr>
              <a:pPr eaLnBrk="1" hangingPunct="1"/>
              <a:t>95</a:t>
            </a:fld>
            <a:endParaRPr lang="en-US" sz="1200">
              <a:solidFill>
                <a:srgbClr val="00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A8AD23B-8097-ED48-9CBD-A1765D6A0F91}"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20341143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598E29C-C927-334F-934D-010229230F7B}"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3691865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Our</a:t>
            </a:r>
            <a:r>
              <a:rPr lang="en-US" baseline="0" dirty="0"/>
              <a:t> a</a:t>
            </a:r>
            <a:r>
              <a:rPr lang="en-US" dirty="0"/>
              <a:t>lgorithm,</a:t>
            </a:r>
            <a:r>
              <a:rPr lang="en-US" baseline="0" dirty="0"/>
              <a:t> Thread Cluster Memory Scheduling, first groups threads into two clusters.</a:t>
            </a:r>
          </a:p>
          <a:p>
            <a:endParaRPr lang="en-US" baseline="0" dirty="0"/>
          </a:p>
          <a:p>
            <a:pPr defTabSz="881390">
              <a:defRPr/>
            </a:pPr>
            <a:r>
              <a:rPr lang="en-US" baseline="0" dirty="0"/>
              <a:t>Among the threads executing in the system, some are memory-non-intensive whereas some are memory-intensive.</a:t>
            </a:r>
          </a:p>
          <a:p>
            <a:r>
              <a:rPr lang="en-US" baseline="0" dirty="0"/>
              <a:t>We isolate the memory-non-intensive threads into the non-intensive cluster and the memory-intensive threads into the intensive cluster.</a:t>
            </a:r>
          </a:p>
          <a:p>
            <a:r>
              <a:rPr lang="en-US" baseline="0" dirty="0"/>
              <a:t>This is so that we can apply different policies for different threads.</a:t>
            </a:r>
          </a:p>
          <a:p>
            <a:endParaRPr lang="en-US" baseline="0" dirty="0"/>
          </a:p>
          <a:p>
            <a:r>
              <a:rPr lang="en-US" baseline="0" dirty="0"/>
              <a:t>Subsequently, we prioritize the non-intensive cluster over the intensive cluster since the non-intensive threads have greater potential for making progress IN THEIR CORES [ONUR].</a:t>
            </a:r>
          </a:p>
          <a:p>
            <a:endParaRPr lang="en-US" baseline="0" dirty="0"/>
          </a:p>
          <a:p>
            <a:r>
              <a:rPr lang="en-US" baseline="0" dirty="0"/>
              <a:t>Finally, we apply different policies within each cluster, one optimized for throughput and the other for fairness.</a:t>
            </a:r>
          </a:p>
          <a:p>
            <a:endParaRPr lang="en-US" baseline="0"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13</a:t>
            </a:fld>
            <a:endParaRPr lang="en-US" dirty="0">
              <a:solidFill>
                <a:prstClr val="black"/>
              </a:solidFill>
              <a:latin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7B59269-FF6E-FF4A-A12F-6824268217B2}"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9904724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86722"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Arial" charset="0"/>
            </a:endParaRPr>
          </a:p>
        </p:txBody>
      </p:sp>
      <p:sp>
        <p:nvSpPr>
          <p:cNvPr id="28672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F810DA1-D6FE-AD4C-A477-EC8645A90AFD}" type="slidenum">
              <a:rPr lang="en-US" sz="1200">
                <a:solidFill>
                  <a:srgbClr val="000000"/>
                </a:solidFill>
              </a:rPr>
              <a:pPr eaLnBrk="1" hangingPunct="1"/>
              <a:t>99</a:t>
            </a:fld>
            <a:endParaRPr lang="en-US" sz="1200">
              <a:solidFill>
                <a:srgbClr val="000000"/>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88770"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endParaRPr lang="en-US">
              <a:latin typeface="Arial" charset="0"/>
              <a:ea typeface="ＭＳ Ｐゴシック" charset="0"/>
            </a:endParaRPr>
          </a:p>
        </p:txBody>
      </p:sp>
      <p:sp>
        <p:nvSpPr>
          <p:cNvPr id="28877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43582D7-6668-B141-988C-4CC4AEADCFD9}" type="slidenum">
              <a:rPr lang="en-US" sz="1200">
                <a:solidFill>
                  <a:srgbClr val="000000"/>
                </a:solidFill>
              </a:rPr>
              <a:pPr eaLnBrk="1" hangingPunct="1"/>
              <a:t>100</a:t>
            </a:fld>
            <a:endParaRPr lang="en-US" sz="1200">
              <a:solidFill>
                <a:srgbClr val="000000"/>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90818"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Arial" charset="0"/>
            </a:endParaRPr>
          </a:p>
        </p:txBody>
      </p:sp>
      <p:sp>
        <p:nvSpPr>
          <p:cNvPr id="29081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43C61BE-31B4-C34B-99AE-3D7A5E9E1931}" type="slidenum">
              <a:rPr lang="en-US" sz="1200">
                <a:solidFill>
                  <a:srgbClr val="000000"/>
                </a:solidFill>
              </a:rPr>
              <a:pPr eaLnBrk="1" hangingPunct="1"/>
              <a:t>101</a:t>
            </a:fld>
            <a:endParaRPr lang="en-US" sz="1200">
              <a:solidFill>
                <a:srgbClr val="000000"/>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92866"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Arial" charset="0"/>
            </a:endParaRPr>
          </a:p>
        </p:txBody>
      </p:sp>
      <p:sp>
        <p:nvSpPr>
          <p:cNvPr id="29286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175A6AF-3F39-D147-A43A-5561C3E2280D}" type="slidenum">
              <a:rPr lang="en-US" sz="1200">
                <a:solidFill>
                  <a:srgbClr val="000000"/>
                </a:solidFill>
              </a:rPr>
              <a:pPr eaLnBrk="1" hangingPunct="1"/>
              <a:t>102</a:t>
            </a:fld>
            <a:endParaRPr lang="en-US" sz="1200">
              <a:solidFill>
                <a:srgbClr val="000000"/>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94914"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Arial" charset="0"/>
            </a:endParaRPr>
          </a:p>
        </p:txBody>
      </p:sp>
      <p:sp>
        <p:nvSpPr>
          <p:cNvPr id="29491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7D23AA2-2D85-2047-ABAF-41C60C2C7956}" type="slidenum">
              <a:rPr lang="en-US" sz="1200">
                <a:solidFill>
                  <a:srgbClr val="000000"/>
                </a:solidFill>
              </a:rPr>
              <a:pPr eaLnBrk="1" hangingPunct="1"/>
              <a:t>103</a:t>
            </a:fld>
            <a:endParaRPr lang="en-US" sz="1200">
              <a:solidFill>
                <a:srgbClr val="000000"/>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96962"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Arial" charset="0"/>
            </a:endParaRPr>
          </a:p>
        </p:txBody>
      </p:sp>
      <p:sp>
        <p:nvSpPr>
          <p:cNvPr id="29696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1D2EED5-DCDA-D541-8D85-BD3A7EABEB6C}" type="slidenum">
              <a:rPr lang="en-US" sz="1200">
                <a:solidFill>
                  <a:srgbClr val="000000"/>
                </a:solidFill>
              </a:rPr>
              <a:pPr eaLnBrk="1" hangingPunct="1"/>
              <a:t>104</a:t>
            </a:fld>
            <a:endParaRPr lang="en-US" sz="1200">
              <a:solidFill>
                <a:srgbClr val="000000"/>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99010"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Arial" charset="0"/>
            </a:endParaRPr>
          </a:p>
        </p:txBody>
      </p:sp>
      <p:sp>
        <p:nvSpPr>
          <p:cNvPr id="2990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04ADFC-FFA8-8246-BC4A-AF67919702D4}" type="slidenum">
              <a:rPr lang="en-US" sz="1200">
                <a:solidFill>
                  <a:srgbClr val="000000"/>
                </a:solidFill>
              </a:rPr>
              <a:pPr eaLnBrk="1" hangingPunct="1"/>
              <a:t>105</a:t>
            </a:fld>
            <a:endParaRPr lang="en-US" sz="1200">
              <a:solidFill>
                <a:srgbClr val="000000"/>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01058"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Arial" charset="0"/>
            </a:endParaRPr>
          </a:p>
        </p:txBody>
      </p:sp>
      <p:sp>
        <p:nvSpPr>
          <p:cNvPr id="30105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92802C3-C705-5041-A5A6-55400143CC5A}" type="slidenum">
              <a:rPr lang="en-US" sz="1200">
                <a:solidFill>
                  <a:srgbClr val="000000"/>
                </a:solidFill>
              </a:rPr>
              <a:pPr eaLnBrk="1" hangingPunct="1"/>
              <a:t>106</a:t>
            </a:fld>
            <a:endParaRPr lang="en-US" sz="1200">
              <a:solidFill>
                <a:srgbClr val="000000"/>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0515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rPr>
              <a:t>Accelerate critical paths</a:t>
            </a:r>
          </a:p>
          <a:p>
            <a:r>
              <a:rPr lang="en-US">
                <a:latin typeface="Arial" charset="0"/>
              </a:rPr>
              <a:t>Ship computation to data (A segmenting approach)</a:t>
            </a:r>
          </a:p>
        </p:txBody>
      </p:sp>
      <p:sp>
        <p:nvSpPr>
          <p:cNvPr id="30515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3B0531B-5A55-2047-8300-91F26B1DEA59}" type="slidenum">
              <a:rPr lang="en-US" sz="1200">
                <a:solidFill>
                  <a:srgbClr val="000000"/>
                </a:solidFill>
              </a:rPr>
              <a:pPr eaLnBrk="1" hangingPunct="1"/>
              <a:t>109</a:t>
            </a:fld>
            <a:endParaRPr lang="en-US" sz="1200">
              <a:solidFill>
                <a:srgbClr val="000000"/>
              </a:solidFill>
            </a:endParaRPr>
          </a:p>
        </p:txBody>
      </p:sp>
    </p:spTree>
    <p:extLst>
      <p:ext uri="{BB962C8B-B14F-4D97-AF65-F5344CB8AC3E}">
        <p14:creationId xmlns:p14="http://schemas.microsoft.com/office/powerpoint/2010/main" val="1222313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 naïve way to reduce the DRAM latency is to have short </a:t>
            </a:r>
            <a:r>
              <a:rPr lang="en-US" baseline="0" dirty="0" err="1"/>
              <a:t>bitlines</a:t>
            </a:r>
            <a:r>
              <a:rPr lang="en-US" baseline="0" dirty="0"/>
              <a:t> that have lower latency.</a:t>
            </a:r>
          </a:p>
          <a:p>
            <a:r>
              <a:rPr lang="en-US" baseline="0" dirty="0"/>
              <a:t>Unfortunately, short </a:t>
            </a:r>
            <a:r>
              <a:rPr lang="en-US" baseline="0" dirty="0" err="1"/>
              <a:t>bitlines</a:t>
            </a:r>
            <a:r>
              <a:rPr lang="en-US" baseline="0" dirty="0"/>
              <a:t> significantly increase the DRAM area.</a:t>
            </a:r>
          </a:p>
          <a:p>
            <a:r>
              <a:rPr lang="en-US" baseline="0" dirty="0"/>
              <a:t>Therefore, the </a:t>
            </a:r>
            <a:r>
              <a:rPr lang="en-US" baseline="0" dirty="0" err="1"/>
              <a:t>bitline</a:t>
            </a:r>
            <a:r>
              <a:rPr lang="en-US" baseline="0" dirty="0"/>
              <a:t> length exposes an important trade-off between area and latency.</a:t>
            </a:r>
          </a:p>
          <a:p>
            <a:endParaRPr lang="en-US" baseline="0" dirty="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AE5E827-74C8-F243-8F60-2B0218DAC78B}" type="slidenum">
              <a:rPr lang="en-US" sz="1200">
                <a:solidFill>
                  <a:srgbClr val="000000"/>
                </a:solidFill>
              </a:rPr>
              <a:pPr eaLnBrk="1" hangingPunct="1"/>
              <a:t>110</a:t>
            </a:fld>
            <a:endParaRPr lang="en-US" sz="1200">
              <a:solidFill>
                <a:srgbClr val="000000"/>
              </a:solidFill>
            </a:endParaRPr>
          </a:p>
        </p:txBody>
      </p:sp>
      <p:sp>
        <p:nvSpPr>
          <p:cNvPr id="307202" name="Rectangle 2"/>
          <p:cNvSpPr>
            <a:spLocks noGrp="1" noRot="1" noChangeAspect="1" noChangeArrowheads="1" noTextEdit="1"/>
          </p:cNvSpPr>
          <p:nvPr>
            <p:ph type="sldImg"/>
          </p:nvPr>
        </p:nvSpPr>
        <p:spPr bwMode="auto">
          <a:xfrm>
            <a:off x="1146175" y="685800"/>
            <a:ext cx="4567238" cy="3427413"/>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07203" name="Rectangle 3"/>
          <p:cNvSpPr>
            <a:spLocks noGrp="1" noChangeArrowheads="1"/>
          </p:cNvSpPr>
          <p:nvPr>
            <p:ph type="body" idx="1"/>
          </p:nvPr>
        </p:nvSpPr>
        <p:spPr bwMode="auto">
          <a:xfrm>
            <a:off x="684213" y="4341813"/>
            <a:ext cx="5487987" cy="411638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rPr>
              <a:t>Let me </a:t>
            </a:r>
            <a:r>
              <a:rPr lang="en-US" b="1">
                <a:latin typeface="Arial" charset="0"/>
              </a:rPr>
              <a:t>demonstrate the staged execution model pictorially. </a:t>
            </a:r>
            <a:r>
              <a:rPr lang="en-US">
                <a:latin typeface="Arial" charset="0"/>
              </a:rPr>
              <a:t>Assume that we have this </a:t>
            </a:r>
            <a:r>
              <a:rPr lang="en-US" b="1">
                <a:latin typeface="Arial" charset="0"/>
              </a:rPr>
              <a:t>contiguous chunk of code</a:t>
            </a:r>
            <a:r>
              <a:rPr lang="en-US">
                <a:latin typeface="Arial" charset="0"/>
              </a:rPr>
              <a:t>. I show only loads and stores since they are relevant to our work.  </a:t>
            </a:r>
          </a:p>
          <a:p>
            <a:pPr eaLnBrk="1" hangingPunct="1"/>
            <a:endParaRPr lang="en-US">
              <a:latin typeface="Arial" charset="0"/>
            </a:endParaRPr>
          </a:p>
        </p:txBody>
      </p:sp>
    </p:spTree>
    <p:extLst>
      <p:ext uri="{BB962C8B-B14F-4D97-AF65-F5344CB8AC3E}">
        <p14:creationId xmlns:p14="http://schemas.microsoft.com/office/powerpoint/2010/main" val="19468548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01650B4-0D20-7441-B1B4-238968D50400}" type="slidenum">
              <a:rPr lang="en-US" sz="1200">
                <a:solidFill>
                  <a:srgbClr val="000000"/>
                </a:solidFill>
              </a:rPr>
              <a:pPr eaLnBrk="1" hangingPunct="1"/>
              <a:t>111</a:t>
            </a:fld>
            <a:endParaRPr lang="en-US" sz="1200">
              <a:solidFill>
                <a:srgbClr val="000000"/>
              </a:solidFill>
            </a:endParaRPr>
          </a:p>
        </p:txBody>
      </p:sp>
      <p:sp>
        <p:nvSpPr>
          <p:cNvPr id="309250" name="Rectangle 2"/>
          <p:cNvSpPr>
            <a:spLocks noGrp="1" noRot="1" noChangeAspect="1" noChangeArrowheads="1" noTextEdit="1"/>
          </p:cNvSpPr>
          <p:nvPr>
            <p:ph type="sldImg"/>
          </p:nvPr>
        </p:nvSpPr>
        <p:spPr bwMode="auto">
          <a:xfrm>
            <a:off x="1146175" y="685800"/>
            <a:ext cx="4567238" cy="3427413"/>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09251" name="Rectangle 3"/>
          <p:cNvSpPr>
            <a:spLocks noGrp="1" noChangeArrowheads="1"/>
          </p:cNvSpPr>
          <p:nvPr>
            <p:ph type="body" idx="1"/>
          </p:nvPr>
        </p:nvSpPr>
        <p:spPr bwMode="auto">
          <a:xfrm>
            <a:off x="684213" y="4341813"/>
            <a:ext cx="5487987" cy="411638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rPr>
              <a:t>This figure </a:t>
            </a:r>
            <a:r>
              <a:rPr lang="en-US" b="1">
                <a:latin typeface="Arial" charset="0"/>
              </a:rPr>
              <a:t>shows the same chunk of code split into three segments</a:t>
            </a:r>
            <a:r>
              <a:rPr lang="en-US">
                <a:latin typeface="Arial" charset="0"/>
              </a:rPr>
              <a:t>, S0, S1, S2.</a:t>
            </a:r>
          </a:p>
          <a:p>
            <a:pPr eaLnBrk="1" hangingPunct="1"/>
            <a:r>
              <a:rPr lang="en-US" b="1">
                <a:latin typeface="Arial" charset="0"/>
              </a:rPr>
              <a:t>This split can be done statically and dynamically, and it is not the focus of our paper. </a:t>
            </a:r>
            <a:r>
              <a:rPr lang="en-US">
                <a:latin typeface="Arial" charset="0"/>
              </a:rPr>
              <a:t>However, I will soon show you two paradigms that split the code in different ways. </a:t>
            </a:r>
          </a:p>
        </p:txBody>
      </p:sp>
    </p:spTree>
    <p:extLst>
      <p:ext uri="{BB962C8B-B14F-4D97-AF65-F5344CB8AC3E}">
        <p14:creationId xmlns:p14="http://schemas.microsoft.com/office/powerpoint/2010/main" val="21264379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E548B8E-0DEA-5C4F-B5C8-B9E1336387A8}" type="slidenum">
              <a:rPr lang="en-US" sz="1200">
                <a:solidFill>
                  <a:srgbClr val="000000"/>
                </a:solidFill>
              </a:rPr>
              <a:pPr eaLnBrk="1" hangingPunct="1"/>
              <a:t>112</a:t>
            </a:fld>
            <a:endParaRPr lang="en-US" sz="1200">
              <a:solidFill>
                <a:srgbClr val="000000"/>
              </a:solidFill>
            </a:endParaRPr>
          </a:p>
        </p:txBody>
      </p:sp>
      <p:sp>
        <p:nvSpPr>
          <p:cNvPr id="311298"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1129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rPr>
              <a:t>Once the split is done, </a:t>
            </a:r>
            <a:r>
              <a:rPr lang="en-US" b="1">
                <a:latin typeface="Arial" charset="0"/>
              </a:rPr>
              <a:t>each segment is assigned to a different core </a:t>
            </a:r>
            <a:r>
              <a:rPr lang="en-US">
                <a:latin typeface="Arial" charset="0"/>
              </a:rPr>
              <a:t>(this assignment can be done statically or dynamically, and again has been covered in previous work). </a:t>
            </a:r>
          </a:p>
          <a:p>
            <a:pPr eaLnBrk="1" hangingPunct="1"/>
            <a:r>
              <a:rPr lang="en-US">
                <a:latin typeface="Arial" charset="0"/>
              </a:rPr>
              <a:t>The work queue of each core contains the segments to be executed in that core. </a:t>
            </a:r>
          </a:p>
          <a:p>
            <a:pPr eaLnBrk="1" hangingPunct="1"/>
            <a:r>
              <a:rPr lang="en-US">
                <a:latin typeface="Arial" charset="0"/>
              </a:rPr>
              <a:t>In this example, S0 is executed in core 0, S1 executed in core 1, and so on.</a:t>
            </a:r>
          </a:p>
          <a:p>
            <a:pPr eaLnBrk="1" hangingPunct="1"/>
            <a:endParaRPr lang="en-US">
              <a:latin typeface="Arial" charset="0"/>
            </a:endParaRPr>
          </a:p>
          <a:p>
            <a:pPr eaLnBrk="1" hangingPunct="1"/>
            <a:r>
              <a:rPr lang="en-US">
                <a:latin typeface="Arial" charset="0"/>
              </a:rPr>
              <a:t>*** Usually, to preserve locality and take advantage of customization, a segment is executed in one core.  </a:t>
            </a:r>
          </a:p>
          <a:p>
            <a:pPr eaLnBrk="1" hangingPunct="1"/>
            <a:r>
              <a:rPr lang="en-US">
                <a:latin typeface="Arial" charset="0"/>
              </a:rPr>
              <a:t>*** This also preserves the locality of data that is commonly touched by instances of S0, S1, and S2 (intra-segment data, or shared data among instances of the same segment). </a:t>
            </a:r>
          </a:p>
        </p:txBody>
      </p:sp>
    </p:spTree>
    <p:extLst>
      <p:ext uri="{BB962C8B-B14F-4D97-AF65-F5344CB8AC3E}">
        <p14:creationId xmlns:p14="http://schemas.microsoft.com/office/powerpoint/2010/main" val="10467978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EFA4040-9F42-6E4A-AC0A-2BDF5430A481}" type="slidenum">
              <a:rPr lang="en-US" sz="1200">
                <a:solidFill>
                  <a:srgbClr val="000000"/>
                </a:solidFill>
              </a:rPr>
              <a:pPr eaLnBrk="1" hangingPunct="1"/>
              <a:t>113</a:t>
            </a:fld>
            <a:endParaRPr lang="en-US" sz="1200">
              <a:solidFill>
                <a:srgbClr val="000000"/>
              </a:solidFill>
            </a:endParaRPr>
          </a:p>
        </p:txBody>
      </p:sp>
      <p:sp>
        <p:nvSpPr>
          <p:cNvPr id="313346" name="Rectangle 2"/>
          <p:cNvSpPr>
            <a:spLocks noGrp="1" noRot="1" noChangeAspect="1" noChangeArrowheads="1" noTextEdit="1"/>
          </p:cNvSpPr>
          <p:nvPr>
            <p:ph type="sldImg"/>
          </p:nvPr>
        </p:nvSpPr>
        <p:spPr bwMode="auto">
          <a:xfrm>
            <a:off x="1146175" y="685800"/>
            <a:ext cx="4567238" cy="3427413"/>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13347" name="Rectangle 3"/>
          <p:cNvSpPr>
            <a:spLocks noGrp="1" noChangeArrowheads="1"/>
          </p:cNvSpPr>
          <p:nvPr>
            <p:ph type="body" idx="1"/>
          </p:nvPr>
        </p:nvSpPr>
        <p:spPr bwMode="auto">
          <a:xfrm>
            <a:off x="684213" y="4341813"/>
            <a:ext cx="5487987" cy="411638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a:latin typeface="Arial" charset="0"/>
              </a:rPr>
              <a:t>A segment that is executing on one core spawns another segment on another core</a:t>
            </a:r>
            <a:r>
              <a:rPr lang="en-US">
                <a:latin typeface="Arial" charset="0"/>
              </a:rPr>
              <a:t>, which in turn can spawn another segment in another core. These segments may need to communicate with each other because a later segment may need the data produced by a previous segment. </a:t>
            </a:r>
          </a:p>
          <a:p>
            <a:pPr eaLnBrk="1" hangingPunct="1"/>
            <a:endParaRPr lang="en-US">
              <a:latin typeface="Arial" charset="0"/>
            </a:endParaRPr>
          </a:p>
          <a:p>
            <a:pPr eaLnBrk="1" hangingPunct="1"/>
            <a:r>
              <a:rPr lang="en-US" b="1">
                <a:latin typeface="Arial" charset="0"/>
              </a:rPr>
              <a:t>Segment spawning:</a:t>
            </a:r>
            <a:endParaRPr lang="en-US">
              <a:latin typeface="Arial" charset="0"/>
            </a:endParaRPr>
          </a:p>
          <a:p>
            <a:pPr eaLnBrk="1" hangingPunct="1"/>
            <a:endParaRPr lang="en-US">
              <a:latin typeface="Arial" charset="0"/>
            </a:endParaRPr>
          </a:p>
          <a:p>
            <a:pPr eaLnBrk="1" hangingPunct="1"/>
            <a:r>
              <a:rPr lang="en-US">
                <a:latin typeface="Arial" charset="0"/>
              </a:rPr>
              <a:t>OLD:</a:t>
            </a:r>
          </a:p>
          <a:p>
            <a:pPr eaLnBrk="1" hangingPunct="1"/>
            <a:r>
              <a:rPr lang="en-US">
                <a:latin typeface="Arial" charset="0"/>
              </a:rPr>
              <a:t>When these segment runs on three cores P0, P1 and P2, core&gt;&gt;&gt;</a:t>
            </a:r>
          </a:p>
          <a:p>
            <a:pPr eaLnBrk="1" hangingPunct="1"/>
            <a:r>
              <a:rPr lang="en-US">
                <a:latin typeface="Arial" charset="0"/>
              </a:rPr>
              <a:t> P1 incurs a cache miss to fetch Y and &gt;&gt;&gt;</a:t>
            </a:r>
          </a:p>
          <a:p>
            <a:pPr eaLnBrk="1" hangingPunct="1"/>
            <a:r>
              <a:rPr lang="en-US">
                <a:latin typeface="Arial" charset="0"/>
              </a:rPr>
              <a:t>P2 incurs a cache miss to fetch Z </a:t>
            </a:r>
          </a:p>
          <a:p>
            <a:pPr eaLnBrk="1" hangingPunct="1"/>
            <a:r>
              <a:rPr lang="en-US">
                <a:latin typeface="Arial" charset="0"/>
              </a:rPr>
              <a:t>We cnan avoid these misses by shipping the data required by a segment to the core where the segment will run. </a:t>
            </a:r>
          </a:p>
          <a:p>
            <a:pPr eaLnBrk="1" hangingPunct="1"/>
            <a:endParaRPr lang="en-US">
              <a:latin typeface="Arial" charset="0"/>
            </a:endParaRPr>
          </a:p>
        </p:txBody>
      </p:sp>
    </p:spTree>
    <p:extLst>
      <p:ext uri="{BB962C8B-B14F-4D97-AF65-F5344CB8AC3E}">
        <p14:creationId xmlns:p14="http://schemas.microsoft.com/office/powerpoint/2010/main" val="10846510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1539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Arial" charset="0"/>
              </a:rPr>
              <a:t>Let me give you two concrete examples </a:t>
            </a:r>
            <a:r>
              <a:rPr lang="en-US">
                <a:latin typeface="Arial" charset="0"/>
              </a:rPr>
              <a:t>of staged execution models. I will extensively use these examples to show the benefits of data marshaling. </a:t>
            </a:r>
          </a:p>
        </p:txBody>
      </p:sp>
      <p:sp>
        <p:nvSpPr>
          <p:cNvPr id="31539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2DB0EB-51BF-3D46-A1AE-C57556407FA1}" type="slidenum">
              <a:rPr lang="en-US" sz="1200">
                <a:solidFill>
                  <a:srgbClr val="000000"/>
                </a:solidFill>
              </a:rPr>
              <a:pPr eaLnBrk="1" hangingPunct="1"/>
              <a:t>114</a:t>
            </a:fld>
            <a:endParaRPr lang="en-US" sz="1200">
              <a:solidFill>
                <a:srgbClr val="000000"/>
              </a:solidFill>
            </a:endParaRPr>
          </a:p>
        </p:txBody>
      </p:sp>
    </p:spTree>
    <p:extLst>
      <p:ext uri="{BB962C8B-B14F-4D97-AF65-F5344CB8AC3E}">
        <p14:creationId xmlns:p14="http://schemas.microsoft.com/office/powerpoint/2010/main" val="18079380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740CAA5-0F41-064E-90A5-8479BFA40667}" type="slidenum">
              <a:rPr lang="en-US" sz="1200">
                <a:solidFill>
                  <a:srgbClr val="000000"/>
                </a:solidFill>
              </a:rPr>
              <a:pPr eaLnBrk="1" hangingPunct="1"/>
              <a:t>115</a:t>
            </a:fld>
            <a:endParaRPr lang="en-US" sz="1200">
              <a:solidFill>
                <a:srgbClr val="000000"/>
              </a:solidFill>
            </a:endParaRPr>
          </a:p>
        </p:txBody>
      </p:sp>
      <p:sp>
        <p:nvSpPr>
          <p:cNvPr id="317442" name="Rectangle 2"/>
          <p:cNvSpPr>
            <a:spLocks noGrp="1" noRot="1" noChangeAspect="1" noChangeArrowheads="1" noTextEdit="1"/>
          </p:cNvSpPr>
          <p:nvPr>
            <p:ph type="sldImg"/>
          </p:nvPr>
        </p:nvSpPr>
        <p:spPr bwMode="auto">
          <a:xfrm>
            <a:off x="1146175" y="685800"/>
            <a:ext cx="4567238" cy="3427413"/>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17443" name="Rectangle 3"/>
          <p:cNvSpPr>
            <a:spLocks noGrp="1" noChangeArrowheads="1"/>
          </p:cNvSpPr>
          <p:nvPr>
            <p:ph type="body" idx="1"/>
          </p:nvPr>
        </p:nvSpPr>
        <p:spPr bwMode="auto">
          <a:xfrm>
            <a:off x="684213" y="4341813"/>
            <a:ext cx="5487987" cy="411638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rPr>
              <a:t>The problem is that </a:t>
            </a:r>
            <a:r>
              <a:rPr lang="en-US" b="1">
                <a:latin typeface="Arial" charset="0"/>
              </a:rPr>
              <a:t>when segments execute on different cores, they may need data produced by previous segments</a:t>
            </a:r>
            <a:r>
              <a:rPr lang="en-US">
                <a:latin typeface="Arial" charset="0"/>
              </a:rPr>
              <a:t>. </a:t>
            </a:r>
          </a:p>
          <a:p>
            <a:pPr eaLnBrk="1" hangingPunct="1"/>
            <a:r>
              <a:rPr lang="en-US">
                <a:latin typeface="Arial" charset="0"/>
              </a:rPr>
              <a:t>In this example, </a:t>
            </a:r>
            <a:r>
              <a:rPr lang="en-US" b="1">
                <a:latin typeface="Arial" charset="0"/>
              </a:rPr>
              <a:t>when S1 is executing Load to address Y on Core 1, it will incur a cache miss on the cache block containing Y because Core 0 was the last writer to that block. </a:t>
            </a:r>
          </a:p>
          <a:p>
            <a:pPr eaLnBrk="1" hangingPunct="1"/>
            <a:endParaRPr lang="en-US">
              <a:latin typeface="Arial" charset="0"/>
            </a:endParaRPr>
          </a:p>
          <a:p>
            <a:pPr eaLnBrk="1" hangingPunct="1"/>
            <a:r>
              <a:rPr lang="en-US" b="1">
                <a:latin typeface="Arial" charset="0"/>
              </a:rPr>
              <a:t>If there is an inter-segment cache miss, the core that executes the segment will stall (or progress more slowly). </a:t>
            </a:r>
          </a:p>
          <a:p>
            <a:pPr eaLnBrk="1" hangingPunct="1"/>
            <a:endParaRPr lang="en-US">
              <a:latin typeface="Arial" charset="0"/>
            </a:endParaRPr>
          </a:p>
          <a:p>
            <a:pPr eaLnBrk="1" hangingPunct="1"/>
            <a:r>
              <a:rPr lang="en-US">
                <a:latin typeface="Arial" charset="0"/>
              </a:rPr>
              <a:t>These intra-segment communication misses reduce the performance potential of staged execution.</a:t>
            </a:r>
          </a:p>
          <a:p>
            <a:pPr eaLnBrk="1" hangingPunct="1"/>
            <a:endParaRPr lang="en-US">
              <a:latin typeface="Arial" charset="0"/>
            </a:endParaRPr>
          </a:p>
          <a:p>
            <a:pPr eaLnBrk="1" hangingPunct="1"/>
            <a:endParaRPr lang="en-US">
              <a:latin typeface="Arial" charset="0"/>
            </a:endParaRPr>
          </a:p>
        </p:txBody>
      </p:sp>
    </p:spTree>
    <p:extLst>
      <p:ext uri="{BB962C8B-B14F-4D97-AF65-F5344CB8AC3E}">
        <p14:creationId xmlns:p14="http://schemas.microsoft.com/office/powerpoint/2010/main" val="13246786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1949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Arial" charset="0"/>
              </a:rPr>
              <a:t>Let</a:t>
            </a:r>
            <a:r>
              <a:rPr lang="ja-JP" altLang="en-US" b="1">
                <a:latin typeface="Arial" charset="0"/>
              </a:rPr>
              <a:t>’</a:t>
            </a:r>
            <a:r>
              <a:rPr lang="en-US" altLang="ja-JP" b="1">
                <a:latin typeface="Arial" charset="0"/>
              </a:rPr>
              <a:t>s quickly take a look at what these misses look like in the two models we have discussed. </a:t>
            </a:r>
          </a:p>
          <a:p>
            <a:endParaRPr lang="en-US">
              <a:latin typeface="Arial" charset="0"/>
            </a:endParaRPr>
          </a:p>
          <a:p>
            <a:r>
              <a:rPr lang="en-US">
                <a:latin typeface="Arial" charset="0"/>
              </a:rPr>
              <a:t>Remember in ACS, the critical sections are shipped to a large core. This means that the thread-private data that is produced outside the critical section and consumed inside it needs to be transferred to the large core when the critical section needs this data.</a:t>
            </a:r>
          </a:p>
          <a:p>
            <a:endParaRPr lang="en-US">
              <a:latin typeface="Arial" charset="0"/>
            </a:endParaRPr>
          </a:p>
          <a:p>
            <a:r>
              <a:rPr lang="en-US">
                <a:latin typeface="Arial" charset="0"/>
              </a:rPr>
              <a:t>Similarly, in pipeline parallelism, …</a:t>
            </a:r>
          </a:p>
          <a:p>
            <a:endParaRPr lang="en-US">
              <a:latin typeface="Arial" charset="0"/>
            </a:endParaRPr>
          </a:p>
          <a:p>
            <a:r>
              <a:rPr lang="en-US">
                <a:latin typeface="Arial" charset="0"/>
              </a:rPr>
              <a:t>…</a:t>
            </a:r>
          </a:p>
          <a:p>
            <a:endParaRPr lang="en-US">
              <a:latin typeface="Arial" charset="0"/>
            </a:endParaRPr>
          </a:p>
          <a:p>
            <a:r>
              <a:rPr lang="en-US" b="1">
                <a:latin typeface="Arial" charset="0"/>
              </a:rPr>
              <a:t>But what is the effect of such cache misses on overall performance? </a:t>
            </a:r>
          </a:p>
          <a:p>
            <a:endParaRPr lang="en-US">
              <a:latin typeface="Arial" charset="0"/>
            </a:endParaRPr>
          </a:p>
        </p:txBody>
      </p:sp>
      <p:sp>
        <p:nvSpPr>
          <p:cNvPr id="31949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563EF01-A089-3E41-AFB2-23DCC69F7D9E}" type="slidenum">
              <a:rPr lang="en-US" sz="1200">
                <a:solidFill>
                  <a:srgbClr val="000000"/>
                </a:solidFill>
              </a:rPr>
              <a:pPr eaLnBrk="1" hangingPunct="1"/>
              <a:t>116</a:t>
            </a:fld>
            <a:endParaRPr lang="en-US" sz="1200">
              <a:solidFill>
                <a:srgbClr val="000000"/>
              </a:solidFill>
            </a:endParaRPr>
          </a:p>
        </p:txBody>
      </p:sp>
    </p:spTree>
    <p:extLst>
      <p:ext uri="{BB962C8B-B14F-4D97-AF65-F5344CB8AC3E}">
        <p14:creationId xmlns:p14="http://schemas.microsoft.com/office/powerpoint/2010/main" val="1435100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21538"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b="1">
              <a:latin typeface="Arial" charset="0"/>
            </a:endParaRPr>
          </a:p>
        </p:txBody>
      </p:sp>
      <p:sp>
        <p:nvSpPr>
          <p:cNvPr id="32153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E3EF298-7850-F44F-83F7-46952CA6620B}" type="slidenum">
              <a:rPr lang="en-US" sz="1200">
                <a:solidFill>
                  <a:srgbClr val="000000"/>
                </a:solidFill>
              </a:rPr>
              <a:pPr eaLnBrk="1" hangingPunct="1"/>
              <a:t>117</a:t>
            </a:fld>
            <a:endParaRPr lang="en-US" sz="1200">
              <a:solidFill>
                <a:srgbClr val="000000"/>
              </a:solidFill>
            </a:endParaRPr>
          </a:p>
        </p:txBody>
      </p:sp>
    </p:spTree>
    <p:extLst>
      <p:ext uri="{BB962C8B-B14F-4D97-AF65-F5344CB8AC3E}">
        <p14:creationId xmlns:p14="http://schemas.microsoft.com/office/powerpoint/2010/main" val="1128141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316C7B2-51B3-834C-A824-3F48A0C131E6}" type="slidenum">
              <a:rPr lang="en-US" sz="1200">
                <a:solidFill>
                  <a:srgbClr val="000000"/>
                </a:solidFill>
              </a:rPr>
              <a:pPr eaLnBrk="1" hangingPunct="1"/>
              <a:t>118</a:t>
            </a:fld>
            <a:endParaRPr lang="en-US" sz="1200">
              <a:solidFill>
                <a:srgbClr val="000000"/>
              </a:solidFill>
            </a:endParaRPr>
          </a:p>
        </p:txBody>
      </p:sp>
      <p:sp>
        <p:nvSpPr>
          <p:cNvPr id="324610" name="Rectangle 2"/>
          <p:cNvSpPr>
            <a:spLocks noGrp="1" noRot="1" noChangeAspect="1" noChangeArrowheads="1" noTextEdit="1"/>
          </p:cNvSpPr>
          <p:nvPr>
            <p:ph type="sldImg"/>
          </p:nvPr>
        </p:nvSpPr>
        <p:spPr bwMode="auto">
          <a:xfrm>
            <a:off x="1146175" y="685800"/>
            <a:ext cx="4567238" cy="3427413"/>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24611" name="Rectangle 3"/>
          <p:cNvSpPr>
            <a:spLocks noGrp="1" noChangeArrowheads="1"/>
          </p:cNvSpPr>
          <p:nvPr>
            <p:ph type="body" idx="1"/>
          </p:nvPr>
        </p:nvSpPr>
        <p:spPr bwMode="auto">
          <a:xfrm>
            <a:off x="684213" y="4341813"/>
            <a:ext cx="5487987" cy="411638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a:latin typeface="Arial" charset="0"/>
              </a:rPr>
              <a:t>Let me first introduce some terminology. </a:t>
            </a:r>
            <a:r>
              <a:rPr lang="en-US">
                <a:latin typeface="Arial" charset="0"/>
              </a:rPr>
              <a:t>&gt;&gt;&gt;</a:t>
            </a:r>
          </a:p>
          <a:p>
            <a:pPr eaLnBrk="1" hangingPunct="1"/>
            <a:r>
              <a:rPr lang="en-US">
                <a:latin typeface="Arial" charset="0"/>
              </a:rPr>
              <a:t>We call the data which is written by one segment and read by the next segment, inter-segment data &gt;&gt;&gt;</a:t>
            </a:r>
          </a:p>
          <a:p>
            <a:pPr eaLnBrk="1" hangingPunct="1"/>
            <a:r>
              <a:rPr lang="en-US">
                <a:latin typeface="Arial" charset="0"/>
              </a:rPr>
              <a:t>In our example,  Y and Z are intersegment data.  &gt;&gt;&gt;</a:t>
            </a:r>
          </a:p>
          <a:p>
            <a:pPr eaLnBrk="1" hangingPunct="1"/>
            <a:r>
              <a:rPr lang="en-US">
                <a:latin typeface="Arial" charset="0"/>
              </a:rPr>
              <a:t>We call the last instruction to modify intersegment data in a segment a generator. &gt;&gt;&gt;</a:t>
            </a:r>
          </a:p>
          <a:p>
            <a:pPr eaLnBrk="1" hangingPunct="1"/>
            <a:r>
              <a:rPr lang="en-US">
                <a:latin typeface="Arial" charset="0"/>
              </a:rPr>
              <a:t>For example, The instructions which store Y and Z are generator instructions. &gt;&gt;&gt;</a:t>
            </a:r>
          </a:p>
          <a:p>
            <a:pPr eaLnBrk="1" hangingPunct="1"/>
            <a:endParaRPr lang="en-US">
              <a:latin typeface="Arial" charset="0"/>
            </a:endParaRPr>
          </a:p>
          <a:p>
            <a:pPr eaLnBrk="1" hangingPunct="1"/>
            <a:endParaRPr lang="en-US">
              <a:latin typeface="Arial" charset="0"/>
            </a:endParaRPr>
          </a:p>
          <a:p>
            <a:pPr eaLnBrk="1" hangingPunct="1"/>
            <a:endParaRPr lang="en-US">
              <a:latin typeface="Arial" charset="0"/>
            </a:endParaRPr>
          </a:p>
          <a:p>
            <a:pPr eaLnBrk="1" hangingPunct="1"/>
            <a:endParaRPr lang="en-US">
              <a:latin typeface="Arial" charset="0"/>
            </a:endParaRPr>
          </a:p>
        </p:txBody>
      </p:sp>
    </p:spTree>
    <p:extLst>
      <p:ext uri="{BB962C8B-B14F-4D97-AF65-F5344CB8AC3E}">
        <p14:creationId xmlns:p14="http://schemas.microsoft.com/office/powerpoint/2010/main" val="42086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2665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rPr>
              <a:t>We made a key observation that lead to the development of data marshaling. We found that across a wide variety of workloads …</a:t>
            </a:r>
          </a:p>
          <a:p>
            <a:endParaRPr lang="en-US">
              <a:latin typeface="Arial" charset="0"/>
            </a:endParaRPr>
          </a:p>
          <a:p>
            <a:r>
              <a:rPr lang="en-US">
                <a:latin typeface="Arial" charset="0"/>
              </a:rPr>
              <a:t>Based on this observation, the basic idea is data marshaling is as follows:</a:t>
            </a:r>
          </a:p>
        </p:txBody>
      </p:sp>
      <p:sp>
        <p:nvSpPr>
          <p:cNvPr id="32665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F2B8853-31E3-9044-8E33-EEAB61C6C3D4}" type="slidenum">
              <a:rPr lang="en-US" sz="1200">
                <a:solidFill>
                  <a:srgbClr val="000000"/>
                </a:solidFill>
              </a:rPr>
              <a:pPr eaLnBrk="1" hangingPunct="1"/>
              <a:t>119</a:t>
            </a:fld>
            <a:endParaRPr lang="en-US" sz="1200">
              <a:solidFill>
                <a:srgbClr val="000000"/>
              </a:solidFill>
            </a:endParaRPr>
          </a:p>
        </p:txBody>
      </p:sp>
    </p:spTree>
    <p:extLst>
      <p:ext uri="{BB962C8B-B14F-4D97-AF65-F5344CB8AC3E}">
        <p14:creationId xmlns:p14="http://schemas.microsoft.com/office/powerpoint/2010/main" val="255592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To sum up, both long and short </a:t>
            </a:r>
            <a:r>
              <a:rPr lang="en-US" baseline="0" dirty="0" err="1"/>
              <a:t>bitline</a:t>
            </a:r>
            <a:r>
              <a:rPr lang="en-US" baseline="0" dirty="0"/>
              <a:t> do not achieve small area and low latency. </a:t>
            </a:r>
          </a:p>
          <a:p>
            <a:r>
              <a:rPr lang="en-US" baseline="0" dirty="0"/>
              <a:t>Long </a:t>
            </a:r>
            <a:r>
              <a:rPr lang="en-US" baseline="0" dirty="0" err="1"/>
              <a:t>bitline</a:t>
            </a:r>
            <a:r>
              <a:rPr lang="en-US" baseline="0" dirty="0"/>
              <a:t> has small area but has high latency while short </a:t>
            </a:r>
            <a:r>
              <a:rPr lang="en-US" baseline="0" dirty="0" err="1"/>
              <a:t>bitline</a:t>
            </a:r>
            <a:r>
              <a:rPr lang="en-US" baseline="0" dirty="0"/>
              <a:t> has low latency but has large area.</a:t>
            </a:r>
          </a:p>
          <a:p>
            <a:endParaRPr lang="en-US" baseline="0" dirty="0"/>
          </a:p>
          <a:p>
            <a:r>
              <a:rPr lang="en-US" baseline="0" dirty="0"/>
              <a:t>To achieve the best of both worlds, we first start from long </a:t>
            </a:r>
            <a:r>
              <a:rPr lang="en-US" baseline="0" dirty="0" err="1"/>
              <a:t>bitline</a:t>
            </a:r>
            <a:r>
              <a:rPr lang="en-US" baseline="0" dirty="0"/>
              <a:t>, which has small area. </a:t>
            </a:r>
          </a:p>
          <a:p>
            <a:r>
              <a:rPr lang="en-US" baseline="0" dirty="0"/>
              <a:t>After that, to achieve the low latency of short </a:t>
            </a:r>
            <a:r>
              <a:rPr lang="en-US" baseline="0" dirty="0" err="1"/>
              <a:t>bitline</a:t>
            </a:r>
            <a:r>
              <a:rPr lang="en-US" baseline="0" dirty="0"/>
              <a:t>, we divide the long </a:t>
            </a:r>
            <a:r>
              <a:rPr lang="en-US" baseline="0" dirty="0" err="1"/>
              <a:t>bitline</a:t>
            </a:r>
            <a:r>
              <a:rPr lang="en-US" baseline="0" dirty="0"/>
              <a:t> into two smaller segments. </a:t>
            </a:r>
          </a:p>
          <a:p>
            <a:r>
              <a:rPr lang="en-US" baseline="0" dirty="0"/>
              <a:t>The </a:t>
            </a:r>
            <a:r>
              <a:rPr lang="en-US" baseline="0" dirty="0" err="1"/>
              <a:t>bitline</a:t>
            </a:r>
            <a:r>
              <a:rPr lang="en-US" baseline="0" dirty="0"/>
              <a:t> length of the segment nearby the sense-amplifier is same as the length of short </a:t>
            </a:r>
            <a:r>
              <a:rPr lang="en-US" baseline="0" dirty="0" err="1"/>
              <a:t>bitline</a:t>
            </a:r>
            <a:r>
              <a:rPr lang="en-US" baseline="0" dirty="0"/>
              <a:t>. </a:t>
            </a:r>
          </a:p>
          <a:p>
            <a:r>
              <a:rPr lang="en-US" baseline="0" dirty="0"/>
              <a:t>Therefore, the latency of the segment is as low as the latency of the short </a:t>
            </a:r>
            <a:r>
              <a:rPr lang="en-US" baseline="0" dirty="0" err="1"/>
              <a:t>bitline</a:t>
            </a:r>
            <a:r>
              <a:rPr lang="en-US" baseline="0" dirty="0"/>
              <a:t>. </a:t>
            </a:r>
          </a:p>
          <a:p>
            <a:r>
              <a:rPr lang="en-US" baseline="0" dirty="0"/>
              <a:t>To isolate this fast segment from the other segment, we add isolation transistors that selectively connect the two segments. </a:t>
            </a:r>
          </a:p>
          <a:p>
            <a:endParaRPr lang="en-US" baseline="0" dirty="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2870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rPr>
              <a:t>DM consists of two components: Compiler and Hardware. </a:t>
            </a:r>
          </a:p>
        </p:txBody>
      </p:sp>
      <p:sp>
        <p:nvSpPr>
          <p:cNvPr id="32870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31F5DCE-566B-5148-BB0D-1DBE1A591B60}" type="slidenum">
              <a:rPr lang="en-US" sz="1200">
                <a:solidFill>
                  <a:srgbClr val="000000"/>
                </a:solidFill>
              </a:rPr>
              <a:pPr eaLnBrk="1" hangingPunct="1"/>
              <a:t>120</a:t>
            </a:fld>
            <a:endParaRPr lang="en-US" sz="1200">
              <a:solidFill>
                <a:srgbClr val="000000"/>
              </a:solidFill>
            </a:endParaRPr>
          </a:p>
        </p:txBody>
      </p:sp>
    </p:spTree>
    <p:extLst>
      <p:ext uri="{BB962C8B-B14F-4D97-AF65-F5344CB8AC3E}">
        <p14:creationId xmlns:p14="http://schemas.microsoft.com/office/powerpoint/2010/main" val="1569042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3075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rPr>
              <a:t>The job of the compiler is twofolds.</a:t>
            </a:r>
          </a:p>
        </p:txBody>
      </p:sp>
      <p:sp>
        <p:nvSpPr>
          <p:cNvPr id="33075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10E6335-06DC-1440-B117-97F9D11354B5}" type="slidenum">
              <a:rPr lang="en-US" sz="1200">
                <a:solidFill>
                  <a:srgbClr val="000000"/>
                </a:solidFill>
              </a:rPr>
              <a:pPr eaLnBrk="1" hangingPunct="1"/>
              <a:t>121</a:t>
            </a:fld>
            <a:endParaRPr lang="en-US" sz="1200">
              <a:solidFill>
                <a:srgbClr val="000000"/>
              </a:solidFill>
            </a:endParaRPr>
          </a:p>
        </p:txBody>
      </p:sp>
    </p:spTree>
    <p:extLst>
      <p:ext uri="{BB962C8B-B14F-4D97-AF65-F5344CB8AC3E}">
        <p14:creationId xmlns:p14="http://schemas.microsoft.com/office/powerpoint/2010/main" val="129324273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98BDFDA-590B-C844-B5E7-3D5CCCBDA1DD}" type="slidenum">
              <a:rPr lang="en-US" sz="1200">
                <a:solidFill>
                  <a:srgbClr val="000000"/>
                </a:solidFill>
              </a:rPr>
              <a:pPr eaLnBrk="1" hangingPunct="1"/>
              <a:t>122</a:t>
            </a:fld>
            <a:endParaRPr lang="en-US" sz="1200">
              <a:solidFill>
                <a:srgbClr val="000000"/>
              </a:solidFill>
            </a:endParaRPr>
          </a:p>
        </p:txBody>
      </p:sp>
      <p:sp>
        <p:nvSpPr>
          <p:cNvPr id="332802" name="Rectangle 2"/>
          <p:cNvSpPr>
            <a:spLocks noGrp="1" noRot="1" noChangeAspect="1" noChangeArrowheads="1" noTextEdit="1"/>
          </p:cNvSpPr>
          <p:nvPr>
            <p:ph type="sldImg"/>
          </p:nvPr>
        </p:nvSpPr>
        <p:spPr bwMode="auto">
          <a:xfrm>
            <a:off x="1146175" y="685800"/>
            <a:ext cx="4567238" cy="3427413"/>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32803" name="Rectangle 3"/>
          <p:cNvSpPr>
            <a:spLocks noGrp="1" noChangeArrowheads="1"/>
          </p:cNvSpPr>
          <p:nvPr>
            <p:ph type="body" idx="1"/>
          </p:nvPr>
        </p:nvSpPr>
        <p:spPr bwMode="auto">
          <a:xfrm>
            <a:off x="684213" y="4341813"/>
            <a:ext cx="5487987" cy="411638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rPr>
              <a:t>The algorithm </a:t>
            </a:r>
            <a:r>
              <a:rPr lang="en-US" b="1">
                <a:latin typeface="Arial" charset="0"/>
              </a:rPr>
              <a:t>runs the program as a single thread and instruments all memory instructions. </a:t>
            </a:r>
          </a:p>
          <a:p>
            <a:pPr eaLnBrk="1" hangingPunct="1"/>
            <a:r>
              <a:rPr lang="en-US" b="1">
                <a:latin typeface="Arial" charset="0"/>
              </a:rPr>
              <a:t>Every time an instruction modifies a cache block, </a:t>
            </a:r>
            <a:r>
              <a:rPr lang="en-US">
                <a:latin typeface="Arial" charset="0"/>
              </a:rPr>
              <a:t>the algorithm stores the instruction</a:t>
            </a:r>
            <a:r>
              <a:rPr lang="ja-JP" altLang="en-US">
                <a:latin typeface="Arial" charset="0"/>
              </a:rPr>
              <a:t>’</a:t>
            </a:r>
            <a:r>
              <a:rPr lang="en-US" altLang="ja-JP">
                <a:latin typeface="Arial" charset="0"/>
              </a:rPr>
              <a:t>s IP as </a:t>
            </a:r>
            <a:r>
              <a:rPr lang="en-US" altLang="ja-JP" b="1">
                <a:latin typeface="Arial" charset="0"/>
              </a:rPr>
              <a:t>the last-writer of the cache block.</a:t>
            </a:r>
          </a:p>
          <a:p>
            <a:pPr eaLnBrk="1" hangingPunct="1"/>
            <a:r>
              <a:rPr lang="en-US" b="1">
                <a:latin typeface="Arial" charset="0"/>
              </a:rPr>
              <a:t>Every time a segment reads a cache block whose last writer is from previous segment</a:t>
            </a:r>
            <a:r>
              <a:rPr lang="en-US">
                <a:latin typeface="Arial" charset="0"/>
              </a:rPr>
              <a:t>, i.e., the data is inter-segment data, the last-writer is added to the generator set. </a:t>
            </a:r>
          </a:p>
          <a:p>
            <a:pPr eaLnBrk="1" hangingPunct="1"/>
            <a:endParaRPr lang="en-US">
              <a:latin typeface="Arial" charset="0"/>
            </a:endParaRPr>
          </a:p>
          <a:p>
            <a:pPr eaLnBrk="1" hangingPunct="1"/>
            <a:r>
              <a:rPr lang="en-US">
                <a:latin typeface="Arial" charset="0"/>
              </a:rPr>
              <a:t>SPEND LESS TIME</a:t>
            </a:r>
          </a:p>
        </p:txBody>
      </p:sp>
    </p:spTree>
    <p:extLst>
      <p:ext uri="{BB962C8B-B14F-4D97-AF65-F5344CB8AC3E}">
        <p14:creationId xmlns:p14="http://schemas.microsoft.com/office/powerpoint/2010/main" val="337572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BEB983D-3747-BB4E-A7AF-7ECBC2BD65F7}" type="slidenum">
              <a:rPr lang="en-US" sz="1200">
                <a:solidFill>
                  <a:srgbClr val="000000"/>
                </a:solidFill>
              </a:rPr>
              <a:pPr eaLnBrk="1" hangingPunct="1"/>
              <a:t>123</a:t>
            </a:fld>
            <a:endParaRPr lang="en-US" sz="1200">
              <a:solidFill>
                <a:srgbClr val="000000"/>
              </a:solidFill>
            </a:endParaRPr>
          </a:p>
        </p:txBody>
      </p:sp>
      <p:sp>
        <p:nvSpPr>
          <p:cNvPr id="334850" name="Rectangle 2"/>
          <p:cNvSpPr>
            <a:spLocks noGrp="1" noRot="1" noChangeAspect="1" noChangeArrowheads="1" noTextEdit="1"/>
          </p:cNvSpPr>
          <p:nvPr>
            <p:ph type="sldImg"/>
          </p:nvPr>
        </p:nvSpPr>
        <p:spPr bwMode="auto">
          <a:xfrm>
            <a:off x="1146175" y="685800"/>
            <a:ext cx="4567238" cy="3427413"/>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34851" name="Rectangle 3"/>
          <p:cNvSpPr>
            <a:spLocks noGrp="1" noChangeArrowheads="1"/>
          </p:cNvSpPr>
          <p:nvPr>
            <p:ph type="body" idx="1"/>
          </p:nvPr>
        </p:nvSpPr>
        <p:spPr bwMode="auto">
          <a:xfrm>
            <a:off x="684213" y="4341813"/>
            <a:ext cx="5487987" cy="411638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rPr>
              <a:t>In addition to marking the generators, the compiler/library must also insert &gt;&gt;&gt;</a:t>
            </a:r>
          </a:p>
          <a:p>
            <a:pPr eaLnBrk="1" hangingPunct="1"/>
            <a:r>
              <a:rPr lang="en-US">
                <a:latin typeface="Arial" charset="0"/>
              </a:rPr>
              <a:t>a Marshal instruction at the end of every segment. </a:t>
            </a:r>
          </a:p>
          <a:p>
            <a:pPr eaLnBrk="1" hangingPunct="1"/>
            <a:r>
              <a:rPr lang="en-US" b="1">
                <a:latin typeface="Arial" charset="0"/>
              </a:rPr>
              <a:t>The instruction informs the hardware that it is time to marshal the lines and the argument to the instruction tells it where the lines should be marshaled to. </a:t>
            </a:r>
          </a:p>
          <a:p>
            <a:pPr eaLnBrk="1" hangingPunct="1"/>
            <a:r>
              <a:rPr lang="en-US" b="1">
                <a:latin typeface="Arial" charset="0"/>
              </a:rPr>
              <a:t>(Inserted just before the point where the next segment is initiated)</a:t>
            </a:r>
          </a:p>
          <a:p>
            <a:pPr eaLnBrk="1" hangingPunct="1"/>
            <a:endParaRPr lang="en-US">
              <a:latin typeface="Arial" charset="0"/>
            </a:endParaRPr>
          </a:p>
          <a:p>
            <a:pPr eaLnBrk="1" hangingPunct="1"/>
            <a:r>
              <a:rPr lang="en-US" b="1">
                <a:latin typeface="Arial" charset="0"/>
              </a:rPr>
              <a:t>If segments are not statically scheduled to the cores, the compiler would insert the segment id as argument to the MARSHAL instruction. This segment ID is later bound to a physical core ID via the runtime library or the hardware. </a:t>
            </a:r>
          </a:p>
          <a:p>
            <a:pPr eaLnBrk="1" hangingPunct="1"/>
            <a:endParaRPr lang="en-US">
              <a:latin typeface="Arial" charset="0"/>
            </a:endParaRPr>
          </a:p>
          <a:p>
            <a:pPr eaLnBrk="1" hangingPunct="1"/>
            <a:r>
              <a:rPr lang="en-US">
                <a:latin typeface="Arial" charset="0"/>
              </a:rPr>
              <a:t>Marshal instructions can come free depending on SE model</a:t>
            </a:r>
          </a:p>
          <a:p>
            <a:pPr eaLnBrk="1" hangingPunct="1"/>
            <a:endParaRPr lang="en-US">
              <a:latin typeface="Arial" charset="0"/>
            </a:endParaRPr>
          </a:p>
          <a:p>
            <a:pPr eaLnBrk="1" hangingPunct="1"/>
            <a:r>
              <a:rPr lang="en-US">
                <a:latin typeface="Arial" charset="0"/>
              </a:rPr>
              <a:t>SPEND LESS TIME</a:t>
            </a:r>
          </a:p>
          <a:p>
            <a:pPr eaLnBrk="1" hangingPunct="1"/>
            <a:endParaRPr lang="en-US">
              <a:latin typeface="Arial" charset="0"/>
            </a:endParaRPr>
          </a:p>
          <a:p>
            <a:pPr eaLnBrk="1" hangingPunct="1"/>
            <a:endParaRPr lang="en-US">
              <a:latin typeface="Arial" charset="0"/>
            </a:endParaRPr>
          </a:p>
          <a:p>
            <a:pPr eaLnBrk="1" hangingPunct="1"/>
            <a:r>
              <a:rPr lang="en-US" b="1">
                <a:latin typeface="Arial" charset="0"/>
              </a:rPr>
              <a:t>Binding between segment ID and core ID</a:t>
            </a:r>
            <a:r>
              <a:rPr lang="en-US">
                <a:latin typeface="Arial" charset="0"/>
              </a:rPr>
              <a:t>… accomplished by the runtime library or can be done with hardware dynamically as well if HW scheduling is employed.</a:t>
            </a:r>
          </a:p>
        </p:txBody>
      </p:sp>
    </p:spTree>
    <p:extLst>
      <p:ext uri="{BB962C8B-B14F-4D97-AF65-F5344CB8AC3E}">
        <p14:creationId xmlns:p14="http://schemas.microsoft.com/office/powerpoint/2010/main" val="20059486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379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Arial" charset="0"/>
            </a:endParaRPr>
          </a:p>
          <a:p>
            <a:r>
              <a:rPr lang="en-US">
                <a:latin typeface="Arial" charset="0"/>
              </a:rPr>
              <a:t>Pollution at remote core</a:t>
            </a:r>
          </a:p>
        </p:txBody>
      </p:sp>
      <p:sp>
        <p:nvSpPr>
          <p:cNvPr id="33792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97F25DA-6A62-564F-847B-203DBF1D7954}" type="slidenum">
              <a:rPr lang="en-US" sz="1200">
                <a:solidFill>
                  <a:srgbClr val="000000"/>
                </a:solidFill>
              </a:rPr>
              <a:pPr eaLnBrk="1" hangingPunct="1"/>
              <a:t>125</a:t>
            </a:fld>
            <a:endParaRPr lang="en-US" sz="1200">
              <a:solidFill>
                <a:srgbClr val="000000"/>
              </a:solidFill>
            </a:endParaRPr>
          </a:p>
        </p:txBody>
      </p:sp>
    </p:spTree>
    <p:extLst>
      <p:ext uri="{BB962C8B-B14F-4D97-AF65-F5344CB8AC3E}">
        <p14:creationId xmlns:p14="http://schemas.microsoft.com/office/powerpoint/2010/main" val="50323405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6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5" tIns="45718" rIns="91435" bIns="45718"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fld id="{B1ED5D6E-8D99-7F48-9B48-53A94B4486DF}" type="slidenum">
              <a:rPr lang="en-US" sz="1200">
                <a:solidFill>
                  <a:srgbClr val="000000"/>
                </a:solidFill>
                <a:cs typeface="Arial" charset="0"/>
              </a:rPr>
              <a:pPr algn="r" eaLnBrk="1" fontAlgn="base" hangingPunct="1">
                <a:spcBef>
                  <a:spcPct val="0"/>
                </a:spcBef>
                <a:spcAft>
                  <a:spcPct val="0"/>
                </a:spcAft>
              </a:pPr>
              <a:t>126</a:t>
            </a:fld>
            <a:endParaRPr lang="en-US" sz="1200">
              <a:solidFill>
                <a:srgbClr val="000000"/>
              </a:solidFill>
              <a:cs typeface="Arial" charset="0"/>
            </a:endParaRPr>
          </a:p>
        </p:txBody>
      </p:sp>
      <p:sp>
        <p:nvSpPr>
          <p:cNvPr id="339970" name="Rectangle 2"/>
          <p:cNvSpPr>
            <a:spLocks noGrp="1" noRot="1" noChangeAspect="1" noChangeArrowheads="1" noTextEdit="1"/>
          </p:cNvSpPr>
          <p:nvPr>
            <p:ph type="sldImg"/>
          </p:nvPr>
        </p:nvSpPr>
        <p:spPr bwMode="auto">
          <a:xfrm>
            <a:off x="1146175" y="685800"/>
            <a:ext cx="4567238" cy="3427413"/>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39971" name="Rectangle 3"/>
          <p:cNvSpPr>
            <a:spLocks noGrp="1" noChangeArrowheads="1"/>
          </p:cNvSpPr>
          <p:nvPr>
            <p:ph type="body" idx="1"/>
          </p:nvPr>
        </p:nvSpPr>
        <p:spPr bwMode="auto">
          <a:xfrm>
            <a:off x="684213" y="4341813"/>
            <a:ext cx="5487987" cy="4116387"/>
          </a:xfrm>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atin typeface="Arial" charset="0"/>
            </a:endParaRPr>
          </a:p>
        </p:txBody>
      </p:sp>
    </p:spTree>
    <p:extLst>
      <p:ext uri="{BB962C8B-B14F-4D97-AF65-F5344CB8AC3E}">
        <p14:creationId xmlns:p14="http://schemas.microsoft.com/office/powerpoint/2010/main" val="25426873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271B1C2-D1EF-9644-B48B-7DE0C8FFCC18}" type="slidenum">
              <a:rPr lang="en-US" sz="1200">
                <a:solidFill>
                  <a:srgbClr val="000000"/>
                </a:solidFill>
              </a:rPr>
              <a:pPr eaLnBrk="1" hangingPunct="1"/>
              <a:t>128</a:t>
            </a:fld>
            <a:endParaRPr lang="en-US" sz="1200">
              <a:solidFill>
                <a:srgbClr val="000000"/>
              </a:solidFill>
            </a:endParaRPr>
          </a:p>
        </p:txBody>
      </p:sp>
      <p:sp>
        <p:nvSpPr>
          <p:cNvPr id="343042" name="Rectangle 2"/>
          <p:cNvSpPr>
            <a:spLocks noGrp="1" noRot="1" noChangeAspect="1" noChangeArrowheads="1" noTextEdit="1"/>
          </p:cNvSpPr>
          <p:nvPr>
            <p:ph type="sldImg"/>
          </p:nvPr>
        </p:nvSpPr>
        <p:spPr bwMode="auto">
          <a:xfrm>
            <a:off x="1146175" y="685800"/>
            <a:ext cx="4567238" cy="3427413"/>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43043" name="Rectangle 3"/>
          <p:cNvSpPr>
            <a:spLocks noGrp="1" noChangeArrowheads="1"/>
          </p:cNvSpPr>
          <p:nvPr>
            <p:ph type="body" idx="1"/>
          </p:nvPr>
        </p:nvSpPr>
        <p:spPr bwMode="auto">
          <a:xfrm>
            <a:off x="684213" y="4341813"/>
            <a:ext cx="5487987" cy="411638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rPr>
              <a:t>I show the speedup of ACMP over SCMP where both of them employ data marshaling. DM improves performance by 8% for critical section-limited workloads and by 16% for pipeline workloads. In both cases, I also show an unrealistic ideal configuration where all misses to private and inter-stage data are artificially converted into hits. Notice that DM gets very close to this unrealistic ideal configuration. </a:t>
            </a:r>
          </a:p>
        </p:txBody>
      </p:sp>
    </p:spTree>
    <p:extLst>
      <p:ext uri="{BB962C8B-B14F-4D97-AF65-F5344CB8AC3E}">
        <p14:creationId xmlns:p14="http://schemas.microsoft.com/office/powerpoint/2010/main" val="140825945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5" tIns="45718" rIns="91435" bIns="45718"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fld id="{99FD09FD-863F-1246-ACA4-58731AD00F44}" type="slidenum">
              <a:rPr lang="en-US" sz="1200">
                <a:solidFill>
                  <a:srgbClr val="000000"/>
                </a:solidFill>
              </a:rPr>
              <a:pPr algn="r" eaLnBrk="1" fontAlgn="base" hangingPunct="1">
                <a:spcBef>
                  <a:spcPct val="0"/>
                </a:spcBef>
                <a:spcAft>
                  <a:spcPct val="0"/>
                </a:spcAft>
              </a:pPr>
              <a:t>129</a:t>
            </a:fld>
            <a:endParaRPr lang="en-US" sz="1200">
              <a:solidFill>
                <a:srgbClr val="000000"/>
              </a:solidFill>
            </a:endParaRPr>
          </a:p>
        </p:txBody>
      </p:sp>
      <p:sp>
        <p:nvSpPr>
          <p:cNvPr id="345090" name="Rectangle 2"/>
          <p:cNvSpPr>
            <a:spLocks noGrp="1" noRot="1" noChangeAspect="1" noChangeArrowheads="1" noTextEdit="1"/>
          </p:cNvSpPr>
          <p:nvPr>
            <p:ph type="sldImg"/>
          </p:nvPr>
        </p:nvSpPr>
        <p:spPr bwMode="auto">
          <a:xfrm>
            <a:off x="1146175" y="685800"/>
            <a:ext cx="4567238" cy="3427413"/>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45091" name="Rectangle 3"/>
          <p:cNvSpPr>
            <a:spLocks noGrp="1" noChangeArrowheads="1"/>
          </p:cNvSpPr>
          <p:nvPr>
            <p:ph type="body" idx="1"/>
          </p:nvPr>
        </p:nvSpPr>
        <p:spPr bwMode="auto">
          <a:xfrm>
            <a:off x="684213" y="4341813"/>
            <a:ext cx="5487987" cy="411638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rPr>
              <a:t>To implement DM, Each core is augmented with a &gt;&gt;&gt;</a:t>
            </a:r>
          </a:p>
          <a:p>
            <a:pPr eaLnBrk="1" hangingPunct="1"/>
            <a:r>
              <a:rPr lang="en-US">
                <a:latin typeface="Arial" charset="0"/>
              </a:rPr>
              <a:t>Marshal Buffer. The marshal buffer stores the addresses of the cache lines to be marshaled. &gt;&gt;&gt;</a:t>
            </a:r>
          </a:p>
          <a:p>
            <a:pPr eaLnBrk="1" hangingPunct="1"/>
            <a:r>
              <a:rPr lang="en-US">
                <a:latin typeface="Arial" charset="0"/>
              </a:rPr>
              <a:t>Every time a core encounters a Generator instruction, it enqueues the address of the cache line being written by the instruction in the marshal buffer. &gt;&gt;&gt;</a:t>
            </a:r>
          </a:p>
          <a:p>
            <a:pPr eaLnBrk="1" hangingPunct="1"/>
            <a:r>
              <a:rPr lang="en-US">
                <a:latin typeface="Arial" charset="0"/>
              </a:rPr>
              <a:t>When a core hits a critical section, it ships al the lines pointed to by the marshal buffer entries to the large core. The large core encounters hits when it needs to access this data. </a:t>
            </a:r>
          </a:p>
        </p:txBody>
      </p:sp>
    </p:spTree>
    <p:extLst>
      <p:ext uri="{BB962C8B-B14F-4D97-AF65-F5344CB8AC3E}">
        <p14:creationId xmlns:p14="http://schemas.microsoft.com/office/powerpoint/2010/main" val="180904184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FDF6885-3EEE-0E4C-9560-2271DE75A95A}" type="slidenum">
              <a:rPr lang="en-US" sz="1200">
                <a:solidFill>
                  <a:srgbClr val="000000"/>
                </a:solidFill>
              </a:rPr>
              <a:pPr eaLnBrk="1" hangingPunct="1"/>
              <a:t>131</a:t>
            </a:fld>
            <a:endParaRPr lang="en-US" sz="1200">
              <a:solidFill>
                <a:srgbClr val="000000"/>
              </a:solidFill>
            </a:endParaRPr>
          </a:p>
        </p:txBody>
      </p:sp>
      <p:sp>
        <p:nvSpPr>
          <p:cNvPr id="348162" name="Rectangle 2"/>
          <p:cNvSpPr>
            <a:spLocks noGrp="1" noRot="1" noChangeAspect="1" noChangeArrowheads="1" noTextEdit="1"/>
          </p:cNvSpPr>
          <p:nvPr>
            <p:ph type="sldImg"/>
          </p:nvPr>
        </p:nvSpPr>
        <p:spPr bwMode="auto">
          <a:xfrm>
            <a:off x="1146175" y="685800"/>
            <a:ext cx="4567238" cy="3427413"/>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48163" name="Rectangle 3"/>
          <p:cNvSpPr>
            <a:spLocks noGrp="1" noChangeArrowheads="1"/>
          </p:cNvSpPr>
          <p:nvPr>
            <p:ph type="body" idx="1"/>
          </p:nvPr>
        </p:nvSpPr>
        <p:spPr bwMode="auto">
          <a:xfrm>
            <a:off x="684213" y="4341813"/>
            <a:ext cx="5487987" cy="411638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rPr>
              <a:t>I show the speedup of ACMP over SCMP where both of them employ data marshaling. DM improves performance by 8% for critical section-limited workloads and by 16% for pipeline workloads. In both cases, I also show an unrealistic ideal configuration where all misses to private and inter-stage data are artificially converted into hits. Notice that DM gets very close to this unrealistic ideal configuration. </a:t>
            </a:r>
          </a:p>
        </p:txBody>
      </p:sp>
    </p:spTree>
    <p:extLst>
      <p:ext uri="{BB962C8B-B14F-4D97-AF65-F5344CB8AC3E}">
        <p14:creationId xmlns:p14="http://schemas.microsoft.com/office/powerpoint/2010/main" val="8588152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5123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solidFill>
                  <a:srgbClr val="000000"/>
                </a:solidFill>
                <a:latin typeface="Arial" charset="0"/>
              </a:rPr>
              <a:t>Relative performance impact of inter-segment data cache misses increases with all three parameters</a:t>
            </a:r>
          </a:p>
          <a:p>
            <a:endParaRPr lang="en-US">
              <a:latin typeface="Arial" charset="0"/>
            </a:endParaRPr>
          </a:p>
        </p:txBody>
      </p:sp>
      <p:sp>
        <p:nvSpPr>
          <p:cNvPr id="35123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F9D53B7-339B-0B4C-86F9-5D1616650299}" type="slidenum">
              <a:rPr lang="en-US" sz="1200">
                <a:solidFill>
                  <a:srgbClr val="000000"/>
                </a:solidFill>
              </a:rPr>
              <a:pPr eaLnBrk="1" hangingPunct="1"/>
              <a:t>133</a:t>
            </a:fld>
            <a:endParaRPr lang="en-US" sz="1200">
              <a:solidFill>
                <a:srgbClr val="000000"/>
              </a:solidFill>
            </a:endParaRPr>
          </a:p>
        </p:txBody>
      </p:sp>
    </p:spTree>
    <p:extLst>
      <p:ext uri="{BB962C8B-B14F-4D97-AF65-F5344CB8AC3E}">
        <p14:creationId xmlns:p14="http://schemas.microsoft.com/office/powerpoint/2010/main" val="420280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way, our proposed approach achieves small area and low latency.</a:t>
            </a:r>
          </a:p>
          <a:p>
            <a:r>
              <a:rPr lang="en-US" baseline="0" dirty="0"/>
              <a:t>We call this new DRAM architecture as Tiered-Latency DRAM</a:t>
            </a:r>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94BDC3D-FBDA-0A43-A354-FA23575377F8}" type="slidenum">
              <a:rPr lang="en-US" sz="1200">
                <a:solidFill>
                  <a:srgbClr val="000000"/>
                </a:solidFill>
              </a:rPr>
              <a:pPr eaLnBrk="1" hangingPunct="1"/>
              <a:t>134</a:t>
            </a:fld>
            <a:endParaRPr lang="en-US" sz="1200">
              <a:solidFill>
                <a:srgbClr val="000000"/>
              </a:solidFill>
            </a:endParaRPr>
          </a:p>
        </p:txBody>
      </p:sp>
      <p:sp>
        <p:nvSpPr>
          <p:cNvPr id="353282"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53283" name="Rectangle 3"/>
          <p:cNvSpPr>
            <a:spLocks noGrp="1" noChangeArrowheads="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atin typeface="Arial" charset="0"/>
            </a:endParaRPr>
          </a:p>
        </p:txBody>
      </p:sp>
    </p:spTree>
    <p:extLst>
      <p:ext uri="{BB962C8B-B14F-4D97-AF65-F5344CB8AC3E}">
        <p14:creationId xmlns:p14="http://schemas.microsoft.com/office/powerpoint/2010/main" val="49392471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59945-7217-484B-8E74-88DC87A74BB0}" type="slidenum">
              <a:rPr kumimoji="0" lang="en-US" sz="1200" b="0" i="0" u="none" strike="noStrike" kern="1200" cap="none" spc="0" normalizeH="0" baseline="0" noProof="0" smtClean="0">
                <a:ln>
                  <a:noFill/>
                </a:ln>
                <a:solidFill>
                  <a:prstClr val="black"/>
                </a:solidFill>
                <a:effectLst/>
                <a:uLnTx/>
                <a:uFillTx/>
                <a:latin typeface="Calibri"/>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154</a:t>
            </a:fld>
            <a:endParaRPr kumimoji="0" lang="en-US" sz="1200" b="0" i="0" u="none" strike="noStrike" kern="1200" cap="none" spc="0" normalizeH="0" baseline="0" noProof="0">
              <a:ln>
                <a:noFill/>
              </a:ln>
              <a:solidFill>
                <a:prstClr val="black"/>
              </a:solidFill>
              <a:effectLst/>
              <a:uLnTx/>
              <a:uFillTx/>
              <a:latin typeface="Calibri"/>
              <a:ea typeface="ＭＳ Ｐゴシック" charset="-128"/>
              <a:cs typeface="+mn-cs"/>
            </a:endParaRPr>
          </a:p>
        </p:txBody>
      </p:sp>
    </p:spTree>
    <p:extLst>
      <p:ext uri="{BB962C8B-B14F-4D97-AF65-F5344CB8AC3E}">
        <p14:creationId xmlns:p14="http://schemas.microsoft.com/office/powerpoint/2010/main" val="415871481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356" eaLnBrk="0" hangingPunct="0">
              <a:defRPr>
                <a:solidFill>
                  <a:schemeClr val="tx1"/>
                </a:solidFill>
                <a:latin typeface="Arial" charset="0"/>
                <a:ea typeface="ＭＳ Ｐゴシック" charset="0"/>
                <a:cs typeface="Arial" charset="0"/>
              </a:defRPr>
            </a:lvl1pPr>
            <a:lvl2pPr marL="716130" indent="-275434" defTabSz="930356" eaLnBrk="0" hangingPunct="0">
              <a:defRPr>
                <a:solidFill>
                  <a:schemeClr val="tx1"/>
                </a:solidFill>
                <a:latin typeface="Arial" charset="0"/>
                <a:ea typeface="Arial" charset="0"/>
                <a:cs typeface="Arial" charset="0"/>
              </a:defRPr>
            </a:lvl2pPr>
            <a:lvl3pPr marL="1101738" indent="-220348" defTabSz="930356" eaLnBrk="0" hangingPunct="0">
              <a:defRPr>
                <a:solidFill>
                  <a:schemeClr val="tx1"/>
                </a:solidFill>
                <a:latin typeface="Arial" charset="0"/>
                <a:ea typeface="Arial" charset="0"/>
                <a:cs typeface="Arial" charset="0"/>
              </a:defRPr>
            </a:lvl3pPr>
            <a:lvl4pPr marL="1542433" indent="-220348" defTabSz="930356" eaLnBrk="0" hangingPunct="0">
              <a:defRPr>
                <a:solidFill>
                  <a:schemeClr val="tx1"/>
                </a:solidFill>
                <a:latin typeface="Arial" charset="0"/>
                <a:ea typeface="Arial" charset="0"/>
                <a:cs typeface="Arial" charset="0"/>
              </a:defRPr>
            </a:lvl4pPr>
            <a:lvl5pPr marL="1983128" indent="-220348" defTabSz="930356" eaLnBrk="0" hangingPunct="0">
              <a:defRPr>
                <a:solidFill>
                  <a:schemeClr val="tx1"/>
                </a:solidFill>
                <a:latin typeface="Arial" charset="0"/>
                <a:ea typeface="Arial" charset="0"/>
                <a:cs typeface="Arial" charset="0"/>
              </a:defRPr>
            </a:lvl5pPr>
            <a:lvl6pPr marL="2423823" indent="-220348" defTabSz="930356" eaLnBrk="0" fontAlgn="base" hangingPunct="0">
              <a:spcBef>
                <a:spcPct val="0"/>
              </a:spcBef>
              <a:spcAft>
                <a:spcPct val="0"/>
              </a:spcAft>
              <a:defRPr>
                <a:solidFill>
                  <a:schemeClr val="tx1"/>
                </a:solidFill>
                <a:latin typeface="Arial" charset="0"/>
                <a:ea typeface="Arial" charset="0"/>
                <a:cs typeface="Arial" charset="0"/>
              </a:defRPr>
            </a:lvl6pPr>
            <a:lvl7pPr marL="2864518" indent="-220348" defTabSz="930356" eaLnBrk="0" fontAlgn="base" hangingPunct="0">
              <a:spcBef>
                <a:spcPct val="0"/>
              </a:spcBef>
              <a:spcAft>
                <a:spcPct val="0"/>
              </a:spcAft>
              <a:defRPr>
                <a:solidFill>
                  <a:schemeClr val="tx1"/>
                </a:solidFill>
                <a:latin typeface="Arial" charset="0"/>
                <a:ea typeface="Arial" charset="0"/>
                <a:cs typeface="Arial" charset="0"/>
              </a:defRPr>
            </a:lvl7pPr>
            <a:lvl8pPr marL="3305213" indent="-220348" defTabSz="930356" eaLnBrk="0" fontAlgn="base" hangingPunct="0">
              <a:spcBef>
                <a:spcPct val="0"/>
              </a:spcBef>
              <a:spcAft>
                <a:spcPct val="0"/>
              </a:spcAft>
              <a:defRPr>
                <a:solidFill>
                  <a:schemeClr val="tx1"/>
                </a:solidFill>
                <a:latin typeface="Arial" charset="0"/>
                <a:ea typeface="Arial" charset="0"/>
                <a:cs typeface="Arial" charset="0"/>
              </a:defRPr>
            </a:lvl8pPr>
            <a:lvl9pPr marL="3745908" indent="-220348" defTabSz="930356"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r" defTabSz="930356" rtl="0" eaLnBrk="1" fontAlgn="auto" latinLnBrk="0" hangingPunct="1">
              <a:lnSpc>
                <a:spcPct val="100000"/>
              </a:lnSpc>
              <a:spcBef>
                <a:spcPts val="0"/>
              </a:spcBef>
              <a:spcAft>
                <a:spcPts val="0"/>
              </a:spcAft>
              <a:buClrTx/>
              <a:buSzTx/>
              <a:buFontTx/>
              <a:buNone/>
              <a:tabLst/>
              <a:defRPr/>
            </a:pPr>
            <a:fld id="{AD8B06FC-49BF-344D-870B-11C5A156F706}"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Arial" charset="0"/>
              </a:rPr>
              <a:pPr marL="0" marR="0" lvl="0" indent="0" algn="r" defTabSz="930356" rtl="0" eaLnBrk="1" fontAlgn="auto" latinLnBrk="0" hangingPunct="1">
                <a:lnSpc>
                  <a:spcPct val="100000"/>
                </a:lnSpc>
                <a:spcBef>
                  <a:spcPts val="0"/>
                </a:spcBef>
                <a:spcAft>
                  <a:spcPts val="0"/>
                </a:spcAft>
                <a:buClrTx/>
                <a:buSzTx/>
                <a:buFontTx/>
                <a:buNone/>
                <a:tabLst/>
                <a:defRPr/>
              </a:pPr>
              <a:t>155</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Arial"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935634" y="4416099"/>
            <a:ext cx="5139134" cy="418245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defTabSz="913525"/>
            <a:endParaRPr lang="en-US" sz="1700"/>
          </a:p>
        </p:txBody>
      </p:sp>
    </p:spTree>
    <p:extLst>
      <p:ext uri="{BB962C8B-B14F-4D97-AF65-F5344CB8AC3E}">
        <p14:creationId xmlns:p14="http://schemas.microsoft.com/office/powerpoint/2010/main" val="416807043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cs typeface="ＭＳ Ｐゴシック"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356" eaLnBrk="0" hangingPunct="0">
              <a:defRPr>
                <a:solidFill>
                  <a:schemeClr val="tx1"/>
                </a:solidFill>
                <a:latin typeface="Arial" charset="0"/>
                <a:ea typeface="ＭＳ Ｐゴシック" charset="0"/>
                <a:cs typeface="Arial" charset="0"/>
              </a:defRPr>
            </a:lvl1pPr>
            <a:lvl2pPr marL="716130" indent="-275434" defTabSz="930356" eaLnBrk="0" hangingPunct="0">
              <a:defRPr>
                <a:solidFill>
                  <a:schemeClr val="tx1"/>
                </a:solidFill>
                <a:latin typeface="Arial" charset="0"/>
                <a:ea typeface="Arial" charset="0"/>
                <a:cs typeface="Arial" charset="0"/>
              </a:defRPr>
            </a:lvl2pPr>
            <a:lvl3pPr marL="1101738" indent="-220348" defTabSz="930356" eaLnBrk="0" hangingPunct="0">
              <a:defRPr>
                <a:solidFill>
                  <a:schemeClr val="tx1"/>
                </a:solidFill>
                <a:latin typeface="Arial" charset="0"/>
                <a:ea typeface="Arial" charset="0"/>
                <a:cs typeface="Arial" charset="0"/>
              </a:defRPr>
            </a:lvl3pPr>
            <a:lvl4pPr marL="1542433" indent="-220348" defTabSz="930356" eaLnBrk="0" hangingPunct="0">
              <a:defRPr>
                <a:solidFill>
                  <a:schemeClr val="tx1"/>
                </a:solidFill>
                <a:latin typeface="Arial" charset="0"/>
                <a:ea typeface="Arial" charset="0"/>
                <a:cs typeface="Arial" charset="0"/>
              </a:defRPr>
            </a:lvl4pPr>
            <a:lvl5pPr marL="1983128" indent="-220348" defTabSz="930356" eaLnBrk="0" hangingPunct="0">
              <a:defRPr>
                <a:solidFill>
                  <a:schemeClr val="tx1"/>
                </a:solidFill>
                <a:latin typeface="Arial" charset="0"/>
                <a:ea typeface="Arial" charset="0"/>
                <a:cs typeface="Arial" charset="0"/>
              </a:defRPr>
            </a:lvl5pPr>
            <a:lvl6pPr marL="2423823" indent="-220348" defTabSz="930356" eaLnBrk="0" fontAlgn="base" hangingPunct="0">
              <a:spcBef>
                <a:spcPct val="0"/>
              </a:spcBef>
              <a:spcAft>
                <a:spcPct val="0"/>
              </a:spcAft>
              <a:defRPr>
                <a:solidFill>
                  <a:schemeClr val="tx1"/>
                </a:solidFill>
                <a:latin typeface="Arial" charset="0"/>
                <a:ea typeface="Arial" charset="0"/>
                <a:cs typeface="Arial" charset="0"/>
              </a:defRPr>
            </a:lvl6pPr>
            <a:lvl7pPr marL="2864518" indent="-220348" defTabSz="930356" eaLnBrk="0" fontAlgn="base" hangingPunct="0">
              <a:spcBef>
                <a:spcPct val="0"/>
              </a:spcBef>
              <a:spcAft>
                <a:spcPct val="0"/>
              </a:spcAft>
              <a:defRPr>
                <a:solidFill>
                  <a:schemeClr val="tx1"/>
                </a:solidFill>
                <a:latin typeface="Arial" charset="0"/>
                <a:ea typeface="Arial" charset="0"/>
                <a:cs typeface="Arial" charset="0"/>
              </a:defRPr>
            </a:lvl7pPr>
            <a:lvl8pPr marL="3305213" indent="-220348" defTabSz="930356" eaLnBrk="0" fontAlgn="base" hangingPunct="0">
              <a:spcBef>
                <a:spcPct val="0"/>
              </a:spcBef>
              <a:spcAft>
                <a:spcPct val="0"/>
              </a:spcAft>
              <a:defRPr>
                <a:solidFill>
                  <a:schemeClr val="tx1"/>
                </a:solidFill>
                <a:latin typeface="Arial" charset="0"/>
                <a:ea typeface="Arial" charset="0"/>
                <a:cs typeface="Arial" charset="0"/>
              </a:defRPr>
            </a:lvl8pPr>
            <a:lvl9pPr marL="3745908" indent="-220348" defTabSz="930356"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r" defTabSz="930356" rtl="0" eaLnBrk="1" fontAlgn="auto" latinLnBrk="0" hangingPunct="1">
              <a:lnSpc>
                <a:spcPct val="100000"/>
              </a:lnSpc>
              <a:spcBef>
                <a:spcPts val="0"/>
              </a:spcBef>
              <a:spcAft>
                <a:spcPts val="0"/>
              </a:spcAft>
              <a:buClrTx/>
              <a:buSzTx/>
              <a:buFontTx/>
              <a:buNone/>
              <a:tabLst/>
              <a:defRPr/>
            </a:pPr>
            <a:fld id="{9B587493-80AF-D143-8C67-DD5A43CF528D}"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ＭＳ Ｐゴシック" charset="0"/>
              </a:rPr>
              <a:pPr marL="0" marR="0" lvl="0" indent="0" algn="r" defTabSz="930356" rtl="0" eaLnBrk="1" fontAlgn="auto" latinLnBrk="0" hangingPunct="1">
                <a:lnSpc>
                  <a:spcPct val="100000"/>
                </a:lnSpc>
                <a:spcBef>
                  <a:spcPts val="0"/>
                </a:spcBef>
                <a:spcAft>
                  <a:spcPts val="0"/>
                </a:spcAft>
                <a:buClrTx/>
                <a:buSzTx/>
                <a:buFontTx/>
                <a:buNone/>
                <a:tabLst/>
                <a:defRPr/>
              </a:pPr>
              <a:t>156</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338499859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356" eaLnBrk="0" hangingPunct="0">
              <a:defRPr>
                <a:solidFill>
                  <a:schemeClr val="tx1"/>
                </a:solidFill>
                <a:latin typeface="Arial" charset="0"/>
                <a:ea typeface="ＭＳ Ｐゴシック" charset="0"/>
                <a:cs typeface="Arial" charset="0"/>
              </a:defRPr>
            </a:lvl1pPr>
            <a:lvl2pPr marL="716130" indent="-275434" defTabSz="930356" eaLnBrk="0" hangingPunct="0">
              <a:defRPr>
                <a:solidFill>
                  <a:schemeClr val="tx1"/>
                </a:solidFill>
                <a:latin typeface="Arial" charset="0"/>
                <a:ea typeface="Arial" charset="0"/>
                <a:cs typeface="Arial" charset="0"/>
              </a:defRPr>
            </a:lvl2pPr>
            <a:lvl3pPr marL="1101738" indent="-220348" defTabSz="930356" eaLnBrk="0" hangingPunct="0">
              <a:defRPr>
                <a:solidFill>
                  <a:schemeClr val="tx1"/>
                </a:solidFill>
                <a:latin typeface="Arial" charset="0"/>
                <a:ea typeface="Arial" charset="0"/>
                <a:cs typeface="Arial" charset="0"/>
              </a:defRPr>
            </a:lvl3pPr>
            <a:lvl4pPr marL="1542433" indent="-220348" defTabSz="930356" eaLnBrk="0" hangingPunct="0">
              <a:defRPr>
                <a:solidFill>
                  <a:schemeClr val="tx1"/>
                </a:solidFill>
                <a:latin typeface="Arial" charset="0"/>
                <a:ea typeface="Arial" charset="0"/>
                <a:cs typeface="Arial" charset="0"/>
              </a:defRPr>
            </a:lvl4pPr>
            <a:lvl5pPr marL="1983128" indent="-220348" defTabSz="930356" eaLnBrk="0" hangingPunct="0">
              <a:defRPr>
                <a:solidFill>
                  <a:schemeClr val="tx1"/>
                </a:solidFill>
                <a:latin typeface="Arial" charset="0"/>
                <a:ea typeface="Arial" charset="0"/>
                <a:cs typeface="Arial" charset="0"/>
              </a:defRPr>
            </a:lvl5pPr>
            <a:lvl6pPr marL="2423823" indent="-220348" defTabSz="930356" eaLnBrk="0" fontAlgn="base" hangingPunct="0">
              <a:spcBef>
                <a:spcPct val="0"/>
              </a:spcBef>
              <a:spcAft>
                <a:spcPct val="0"/>
              </a:spcAft>
              <a:defRPr>
                <a:solidFill>
                  <a:schemeClr val="tx1"/>
                </a:solidFill>
                <a:latin typeface="Arial" charset="0"/>
                <a:ea typeface="Arial" charset="0"/>
                <a:cs typeface="Arial" charset="0"/>
              </a:defRPr>
            </a:lvl6pPr>
            <a:lvl7pPr marL="2864518" indent="-220348" defTabSz="930356" eaLnBrk="0" fontAlgn="base" hangingPunct="0">
              <a:spcBef>
                <a:spcPct val="0"/>
              </a:spcBef>
              <a:spcAft>
                <a:spcPct val="0"/>
              </a:spcAft>
              <a:defRPr>
                <a:solidFill>
                  <a:schemeClr val="tx1"/>
                </a:solidFill>
                <a:latin typeface="Arial" charset="0"/>
                <a:ea typeface="Arial" charset="0"/>
                <a:cs typeface="Arial" charset="0"/>
              </a:defRPr>
            </a:lvl7pPr>
            <a:lvl8pPr marL="3305213" indent="-220348" defTabSz="930356" eaLnBrk="0" fontAlgn="base" hangingPunct="0">
              <a:spcBef>
                <a:spcPct val="0"/>
              </a:spcBef>
              <a:spcAft>
                <a:spcPct val="0"/>
              </a:spcAft>
              <a:defRPr>
                <a:solidFill>
                  <a:schemeClr val="tx1"/>
                </a:solidFill>
                <a:latin typeface="Arial" charset="0"/>
                <a:ea typeface="Arial" charset="0"/>
                <a:cs typeface="Arial" charset="0"/>
              </a:defRPr>
            </a:lvl8pPr>
            <a:lvl9pPr marL="3745908" indent="-220348" defTabSz="930356"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r" defTabSz="930356" rtl="0" eaLnBrk="1" fontAlgn="auto" latinLnBrk="0" hangingPunct="1">
              <a:lnSpc>
                <a:spcPct val="100000"/>
              </a:lnSpc>
              <a:spcBef>
                <a:spcPts val="0"/>
              </a:spcBef>
              <a:spcAft>
                <a:spcPts val="0"/>
              </a:spcAft>
              <a:buClrTx/>
              <a:buSzTx/>
              <a:buFontTx/>
              <a:buNone/>
              <a:tabLst/>
              <a:defRPr/>
            </a:pPr>
            <a:fld id="{94C6A1B6-6F8E-2B4C-81DD-7B94FD205D1F}"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Arial" charset="0"/>
              </a:rPr>
              <a:pPr marL="0" marR="0" lvl="0" indent="0" algn="r" defTabSz="930356" rtl="0" eaLnBrk="1" fontAlgn="auto" latinLnBrk="0" hangingPunct="1">
                <a:lnSpc>
                  <a:spcPct val="100000"/>
                </a:lnSpc>
                <a:spcBef>
                  <a:spcPts val="0"/>
                </a:spcBef>
                <a:spcAft>
                  <a:spcPts val="0"/>
                </a:spcAft>
                <a:buClrTx/>
                <a:buSzTx/>
                <a:buFontTx/>
                <a:buNone/>
                <a:tabLst/>
                <a:defRPr/>
              </a:pPr>
              <a:t>157</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37839749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356" eaLnBrk="0" hangingPunct="0">
              <a:defRPr>
                <a:solidFill>
                  <a:schemeClr val="tx1"/>
                </a:solidFill>
                <a:latin typeface="Arial" charset="0"/>
                <a:ea typeface="ＭＳ Ｐゴシック" charset="0"/>
                <a:cs typeface="Arial" charset="0"/>
              </a:defRPr>
            </a:lvl1pPr>
            <a:lvl2pPr marL="716130" indent="-275434" defTabSz="930356" eaLnBrk="0" hangingPunct="0">
              <a:defRPr>
                <a:solidFill>
                  <a:schemeClr val="tx1"/>
                </a:solidFill>
                <a:latin typeface="Arial" charset="0"/>
                <a:ea typeface="Arial" charset="0"/>
                <a:cs typeface="Arial" charset="0"/>
              </a:defRPr>
            </a:lvl2pPr>
            <a:lvl3pPr marL="1101738" indent="-220348" defTabSz="930356" eaLnBrk="0" hangingPunct="0">
              <a:defRPr>
                <a:solidFill>
                  <a:schemeClr val="tx1"/>
                </a:solidFill>
                <a:latin typeface="Arial" charset="0"/>
                <a:ea typeface="Arial" charset="0"/>
                <a:cs typeface="Arial" charset="0"/>
              </a:defRPr>
            </a:lvl3pPr>
            <a:lvl4pPr marL="1542433" indent="-220348" defTabSz="930356" eaLnBrk="0" hangingPunct="0">
              <a:defRPr>
                <a:solidFill>
                  <a:schemeClr val="tx1"/>
                </a:solidFill>
                <a:latin typeface="Arial" charset="0"/>
                <a:ea typeface="Arial" charset="0"/>
                <a:cs typeface="Arial" charset="0"/>
              </a:defRPr>
            </a:lvl4pPr>
            <a:lvl5pPr marL="1983128" indent="-220348" defTabSz="930356" eaLnBrk="0" hangingPunct="0">
              <a:defRPr>
                <a:solidFill>
                  <a:schemeClr val="tx1"/>
                </a:solidFill>
                <a:latin typeface="Arial" charset="0"/>
                <a:ea typeface="Arial" charset="0"/>
                <a:cs typeface="Arial" charset="0"/>
              </a:defRPr>
            </a:lvl5pPr>
            <a:lvl6pPr marL="2423823" indent="-220348" defTabSz="930356" eaLnBrk="0" fontAlgn="base" hangingPunct="0">
              <a:spcBef>
                <a:spcPct val="0"/>
              </a:spcBef>
              <a:spcAft>
                <a:spcPct val="0"/>
              </a:spcAft>
              <a:defRPr>
                <a:solidFill>
                  <a:schemeClr val="tx1"/>
                </a:solidFill>
                <a:latin typeface="Arial" charset="0"/>
                <a:ea typeface="Arial" charset="0"/>
                <a:cs typeface="Arial" charset="0"/>
              </a:defRPr>
            </a:lvl6pPr>
            <a:lvl7pPr marL="2864518" indent="-220348" defTabSz="930356" eaLnBrk="0" fontAlgn="base" hangingPunct="0">
              <a:spcBef>
                <a:spcPct val="0"/>
              </a:spcBef>
              <a:spcAft>
                <a:spcPct val="0"/>
              </a:spcAft>
              <a:defRPr>
                <a:solidFill>
                  <a:schemeClr val="tx1"/>
                </a:solidFill>
                <a:latin typeface="Arial" charset="0"/>
                <a:ea typeface="Arial" charset="0"/>
                <a:cs typeface="Arial" charset="0"/>
              </a:defRPr>
            </a:lvl7pPr>
            <a:lvl8pPr marL="3305213" indent="-220348" defTabSz="930356" eaLnBrk="0" fontAlgn="base" hangingPunct="0">
              <a:spcBef>
                <a:spcPct val="0"/>
              </a:spcBef>
              <a:spcAft>
                <a:spcPct val="0"/>
              </a:spcAft>
              <a:defRPr>
                <a:solidFill>
                  <a:schemeClr val="tx1"/>
                </a:solidFill>
                <a:latin typeface="Arial" charset="0"/>
                <a:ea typeface="Arial" charset="0"/>
                <a:cs typeface="Arial" charset="0"/>
              </a:defRPr>
            </a:lvl8pPr>
            <a:lvl9pPr marL="3745908" indent="-220348" defTabSz="930356"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r" defTabSz="930356" rtl="0" eaLnBrk="1" fontAlgn="auto" latinLnBrk="0" hangingPunct="1">
              <a:lnSpc>
                <a:spcPct val="100000"/>
              </a:lnSpc>
              <a:spcBef>
                <a:spcPts val="0"/>
              </a:spcBef>
              <a:spcAft>
                <a:spcPts val="0"/>
              </a:spcAft>
              <a:buClrTx/>
              <a:buSzTx/>
              <a:buFontTx/>
              <a:buNone/>
              <a:tabLst/>
              <a:defRPr/>
            </a:pPr>
            <a:fld id="{FB127283-50F1-A04C-B2ED-82127D225602}"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Arial" charset="0"/>
              </a:rPr>
              <a:pPr marL="0" marR="0" lvl="0" indent="0" algn="r" defTabSz="930356" rtl="0" eaLnBrk="1" fontAlgn="auto" latinLnBrk="0" hangingPunct="1">
                <a:lnSpc>
                  <a:spcPct val="100000"/>
                </a:lnSpc>
                <a:spcBef>
                  <a:spcPts val="0"/>
                </a:spcBef>
                <a:spcAft>
                  <a:spcPts val="0"/>
                </a:spcAft>
                <a:buClrTx/>
                <a:buSzTx/>
                <a:buFontTx/>
                <a:buNone/>
                <a:tabLst/>
                <a:defRPr/>
              </a:pPr>
              <a:t>158</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250273911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356" eaLnBrk="0" hangingPunct="0">
              <a:defRPr>
                <a:solidFill>
                  <a:schemeClr val="tx1"/>
                </a:solidFill>
                <a:latin typeface="Arial" charset="0"/>
                <a:ea typeface="ＭＳ Ｐゴシック" charset="0"/>
                <a:cs typeface="Arial" charset="0"/>
              </a:defRPr>
            </a:lvl1pPr>
            <a:lvl2pPr marL="716130" indent="-275434" defTabSz="930356" eaLnBrk="0" hangingPunct="0">
              <a:defRPr>
                <a:solidFill>
                  <a:schemeClr val="tx1"/>
                </a:solidFill>
                <a:latin typeface="Arial" charset="0"/>
                <a:ea typeface="Arial" charset="0"/>
                <a:cs typeface="Arial" charset="0"/>
              </a:defRPr>
            </a:lvl2pPr>
            <a:lvl3pPr marL="1101738" indent="-220348" defTabSz="930356" eaLnBrk="0" hangingPunct="0">
              <a:defRPr>
                <a:solidFill>
                  <a:schemeClr val="tx1"/>
                </a:solidFill>
                <a:latin typeface="Arial" charset="0"/>
                <a:ea typeface="Arial" charset="0"/>
                <a:cs typeface="Arial" charset="0"/>
              </a:defRPr>
            </a:lvl3pPr>
            <a:lvl4pPr marL="1542433" indent="-220348" defTabSz="930356" eaLnBrk="0" hangingPunct="0">
              <a:defRPr>
                <a:solidFill>
                  <a:schemeClr val="tx1"/>
                </a:solidFill>
                <a:latin typeface="Arial" charset="0"/>
                <a:ea typeface="Arial" charset="0"/>
                <a:cs typeface="Arial" charset="0"/>
              </a:defRPr>
            </a:lvl4pPr>
            <a:lvl5pPr marL="1983128" indent="-220348" defTabSz="930356" eaLnBrk="0" hangingPunct="0">
              <a:defRPr>
                <a:solidFill>
                  <a:schemeClr val="tx1"/>
                </a:solidFill>
                <a:latin typeface="Arial" charset="0"/>
                <a:ea typeface="Arial" charset="0"/>
                <a:cs typeface="Arial" charset="0"/>
              </a:defRPr>
            </a:lvl5pPr>
            <a:lvl6pPr marL="2423823" indent="-220348" defTabSz="930356" eaLnBrk="0" fontAlgn="base" hangingPunct="0">
              <a:spcBef>
                <a:spcPct val="0"/>
              </a:spcBef>
              <a:spcAft>
                <a:spcPct val="0"/>
              </a:spcAft>
              <a:defRPr>
                <a:solidFill>
                  <a:schemeClr val="tx1"/>
                </a:solidFill>
                <a:latin typeface="Arial" charset="0"/>
                <a:ea typeface="Arial" charset="0"/>
                <a:cs typeface="Arial" charset="0"/>
              </a:defRPr>
            </a:lvl6pPr>
            <a:lvl7pPr marL="2864518" indent="-220348" defTabSz="930356" eaLnBrk="0" fontAlgn="base" hangingPunct="0">
              <a:spcBef>
                <a:spcPct val="0"/>
              </a:spcBef>
              <a:spcAft>
                <a:spcPct val="0"/>
              </a:spcAft>
              <a:defRPr>
                <a:solidFill>
                  <a:schemeClr val="tx1"/>
                </a:solidFill>
                <a:latin typeface="Arial" charset="0"/>
                <a:ea typeface="Arial" charset="0"/>
                <a:cs typeface="Arial" charset="0"/>
              </a:defRPr>
            </a:lvl7pPr>
            <a:lvl8pPr marL="3305213" indent="-220348" defTabSz="930356" eaLnBrk="0" fontAlgn="base" hangingPunct="0">
              <a:spcBef>
                <a:spcPct val="0"/>
              </a:spcBef>
              <a:spcAft>
                <a:spcPct val="0"/>
              </a:spcAft>
              <a:defRPr>
                <a:solidFill>
                  <a:schemeClr val="tx1"/>
                </a:solidFill>
                <a:latin typeface="Arial" charset="0"/>
                <a:ea typeface="Arial" charset="0"/>
                <a:cs typeface="Arial" charset="0"/>
              </a:defRPr>
            </a:lvl8pPr>
            <a:lvl9pPr marL="3745908" indent="-220348" defTabSz="930356"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r" defTabSz="930356" rtl="0" eaLnBrk="1" fontAlgn="auto" latinLnBrk="0" hangingPunct="1">
              <a:lnSpc>
                <a:spcPct val="100000"/>
              </a:lnSpc>
              <a:spcBef>
                <a:spcPts val="0"/>
              </a:spcBef>
              <a:spcAft>
                <a:spcPts val="0"/>
              </a:spcAft>
              <a:buClrTx/>
              <a:buSzTx/>
              <a:buFontTx/>
              <a:buNone/>
              <a:tabLst/>
              <a:defRPr/>
            </a:pPr>
            <a:fld id="{60E0B0D0-AD39-AA4F-8AE9-89A9957B592B}"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Arial" charset="0"/>
              </a:rPr>
              <a:pPr marL="0" marR="0" lvl="0" indent="0" algn="r" defTabSz="930356" rtl="0" eaLnBrk="1" fontAlgn="auto" latinLnBrk="0" hangingPunct="1">
                <a:lnSpc>
                  <a:spcPct val="100000"/>
                </a:lnSpc>
                <a:spcBef>
                  <a:spcPts val="0"/>
                </a:spcBef>
                <a:spcAft>
                  <a:spcPts val="0"/>
                </a:spcAft>
                <a:buClrTx/>
                <a:buSzTx/>
                <a:buFontTx/>
                <a:buNone/>
                <a:tabLst/>
                <a:defRPr/>
              </a:pPr>
              <a:t>159</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401792414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356" eaLnBrk="0" hangingPunct="0">
              <a:defRPr>
                <a:solidFill>
                  <a:schemeClr val="tx1"/>
                </a:solidFill>
                <a:latin typeface="Arial" charset="0"/>
                <a:ea typeface="ＭＳ Ｐゴシック" charset="0"/>
                <a:cs typeface="Arial" charset="0"/>
              </a:defRPr>
            </a:lvl1pPr>
            <a:lvl2pPr marL="716130" indent="-275434" defTabSz="930356" eaLnBrk="0" hangingPunct="0">
              <a:defRPr>
                <a:solidFill>
                  <a:schemeClr val="tx1"/>
                </a:solidFill>
                <a:latin typeface="Arial" charset="0"/>
                <a:ea typeface="Arial" charset="0"/>
                <a:cs typeface="Arial" charset="0"/>
              </a:defRPr>
            </a:lvl2pPr>
            <a:lvl3pPr marL="1101738" indent="-220348" defTabSz="930356" eaLnBrk="0" hangingPunct="0">
              <a:defRPr>
                <a:solidFill>
                  <a:schemeClr val="tx1"/>
                </a:solidFill>
                <a:latin typeface="Arial" charset="0"/>
                <a:ea typeface="Arial" charset="0"/>
                <a:cs typeface="Arial" charset="0"/>
              </a:defRPr>
            </a:lvl3pPr>
            <a:lvl4pPr marL="1542433" indent="-220348" defTabSz="930356" eaLnBrk="0" hangingPunct="0">
              <a:defRPr>
                <a:solidFill>
                  <a:schemeClr val="tx1"/>
                </a:solidFill>
                <a:latin typeface="Arial" charset="0"/>
                <a:ea typeface="Arial" charset="0"/>
                <a:cs typeface="Arial" charset="0"/>
              </a:defRPr>
            </a:lvl4pPr>
            <a:lvl5pPr marL="1983128" indent="-220348" defTabSz="930356" eaLnBrk="0" hangingPunct="0">
              <a:defRPr>
                <a:solidFill>
                  <a:schemeClr val="tx1"/>
                </a:solidFill>
                <a:latin typeface="Arial" charset="0"/>
                <a:ea typeface="Arial" charset="0"/>
                <a:cs typeface="Arial" charset="0"/>
              </a:defRPr>
            </a:lvl5pPr>
            <a:lvl6pPr marL="2423823" indent="-220348" defTabSz="930356" eaLnBrk="0" fontAlgn="base" hangingPunct="0">
              <a:spcBef>
                <a:spcPct val="0"/>
              </a:spcBef>
              <a:spcAft>
                <a:spcPct val="0"/>
              </a:spcAft>
              <a:defRPr>
                <a:solidFill>
                  <a:schemeClr val="tx1"/>
                </a:solidFill>
                <a:latin typeface="Arial" charset="0"/>
                <a:ea typeface="Arial" charset="0"/>
                <a:cs typeface="Arial" charset="0"/>
              </a:defRPr>
            </a:lvl6pPr>
            <a:lvl7pPr marL="2864518" indent="-220348" defTabSz="930356" eaLnBrk="0" fontAlgn="base" hangingPunct="0">
              <a:spcBef>
                <a:spcPct val="0"/>
              </a:spcBef>
              <a:spcAft>
                <a:spcPct val="0"/>
              </a:spcAft>
              <a:defRPr>
                <a:solidFill>
                  <a:schemeClr val="tx1"/>
                </a:solidFill>
                <a:latin typeface="Arial" charset="0"/>
                <a:ea typeface="Arial" charset="0"/>
                <a:cs typeface="Arial" charset="0"/>
              </a:defRPr>
            </a:lvl7pPr>
            <a:lvl8pPr marL="3305213" indent="-220348" defTabSz="930356" eaLnBrk="0" fontAlgn="base" hangingPunct="0">
              <a:spcBef>
                <a:spcPct val="0"/>
              </a:spcBef>
              <a:spcAft>
                <a:spcPct val="0"/>
              </a:spcAft>
              <a:defRPr>
                <a:solidFill>
                  <a:schemeClr val="tx1"/>
                </a:solidFill>
                <a:latin typeface="Arial" charset="0"/>
                <a:ea typeface="Arial" charset="0"/>
                <a:cs typeface="Arial" charset="0"/>
              </a:defRPr>
            </a:lvl8pPr>
            <a:lvl9pPr marL="3745908" indent="-220348" defTabSz="930356"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r" defTabSz="930356" rtl="0" eaLnBrk="1" fontAlgn="auto" latinLnBrk="0" hangingPunct="1">
              <a:lnSpc>
                <a:spcPct val="100000"/>
              </a:lnSpc>
              <a:spcBef>
                <a:spcPts val="0"/>
              </a:spcBef>
              <a:spcAft>
                <a:spcPts val="0"/>
              </a:spcAft>
              <a:buClrTx/>
              <a:buSzTx/>
              <a:buFontTx/>
              <a:buNone/>
              <a:tabLst/>
              <a:defRPr/>
            </a:pPr>
            <a:fld id="{06E26C5F-DEBE-1348-8BEF-003650EC8895}"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Arial" charset="0"/>
              </a:rPr>
              <a:pPr marL="0" marR="0" lvl="0" indent="0" algn="r" defTabSz="930356" rtl="0" eaLnBrk="1" fontAlgn="auto" latinLnBrk="0" hangingPunct="1">
                <a:lnSpc>
                  <a:spcPct val="100000"/>
                </a:lnSpc>
                <a:spcBef>
                  <a:spcPts val="0"/>
                </a:spcBef>
                <a:spcAft>
                  <a:spcPts val="0"/>
                </a:spcAft>
                <a:buClrTx/>
                <a:buSzTx/>
                <a:buFontTx/>
                <a:buNone/>
                <a:tabLst/>
                <a:defRPr/>
              </a:pPr>
              <a:t>160</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67421648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cs typeface="ＭＳ Ｐゴシック"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356" eaLnBrk="0" hangingPunct="0">
              <a:defRPr>
                <a:solidFill>
                  <a:schemeClr val="tx1"/>
                </a:solidFill>
                <a:latin typeface="Arial" charset="0"/>
                <a:ea typeface="ＭＳ Ｐゴシック" charset="0"/>
                <a:cs typeface="Arial" charset="0"/>
              </a:defRPr>
            </a:lvl1pPr>
            <a:lvl2pPr marL="716130" indent="-275434" defTabSz="930356" eaLnBrk="0" hangingPunct="0">
              <a:defRPr>
                <a:solidFill>
                  <a:schemeClr val="tx1"/>
                </a:solidFill>
                <a:latin typeface="Arial" charset="0"/>
                <a:ea typeface="Arial" charset="0"/>
                <a:cs typeface="Arial" charset="0"/>
              </a:defRPr>
            </a:lvl2pPr>
            <a:lvl3pPr marL="1101738" indent="-220348" defTabSz="930356" eaLnBrk="0" hangingPunct="0">
              <a:defRPr>
                <a:solidFill>
                  <a:schemeClr val="tx1"/>
                </a:solidFill>
                <a:latin typeface="Arial" charset="0"/>
                <a:ea typeface="Arial" charset="0"/>
                <a:cs typeface="Arial" charset="0"/>
              </a:defRPr>
            </a:lvl3pPr>
            <a:lvl4pPr marL="1542433" indent="-220348" defTabSz="930356" eaLnBrk="0" hangingPunct="0">
              <a:defRPr>
                <a:solidFill>
                  <a:schemeClr val="tx1"/>
                </a:solidFill>
                <a:latin typeface="Arial" charset="0"/>
                <a:ea typeface="Arial" charset="0"/>
                <a:cs typeface="Arial" charset="0"/>
              </a:defRPr>
            </a:lvl4pPr>
            <a:lvl5pPr marL="1983128" indent="-220348" defTabSz="930356" eaLnBrk="0" hangingPunct="0">
              <a:defRPr>
                <a:solidFill>
                  <a:schemeClr val="tx1"/>
                </a:solidFill>
                <a:latin typeface="Arial" charset="0"/>
                <a:ea typeface="Arial" charset="0"/>
                <a:cs typeface="Arial" charset="0"/>
              </a:defRPr>
            </a:lvl5pPr>
            <a:lvl6pPr marL="2423823" indent="-220348" defTabSz="930356" eaLnBrk="0" fontAlgn="base" hangingPunct="0">
              <a:spcBef>
                <a:spcPct val="0"/>
              </a:spcBef>
              <a:spcAft>
                <a:spcPct val="0"/>
              </a:spcAft>
              <a:defRPr>
                <a:solidFill>
                  <a:schemeClr val="tx1"/>
                </a:solidFill>
                <a:latin typeface="Arial" charset="0"/>
                <a:ea typeface="Arial" charset="0"/>
                <a:cs typeface="Arial" charset="0"/>
              </a:defRPr>
            </a:lvl6pPr>
            <a:lvl7pPr marL="2864518" indent="-220348" defTabSz="930356" eaLnBrk="0" fontAlgn="base" hangingPunct="0">
              <a:spcBef>
                <a:spcPct val="0"/>
              </a:spcBef>
              <a:spcAft>
                <a:spcPct val="0"/>
              </a:spcAft>
              <a:defRPr>
                <a:solidFill>
                  <a:schemeClr val="tx1"/>
                </a:solidFill>
                <a:latin typeface="Arial" charset="0"/>
                <a:ea typeface="Arial" charset="0"/>
                <a:cs typeface="Arial" charset="0"/>
              </a:defRPr>
            </a:lvl7pPr>
            <a:lvl8pPr marL="3305213" indent="-220348" defTabSz="930356" eaLnBrk="0" fontAlgn="base" hangingPunct="0">
              <a:spcBef>
                <a:spcPct val="0"/>
              </a:spcBef>
              <a:spcAft>
                <a:spcPct val="0"/>
              </a:spcAft>
              <a:defRPr>
                <a:solidFill>
                  <a:schemeClr val="tx1"/>
                </a:solidFill>
                <a:latin typeface="Arial" charset="0"/>
                <a:ea typeface="Arial" charset="0"/>
                <a:cs typeface="Arial" charset="0"/>
              </a:defRPr>
            </a:lvl8pPr>
            <a:lvl9pPr marL="3745908" indent="-220348" defTabSz="930356"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r" defTabSz="930356" rtl="0" eaLnBrk="1" fontAlgn="auto" latinLnBrk="0" hangingPunct="1">
              <a:lnSpc>
                <a:spcPct val="100000"/>
              </a:lnSpc>
              <a:spcBef>
                <a:spcPts val="0"/>
              </a:spcBef>
              <a:spcAft>
                <a:spcPts val="0"/>
              </a:spcAft>
              <a:buClrTx/>
              <a:buSzTx/>
              <a:buFontTx/>
              <a:buNone/>
              <a:tabLst/>
              <a:defRPr/>
            </a:pPr>
            <a:fld id="{BDF00516-2E79-FD46-9A0D-FD0F75065F89}"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Arial" charset="0"/>
              </a:rPr>
              <a:pPr marL="0" marR="0" lvl="0" indent="0" algn="r" defTabSz="930356" rtl="0" eaLnBrk="1" fontAlgn="auto" latinLnBrk="0" hangingPunct="1">
                <a:lnSpc>
                  <a:spcPct val="100000"/>
                </a:lnSpc>
                <a:spcBef>
                  <a:spcPts val="0"/>
                </a:spcBef>
                <a:spcAft>
                  <a:spcPts val="0"/>
                </a:spcAft>
                <a:buClrTx/>
                <a:buSzTx/>
                <a:buFontTx/>
                <a:buNone/>
                <a:tabLst/>
                <a:defRPr/>
              </a:pPr>
              <a:t>161</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18690785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cs typeface="ＭＳ Ｐゴシック" charset="0"/>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356" eaLnBrk="0" hangingPunct="0">
              <a:defRPr>
                <a:solidFill>
                  <a:schemeClr val="tx1"/>
                </a:solidFill>
                <a:latin typeface="Arial" charset="0"/>
                <a:ea typeface="ＭＳ Ｐゴシック" charset="0"/>
                <a:cs typeface="Arial" charset="0"/>
              </a:defRPr>
            </a:lvl1pPr>
            <a:lvl2pPr marL="716130" indent="-275434" defTabSz="930356" eaLnBrk="0" hangingPunct="0">
              <a:defRPr>
                <a:solidFill>
                  <a:schemeClr val="tx1"/>
                </a:solidFill>
                <a:latin typeface="Arial" charset="0"/>
                <a:ea typeface="Arial" charset="0"/>
                <a:cs typeface="Arial" charset="0"/>
              </a:defRPr>
            </a:lvl2pPr>
            <a:lvl3pPr marL="1101738" indent="-220348" defTabSz="930356" eaLnBrk="0" hangingPunct="0">
              <a:defRPr>
                <a:solidFill>
                  <a:schemeClr val="tx1"/>
                </a:solidFill>
                <a:latin typeface="Arial" charset="0"/>
                <a:ea typeface="Arial" charset="0"/>
                <a:cs typeface="Arial" charset="0"/>
              </a:defRPr>
            </a:lvl3pPr>
            <a:lvl4pPr marL="1542433" indent="-220348" defTabSz="930356" eaLnBrk="0" hangingPunct="0">
              <a:defRPr>
                <a:solidFill>
                  <a:schemeClr val="tx1"/>
                </a:solidFill>
                <a:latin typeface="Arial" charset="0"/>
                <a:ea typeface="Arial" charset="0"/>
                <a:cs typeface="Arial" charset="0"/>
              </a:defRPr>
            </a:lvl4pPr>
            <a:lvl5pPr marL="1983128" indent="-220348" defTabSz="930356" eaLnBrk="0" hangingPunct="0">
              <a:defRPr>
                <a:solidFill>
                  <a:schemeClr val="tx1"/>
                </a:solidFill>
                <a:latin typeface="Arial" charset="0"/>
                <a:ea typeface="Arial" charset="0"/>
                <a:cs typeface="Arial" charset="0"/>
              </a:defRPr>
            </a:lvl5pPr>
            <a:lvl6pPr marL="2423823" indent="-220348" defTabSz="930356" eaLnBrk="0" fontAlgn="base" hangingPunct="0">
              <a:spcBef>
                <a:spcPct val="0"/>
              </a:spcBef>
              <a:spcAft>
                <a:spcPct val="0"/>
              </a:spcAft>
              <a:defRPr>
                <a:solidFill>
                  <a:schemeClr val="tx1"/>
                </a:solidFill>
                <a:latin typeface="Arial" charset="0"/>
                <a:ea typeface="Arial" charset="0"/>
                <a:cs typeface="Arial" charset="0"/>
              </a:defRPr>
            </a:lvl6pPr>
            <a:lvl7pPr marL="2864518" indent="-220348" defTabSz="930356" eaLnBrk="0" fontAlgn="base" hangingPunct="0">
              <a:spcBef>
                <a:spcPct val="0"/>
              </a:spcBef>
              <a:spcAft>
                <a:spcPct val="0"/>
              </a:spcAft>
              <a:defRPr>
                <a:solidFill>
                  <a:schemeClr val="tx1"/>
                </a:solidFill>
                <a:latin typeface="Arial" charset="0"/>
                <a:ea typeface="Arial" charset="0"/>
                <a:cs typeface="Arial" charset="0"/>
              </a:defRPr>
            </a:lvl7pPr>
            <a:lvl8pPr marL="3305213" indent="-220348" defTabSz="930356" eaLnBrk="0" fontAlgn="base" hangingPunct="0">
              <a:spcBef>
                <a:spcPct val="0"/>
              </a:spcBef>
              <a:spcAft>
                <a:spcPct val="0"/>
              </a:spcAft>
              <a:defRPr>
                <a:solidFill>
                  <a:schemeClr val="tx1"/>
                </a:solidFill>
                <a:latin typeface="Arial" charset="0"/>
                <a:ea typeface="Arial" charset="0"/>
                <a:cs typeface="Arial" charset="0"/>
              </a:defRPr>
            </a:lvl8pPr>
            <a:lvl9pPr marL="3745908" indent="-220348" defTabSz="930356"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r" defTabSz="930356" rtl="0" eaLnBrk="1" fontAlgn="auto" latinLnBrk="0" hangingPunct="1">
              <a:lnSpc>
                <a:spcPct val="100000"/>
              </a:lnSpc>
              <a:spcBef>
                <a:spcPts val="0"/>
              </a:spcBef>
              <a:spcAft>
                <a:spcPts val="0"/>
              </a:spcAft>
              <a:buClrTx/>
              <a:buSzTx/>
              <a:buFontTx/>
              <a:buNone/>
              <a:tabLst/>
              <a:defRPr/>
            </a:pPr>
            <a:fld id="{F7F7B904-CC52-264F-AE3F-B01355CFBBE6}"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Arial" charset="0"/>
              </a:rPr>
              <a:pPr marL="0" marR="0" lvl="0" indent="0" algn="r" defTabSz="930356" rtl="0" eaLnBrk="1" fontAlgn="auto" latinLnBrk="0" hangingPunct="1">
                <a:lnSpc>
                  <a:spcPct val="100000"/>
                </a:lnSpc>
                <a:spcBef>
                  <a:spcPts val="0"/>
                </a:spcBef>
                <a:spcAft>
                  <a:spcPts val="0"/>
                </a:spcAft>
                <a:buClrTx/>
                <a:buSzTx/>
                <a:buFontTx/>
                <a:buNone/>
                <a:tabLst/>
                <a:defRPr/>
              </a:pPr>
              <a:t>162</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3556911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0070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I show an example from the MySQL database. Each database thread first&gt;&gt;&gt;</a:t>
            </a:r>
          </a:p>
          <a:p>
            <a:r>
              <a:rPr lang="en-US">
                <a:latin typeface="Calibri" charset="0"/>
              </a:rPr>
              <a:t>opens the database tables it requires, and &gt;&gt;&gt;</a:t>
            </a:r>
          </a:p>
          <a:p>
            <a:r>
              <a:rPr lang="en-US">
                <a:latin typeface="Calibri" charset="0"/>
              </a:rPr>
              <a:t>then processes the transaction &gt;&gt;&gt;</a:t>
            </a:r>
          </a:p>
          <a:p>
            <a:r>
              <a:rPr lang="en-US">
                <a:latin typeface="Calibri" charset="0"/>
              </a:rPr>
              <a:t>While independent  transactions can proceed in parallel, opening the tables requires accessing a shared data structure called the Open Table Caches. The open tables cache is a 2-dimensional a linked data structure accesses to which are difficult to parallelize. &gt;&gt;&gt;</a:t>
            </a:r>
          </a:p>
          <a:p>
            <a:r>
              <a:rPr lang="en-US">
                <a:latin typeface="Calibri" charset="0"/>
              </a:rPr>
              <a:t>Thus the accesses  are encapsulated in a  critical section.&gt;&gt;&gt;</a:t>
            </a:r>
          </a:p>
          <a:p>
            <a:endParaRPr lang="en-US">
              <a:latin typeface="Calibri" charset="0"/>
            </a:endParaRPr>
          </a:p>
          <a:p>
            <a:endParaRPr lang="en-US">
              <a:latin typeface="Calibri" charset="0"/>
            </a:endParaRPr>
          </a:p>
        </p:txBody>
      </p:sp>
      <p:sp>
        <p:nvSpPr>
          <p:cNvPr id="20070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EDC3D8E-85BC-5941-9E50-B677DD21D76C}" type="slidenum">
              <a:rPr lang="en-US" sz="1200">
                <a:solidFill>
                  <a:srgbClr val="000000"/>
                </a:solidFill>
                <a:latin typeface="Calibri" charset="0"/>
                <a:cs typeface="Arial" charset="0"/>
              </a:rPr>
              <a:pPr eaLnBrk="1" hangingPunct="1"/>
              <a:t>31</a:t>
            </a:fld>
            <a:endParaRPr lang="en-US" sz="1200">
              <a:solidFill>
                <a:srgbClr val="000000"/>
              </a:solidFill>
              <a:latin typeface="Calibri" charset="0"/>
              <a:cs typeface="Arial"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cs typeface="ＭＳ Ｐゴシック"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356" eaLnBrk="0" hangingPunct="0">
              <a:defRPr>
                <a:solidFill>
                  <a:schemeClr val="tx1"/>
                </a:solidFill>
                <a:latin typeface="Arial" charset="0"/>
                <a:ea typeface="ＭＳ Ｐゴシック" charset="0"/>
                <a:cs typeface="Arial" charset="0"/>
              </a:defRPr>
            </a:lvl1pPr>
            <a:lvl2pPr marL="716130" indent="-275434" defTabSz="930356" eaLnBrk="0" hangingPunct="0">
              <a:defRPr>
                <a:solidFill>
                  <a:schemeClr val="tx1"/>
                </a:solidFill>
                <a:latin typeface="Arial" charset="0"/>
                <a:ea typeface="Arial" charset="0"/>
                <a:cs typeface="Arial" charset="0"/>
              </a:defRPr>
            </a:lvl2pPr>
            <a:lvl3pPr marL="1101738" indent="-220348" defTabSz="930356" eaLnBrk="0" hangingPunct="0">
              <a:defRPr>
                <a:solidFill>
                  <a:schemeClr val="tx1"/>
                </a:solidFill>
                <a:latin typeface="Arial" charset="0"/>
                <a:ea typeface="Arial" charset="0"/>
                <a:cs typeface="Arial" charset="0"/>
              </a:defRPr>
            </a:lvl3pPr>
            <a:lvl4pPr marL="1542433" indent="-220348" defTabSz="930356" eaLnBrk="0" hangingPunct="0">
              <a:defRPr>
                <a:solidFill>
                  <a:schemeClr val="tx1"/>
                </a:solidFill>
                <a:latin typeface="Arial" charset="0"/>
                <a:ea typeface="Arial" charset="0"/>
                <a:cs typeface="Arial" charset="0"/>
              </a:defRPr>
            </a:lvl4pPr>
            <a:lvl5pPr marL="1983128" indent="-220348" defTabSz="930356" eaLnBrk="0" hangingPunct="0">
              <a:defRPr>
                <a:solidFill>
                  <a:schemeClr val="tx1"/>
                </a:solidFill>
                <a:latin typeface="Arial" charset="0"/>
                <a:ea typeface="Arial" charset="0"/>
                <a:cs typeface="Arial" charset="0"/>
              </a:defRPr>
            </a:lvl5pPr>
            <a:lvl6pPr marL="2423823" indent="-220348" defTabSz="930356" eaLnBrk="0" fontAlgn="base" hangingPunct="0">
              <a:spcBef>
                <a:spcPct val="0"/>
              </a:spcBef>
              <a:spcAft>
                <a:spcPct val="0"/>
              </a:spcAft>
              <a:defRPr>
                <a:solidFill>
                  <a:schemeClr val="tx1"/>
                </a:solidFill>
                <a:latin typeface="Arial" charset="0"/>
                <a:ea typeface="Arial" charset="0"/>
                <a:cs typeface="Arial" charset="0"/>
              </a:defRPr>
            </a:lvl6pPr>
            <a:lvl7pPr marL="2864518" indent="-220348" defTabSz="930356" eaLnBrk="0" fontAlgn="base" hangingPunct="0">
              <a:spcBef>
                <a:spcPct val="0"/>
              </a:spcBef>
              <a:spcAft>
                <a:spcPct val="0"/>
              </a:spcAft>
              <a:defRPr>
                <a:solidFill>
                  <a:schemeClr val="tx1"/>
                </a:solidFill>
                <a:latin typeface="Arial" charset="0"/>
                <a:ea typeface="Arial" charset="0"/>
                <a:cs typeface="Arial" charset="0"/>
              </a:defRPr>
            </a:lvl7pPr>
            <a:lvl8pPr marL="3305213" indent="-220348" defTabSz="930356" eaLnBrk="0" fontAlgn="base" hangingPunct="0">
              <a:spcBef>
                <a:spcPct val="0"/>
              </a:spcBef>
              <a:spcAft>
                <a:spcPct val="0"/>
              </a:spcAft>
              <a:defRPr>
                <a:solidFill>
                  <a:schemeClr val="tx1"/>
                </a:solidFill>
                <a:latin typeface="Arial" charset="0"/>
                <a:ea typeface="Arial" charset="0"/>
                <a:cs typeface="Arial" charset="0"/>
              </a:defRPr>
            </a:lvl8pPr>
            <a:lvl9pPr marL="3745908" indent="-220348" defTabSz="930356"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r" defTabSz="930356" rtl="0" eaLnBrk="1" fontAlgn="auto" latinLnBrk="0" hangingPunct="1">
              <a:lnSpc>
                <a:spcPct val="100000"/>
              </a:lnSpc>
              <a:spcBef>
                <a:spcPts val="0"/>
              </a:spcBef>
              <a:spcAft>
                <a:spcPts val="0"/>
              </a:spcAft>
              <a:buClrTx/>
              <a:buSzTx/>
              <a:buFontTx/>
              <a:buNone/>
              <a:tabLst/>
              <a:defRPr/>
            </a:pPr>
            <a:fld id="{534EAC9A-5119-E84C-B5F3-D0F2758A1262}"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Arial" charset="0"/>
              </a:rPr>
              <a:pPr marL="0" marR="0" lvl="0" indent="0" algn="r" defTabSz="930356" rtl="0" eaLnBrk="1" fontAlgn="auto" latinLnBrk="0" hangingPunct="1">
                <a:lnSpc>
                  <a:spcPct val="100000"/>
                </a:lnSpc>
                <a:spcBef>
                  <a:spcPts val="0"/>
                </a:spcBef>
                <a:spcAft>
                  <a:spcPts val="0"/>
                </a:spcAft>
                <a:buClrTx/>
                <a:buSzTx/>
                <a:buFontTx/>
                <a:buNone/>
                <a:tabLst/>
                <a:defRPr/>
              </a:pPr>
              <a:t>163</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92821510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cs typeface="ＭＳ Ｐゴシック" charset="0"/>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356" eaLnBrk="0" hangingPunct="0">
              <a:defRPr>
                <a:solidFill>
                  <a:schemeClr val="tx1"/>
                </a:solidFill>
                <a:latin typeface="Arial" charset="0"/>
                <a:ea typeface="ＭＳ Ｐゴシック" charset="0"/>
                <a:cs typeface="Arial" charset="0"/>
              </a:defRPr>
            </a:lvl1pPr>
            <a:lvl2pPr marL="716130" indent="-275434" defTabSz="930356" eaLnBrk="0" hangingPunct="0">
              <a:defRPr>
                <a:solidFill>
                  <a:schemeClr val="tx1"/>
                </a:solidFill>
                <a:latin typeface="Arial" charset="0"/>
                <a:ea typeface="Arial" charset="0"/>
                <a:cs typeface="Arial" charset="0"/>
              </a:defRPr>
            </a:lvl2pPr>
            <a:lvl3pPr marL="1101738" indent="-220348" defTabSz="930356" eaLnBrk="0" hangingPunct="0">
              <a:defRPr>
                <a:solidFill>
                  <a:schemeClr val="tx1"/>
                </a:solidFill>
                <a:latin typeface="Arial" charset="0"/>
                <a:ea typeface="Arial" charset="0"/>
                <a:cs typeface="Arial" charset="0"/>
              </a:defRPr>
            </a:lvl3pPr>
            <a:lvl4pPr marL="1542433" indent="-220348" defTabSz="930356" eaLnBrk="0" hangingPunct="0">
              <a:defRPr>
                <a:solidFill>
                  <a:schemeClr val="tx1"/>
                </a:solidFill>
                <a:latin typeface="Arial" charset="0"/>
                <a:ea typeface="Arial" charset="0"/>
                <a:cs typeface="Arial" charset="0"/>
              </a:defRPr>
            </a:lvl4pPr>
            <a:lvl5pPr marL="1983128" indent="-220348" defTabSz="930356" eaLnBrk="0" hangingPunct="0">
              <a:defRPr>
                <a:solidFill>
                  <a:schemeClr val="tx1"/>
                </a:solidFill>
                <a:latin typeface="Arial" charset="0"/>
                <a:ea typeface="Arial" charset="0"/>
                <a:cs typeface="Arial" charset="0"/>
              </a:defRPr>
            </a:lvl5pPr>
            <a:lvl6pPr marL="2423823" indent="-220348" defTabSz="930356" eaLnBrk="0" fontAlgn="base" hangingPunct="0">
              <a:spcBef>
                <a:spcPct val="0"/>
              </a:spcBef>
              <a:spcAft>
                <a:spcPct val="0"/>
              </a:spcAft>
              <a:defRPr>
                <a:solidFill>
                  <a:schemeClr val="tx1"/>
                </a:solidFill>
                <a:latin typeface="Arial" charset="0"/>
                <a:ea typeface="Arial" charset="0"/>
                <a:cs typeface="Arial" charset="0"/>
              </a:defRPr>
            </a:lvl6pPr>
            <a:lvl7pPr marL="2864518" indent="-220348" defTabSz="930356" eaLnBrk="0" fontAlgn="base" hangingPunct="0">
              <a:spcBef>
                <a:spcPct val="0"/>
              </a:spcBef>
              <a:spcAft>
                <a:spcPct val="0"/>
              </a:spcAft>
              <a:defRPr>
                <a:solidFill>
                  <a:schemeClr val="tx1"/>
                </a:solidFill>
                <a:latin typeface="Arial" charset="0"/>
                <a:ea typeface="Arial" charset="0"/>
                <a:cs typeface="Arial" charset="0"/>
              </a:defRPr>
            </a:lvl7pPr>
            <a:lvl8pPr marL="3305213" indent="-220348" defTabSz="930356" eaLnBrk="0" fontAlgn="base" hangingPunct="0">
              <a:spcBef>
                <a:spcPct val="0"/>
              </a:spcBef>
              <a:spcAft>
                <a:spcPct val="0"/>
              </a:spcAft>
              <a:defRPr>
                <a:solidFill>
                  <a:schemeClr val="tx1"/>
                </a:solidFill>
                <a:latin typeface="Arial" charset="0"/>
                <a:ea typeface="Arial" charset="0"/>
                <a:cs typeface="Arial" charset="0"/>
              </a:defRPr>
            </a:lvl8pPr>
            <a:lvl9pPr marL="3745908" indent="-220348" defTabSz="930356"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r" defTabSz="930356" rtl="0" eaLnBrk="1" fontAlgn="auto" latinLnBrk="0" hangingPunct="1">
              <a:lnSpc>
                <a:spcPct val="100000"/>
              </a:lnSpc>
              <a:spcBef>
                <a:spcPts val="0"/>
              </a:spcBef>
              <a:spcAft>
                <a:spcPts val="0"/>
              </a:spcAft>
              <a:buClrTx/>
              <a:buSzTx/>
              <a:buFontTx/>
              <a:buNone/>
              <a:tabLst/>
              <a:defRPr/>
            </a:pPr>
            <a:fld id="{C681DFA2-6D44-A640-B662-A9B06F34D4A9}"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Arial" charset="0"/>
              </a:rPr>
              <a:pPr marL="0" marR="0" lvl="0" indent="0" algn="r" defTabSz="930356" rtl="0" eaLnBrk="1" fontAlgn="auto" latinLnBrk="0" hangingPunct="1">
                <a:lnSpc>
                  <a:spcPct val="100000"/>
                </a:lnSpc>
                <a:spcBef>
                  <a:spcPts val="0"/>
                </a:spcBef>
                <a:spcAft>
                  <a:spcPts val="0"/>
                </a:spcAft>
                <a:buClrTx/>
                <a:buSzTx/>
                <a:buFontTx/>
                <a:buNone/>
                <a:tabLst/>
                <a:defRPr/>
              </a:pPr>
              <a:t>164</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266642390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356" eaLnBrk="0" hangingPunct="0">
              <a:defRPr>
                <a:solidFill>
                  <a:schemeClr val="tx1"/>
                </a:solidFill>
                <a:latin typeface="Arial" charset="0"/>
                <a:ea typeface="ＭＳ Ｐゴシック" charset="0"/>
                <a:cs typeface="Arial" charset="0"/>
              </a:defRPr>
            </a:lvl1pPr>
            <a:lvl2pPr marL="716130" indent="-275434" defTabSz="930356" eaLnBrk="0" hangingPunct="0">
              <a:defRPr>
                <a:solidFill>
                  <a:schemeClr val="tx1"/>
                </a:solidFill>
                <a:latin typeface="Arial" charset="0"/>
                <a:ea typeface="Arial" charset="0"/>
                <a:cs typeface="Arial" charset="0"/>
              </a:defRPr>
            </a:lvl2pPr>
            <a:lvl3pPr marL="1101738" indent="-220348" defTabSz="930356" eaLnBrk="0" hangingPunct="0">
              <a:defRPr>
                <a:solidFill>
                  <a:schemeClr val="tx1"/>
                </a:solidFill>
                <a:latin typeface="Arial" charset="0"/>
                <a:ea typeface="Arial" charset="0"/>
                <a:cs typeface="Arial" charset="0"/>
              </a:defRPr>
            </a:lvl3pPr>
            <a:lvl4pPr marL="1542433" indent="-220348" defTabSz="930356" eaLnBrk="0" hangingPunct="0">
              <a:defRPr>
                <a:solidFill>
                  <a:schemeClr val="tx1"/>
                </a:solidFill>
                <a:latin typeface="Arial" charset="0"/>
                <a:ea typeface="Arial" charset="0"/>
                <a:cs typeface="Arial" charset="0"/>
              </a:defRPr>
            </a:lvl4pPr>
            <a:lvl5pPr marL="1983128" indent="-220348" defTabSz="930356" eaLnBrk="0" hangingPunct="0">
              <a:defRPr>
                <a:solidFill>
                  <a:schemeClr val="tx1"/>
                </a:solidFill>
                <a:latin typeface="Arial" charset="0"/>
                <a:ea typeface="Arial" charset="0"/>
                <a:cs typeface="Arial" charset="0"/>
              </a:defRPr>
            </a:lvl5pPr>
            <a:lvl6pPr marL="2423823" indent="-220348" defTabSz="930356" eaLnBrk="0" fontAlgn="base" hangingPunct="0">
              <a:spcBef>
                <a:spcPct val="0"/>
              </a:spcBef>
              <a:spcAft>
                <a:spcPct val="0"/>
              </a:spcAft>
              <a:defRPr>
                <a:solidFill>
                  <a:schemeClr val="tx1"/>
                </a:solidFill>
                <a:latin typeface="Arial" charset="0"/>
                <a:ea typeface="Arial" charset="0"/>
                <a:cs typeface="Arial" charset="0"/>
              </a:defRPr>
            </a:lvl6pPr>
            <a:lvl7pPr marL="2864518" indent="-220348" defTabSz="930356" eaLnBrk="0" fontAlgn="base" hangingPunct="0">
              <a:spcBef>
                <a:spcPct val="0"/>
              </a:spcBef>
              <a:spcAft>
                <a:spcPct val="0"/>
              </a:spcAft>
              <a:defRPr>
                <a:solidFill>
                  <a:schemeClr val="tx1"/>
                </a:solidFill>
                <a:latin typeface="Arial" charset="0"/>
                <a:ea typeface="Arial" charset="0"/>
                <a:cs typeface="Arial" charset="0"/>
              </a:defRPr>
            </a:lvl7pPr>
            <a:lvl8pPr marL="3305213" indent="-220348" defTabSz="930356" eaLnBrk="0" fontAlgn="base" hangingPunct="0">
              <a:spcBef>
                <a:spcPct val="0"/>
              </a:spcBef>
              <a:spcAft>
                <a:spcPct val="0"/>
              </a:spcAft>
              <a:defRPr>
                <a:solidFill>
                  <a:schemeClr val="tx1"/>
                </a:solidFill>
                <a:latin typeface="Arial" charset="0"/>
                <a:ea typeface="Arial" charset="0"/>
                <a:cs typeface="Arial" charset="0"/>
              </a:defRPr>
            </a:lvl8pPr>
            <a:lvl9pPr marL="3745908" indent="-220348" defTabSz="930356"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r" defTabSz="930356" rtl="0" eaLnBrk="1" fontAlgn="auto" latinLnBrk="0" hangingPunct="1">
              <a:lnSpc>
                <a:spcPct val="100000"/>
              </a:lnSpc>
              <a:spcBef>
                <a:spcPts val="0"/>
              </a:spcBef>
              <a:spcAft>
                <a:spcPts val="0"/>
              </a:spcAft>
              <a:buClrTx/>
              <a:buSzTx/>
              <a:buFontTx/>
              <a:buNone/>
              <a:tabLst/>
              <a:defRPr/>
            </a:pPr>
            <a:fld id="{F9228772-EBAC-7F4D-99F5-FBD30E1153B2}"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Arial" charset="0"/>
              </a:rPr>
              <a:pPr marL="0" marR="0" lvl="0" indent="0" algn="r" defTabSz="930356" rtl="0" eaLnBrk="1" fontAlgn="auto" latinLnBrk="0" hangingPunct="1">
                <a:lnSpc>
                  <a:spcPct val="100000"/>
                </a:lnSpc>
                <a:spcBef>
                  <a:spcPts val="0"/>
                </a:spcBef>
                <a:spcAft>
                  <a:spcPts val="0"/>
                </a:spcAft>
                <a:buClrTx/>
                <a:buSzTx/>
                <a:buFontTx/>
                <a:buNone/>
                <a:tabLst/>
                <a:defRPr/>
              </a:pPr>
              <a:t>165</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398139800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356" eaLnBrk="0" hangingPunct="0">
              <a:defRPr>
                <a:solidFill>
                  <a:schemeClr val="tx1"/>
                </a:solidFill>
                <a:latin typeface="Arial" charset="0"/>
                <a:ea typeface="ＭＳ Ｐゴシック" charset="0"/>
                <a:cs typeface="Arial" charset="0"/>
              </a:defRPr>
            </a:lvl1pPr>
            <a:lvl2pPr marL="716130" indent="-275434" defTabSz="930356" eaLnBrk="0" hangingPunct="0">
              <a:defRPr>
                <a:solidFill>
                  <a:schemeClr val="tx1"/>
                </a:solidFill>
                <a:latin typeface="Arial" charset="0"/>
                <a:ea typeface="Arial" charset="0"/>
                <a:cs typeface="Arial" charset="0"/>
              </a:defRPr>
            </a:lvl2pPr>
            <a:lvl3pPr marL="1101738" indent="-220348" defTabSz="930356" eaLnBrk="0" hangingPunct="0">
              <a:defRPr>
                <a:solidFill>
                  <a:schemeClr val="tx1"/>
                </a:solidFill>
                <a:latin typeface="Arial" charset="0"/>
                <a:ea typeface="Arial" charset="0"/>
                <a:cs typeface="Arial" charset="0"/>
              </a:defRPr>
            </a:lvl3pPr>
            <a:lvl4pPr marL="1542433" indent="-220348" defTabSz="930356" eaLnBrk="0" hangingPunct="0">
              <a:defRPr>
                <a:solidFill>
                  <a:schemeClr val="tx1"/>
                </a:solidFill>
                <a:latin typeface="Arial" charset="0"/>
                <a:ea typeface="Arial" charset="0"/>
                <a:cs typeface="Arial" charset="0"/>
              </a:defRPr>
            </a:lvl4pPr>
            <a:lvl5pPr marL="1983128" indent="-220348" defTabSz="930356" eaLnBrk="0" hangingPunct="0">
              <a:defRPr>
                <a:solidFill>
                  <a:schemeClr val="tx1"/>
                </a:solidFill>
                <a:latin typeface="Arial" charset="0"/>
                <a:ea typeface="Arial" charset="0"/>
                <a:cs typeface="Arial" charset="0"/>
              </a:defRPr>
            </a:lvl5pPr>
            <a:lvl6pPr marL="2423823" indent="-220348" defTabSz="930356" eaLnBrk="0" fontAlgn="base" hangingPunct="0">
              <a:spcBef>
                <a:spcPct val="0"/>
              </a:spcBef>
              <a:spcAft>
                <a:spcPct val="0"/>
              </a:spcAft>
              <a:defRPr>
                <a:solidFill>
                  <a:schemeClr val="tx1"/>
                </a:solidFill>
                <a:latin typeface="Arial" charset="0"/>
                <a:ea typeface="Arial" charset="0"/>
                <a:cs typeface="Arial" charset="0"/>
              </a:defRPr>
            </a:lvl6pPr>
            <a:lvl7pPr marL="2864518" indent="-220348" defTabSz="930356" eaLnBrk="0" fontAlgn="base" hangingPunct="0">
              <a:spcBef>
                <a:spcPct val="0"/>
              </a:spcBef>
              <a:spcAft>
                <a:spcPct val="0"/>
              </a:spcAft>
              <a:defRPr>
                <a:solidFill>
                  <a:schemeClr val="tx1"/>
                </a:solidFill>
                <a:latin typeface="Arial" charset="0"/>
                <a:ea typeface="Arial" charset="0"/>
                <a:cs typeface="Arial" charset="0"/>
              </a:defRPr>
            </a:lvl7pPr>
            <a:lvl8pPr marL="3305213" indent="-220348" defTabSz="930356" eaLnBrk="0" fontAlgn="base" hangingPunct="0">
              <a:spcBef>
                <a:spcPct val="0"/>
              </a:spcBef>
              <a:spcAft>
                <a:spcPct val="0"/>
              </a:spcAft>
              <a:defRPr>
                <a:solidFill>
                  <a:schemeClr val="tx1"/>
                </a:solidFill>
                <a:latin typeface="Arial" charset="0"/>
                <a:ea typeface="Arial" charset="0"/>
                <a:cs typeface="Arial" charset="0"/>
              </a:defRPr>
            </a:lvl8pPr>
            <a:lvl9pPr marL="3745908" indent="-220348" defTabSz="930356"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r" defTabSz="930356" rtl="0" eaLnBrk="1" fontAlgn="auto" latinLnBrk="0" hangingPunct="1">
              <a:lnSpc>
                <a:spcPct val="100000"/>
              </a:lnSpc>
              <a:spcBef>
                <a:spcPts val="0"/>
              </a:spcBef>
              <a:spcAft>
                <a:spcPts val="0"/>
              </a:spcAft>
              <a:buClrTx/>
              <a:buSzTx/>
              <a:buFontTx/>
              <a:buNone/>
              <a:tabLst/>
              <a:defRPr/>
            </a:pPr>
            <a:fld id="{EEF45744-9493-DE46-AD77-D1F28036E563}"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Arial" charset="0"/>
              </a:rPr>
              <a:pPr marL="0" marR="0" lvl="0" indent="0" algn="r" defTabSz="930356" rtl="0" eaLnBrk="1" fontAlgn="auto" latinLnBrk="0" hangingPunct="1">
                <a:lnSpc>
                  <a:spcPct val="100000"/>
                </a:lnSpc>
                <a:spcBef>
                  <a:spcPts val="0"/>
                </a:spcBef>
                <a:spcAft>
                  <a:spcPts val="0"/>
                </a:spcAft>
                <a:buClrTx/>
                <a:buSzTx/>
                <a:buFontTx/>
                <a:buNone/>
                <a:tabLst/>
                <a:defRPr/>
              </a:pPr>
              <a:t>166</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381400560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356" eaLnBrk="0" hangingPunct="0">
              <a:defRPr>
                <a:solidFill>
                  <a:schemeClr val="tx1"/>
                </a:solidFill>
                <a:latin typeface="Arial" charset="0"/>
                <a:ea typeface="ＭＳ Ｐゴシック" charset="0"/>
                <a:cs typeface="Arial" charset="0"/>
              </a:defRPr>
            </a:lvl1pPr>
            <a:lvl2pPr marL="716130" indent="-275434" defTabSz="930356" eaLnBrk="0" hangingPunct="0">
              <a:defRPr>
                <a:solidFill>
                  <a:schemeClr val="tx1"/>
                </a:solidFill>
                <a:latin typeface="Arial" charset="0"/>
                <a:ea typeface="Arial" charset="0"/>
                <a:cs typeface="Arial" charset="0"/>
              </a:defRPr>
            </a:lvl2pPr>
            <a:lvl3pPr marL="1101738" indent="-220348" defTabSz="930356" eaLnBrk="0" hangingPunct="0">
              <a:defRPr>
                <a:solidFill>
                  <a:schemeClr val="tx1"/>
                </a:solidFill>
                <a:latin typeface="Arial" charset="0"/>
                <a:ea typeface="Arial" charset="0"/>
                <a:cs typeface="Arial" charset="0"/>
              </a:defRPr>
            </a:lvl3pPr>
            <a:lvl4pPr marL="1542433" indent="-220348" defTabSz="930356" eaLnBrk="0" hangingPunct="0">
              <a:defRPr>
                <a:solidFill>
                  <a:schemeClr val="tx1"/>
                </a:solidFill>
                <a:latin typeface="Arial" charset="0"/>
                <a:ea typeface="Arial" charset="0"/>
                <a:cs typeface="Arial" charset="0"/>
              </a:defRPr>
            </a:lvl4pPr>
            <a:lvl5pPr marL="1983128" indent="-220348" defTabSz="930356" eaLnBrk="0" hangingPunct="0">
              <a:defRPr>
                <a:solidFill>
                  <a:schemeClr val="tx1"/>
                </a:solidFill>
                <a:latin typeface="Arial" charset="0"/>
                <a:ea typeface="Arial" charset="0"/>
                <a:cs typeface="Arial" charset="0"/>
              </a:defRPr>
            </a:lvl5pPr>
            <a:lvl6pPr marL="2423823" indent="-220348" defTabSz="930356" eaLnBrk="0" fontAlgn="base" hangingPunct="0">
              <a:spcBef>
                <a:spcPct val="0"/>
              </a:spcBef>
              <a:spcAft>
                <a:spcPct val="0"/>
              </a:spcAft>
              <a:defRPr>
                <a:solidFill>
                  <a:schemeClr val="tx1"/>
                </a:solidFill>
                <a:latin typeface="Arial" charset="0"/>
                <a:ea typeface="Arial" charset="0"/>
                <a:cs typeface="Arial" charset="0"/>
              </a:defRPr>
            </a:lvl6pPr>
            <a:lvl7pPr marL="2864518" indent="-220348" defTabSz="930356" eaLnBrk="0" fontAlgn="base" hangingPunct="0">
              <a:spcBef>
                <a:spcPct val="0"/>
              </a:spcBef>
              <a:spcAft>
                <a:spcPct val="0"/>
              </a:spcAft>
              <a:defRPr>
                <a:solidFill>
                  <a:schemeClr val="tx1"/>
                </a:solidFill>
                <a:latin typeface="Arial" charset="0"/>
                <a:ea typeface="Arial" charset="0"/>
                <a:cs typeface="Arial" charset="0"/>
              </a:defRPr>
            </a:lvl7pPr>
            <a:lvl8pPr marL="3305213" indent="-220348" defTabSz="930356" eaLnBrk="0" fontAlgn="base" hangingPunct="0">
              <a:spcBef>
                <a:spcPct val="0"/>
              </a:spcBef>
              <a:spcAft>
                <a:spcPct val="0"/>
              </a:spcAft>
              <a:defRPr>
                <a:solidFill>
                  <a:schemeClr val="tx1"/>
                </a:solidFill>
                <a:latin typeface="Arial" charset="0"/>
                <a:ea typeface="Arial" charset="0"/>
                <a:cs typeface="Arial" charset="0"/>
              </a:defRPr>
            </a:lvl8pPr>
            <a:lvl9pPr marL="3745908" indent="-220348" defTabSz="930356"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r" defTabSz="930356" rtl="0" eaLnBrk="1" fontAlgn="auto" latinLnBrk="0" hangingPunct="1">
              <a:lnSpc>
                <a:spcPct val="100000"/>
              </a:lnSpc>
              <a:spcBef>
                <a:spcPts val="0"/>
              </a:spcBef>
              <a:spcAft>
                <a:spcPts val="0"/>
              </a:spcAft>
              <a:buClrTx/>
              <a:buSzTx/>
              <a:buFontTx/>
              <a:buNone/>
              <a:tabLst/>
              <a:defRPr/>
            </a:pPr>
            <a:fld id="{AC8F9F51-442F-F148-85C9-B431C94EEE76}"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Arial" charset="0"/>
              </a:rPr>
              <a:pPr marL="0" marR="0" lvl="0" indent="0" algn="r" defTabSz="930356" rtl="0" eaLnBrk="1" fontAlgn="auto" latinLnBrk="0" hangingPunct="1">
                <a:lnSpc>
                  <a:spcPct val="100000"/>
                </a:lnSpc>
                <a:spcBef>
                  <a:spcPts val="0"/>
                </a:spcBef>
                <a:spcAft>
                  <a:spcPts val="0"/>
                </a:spcAft>
                <a:buClrTx/>
                <a:buSzTx/>
                <a:buFontTx/>
                <a:buNone/>
                <a:tabLst/>
                <a:defRPr/>
              </a:pPr>
              <a:t>167</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54800035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356" eaLnBrk="0" hangingPunct="0">
              <a:defRPr>
                <a:solidFill>
                  <a:schemeClr val="tx1"/>
                </a:solidFill>
                <a:latin typeface="Arial" charset="0"/>
                <a:ea typeface="ＭＳ Ｐゴシック" charset="0"/>
                <a:cs typeface="Arial" charset="0"/>
              </a:defRPr>
            </a:lvl1pPr>
            <a:lvl2pPr marL="716130" indent="-275434" defTabSz="930356" eaLnBrk="0" hangingPunct="0">
              <a:defRPr>
                <a:solidFill>
                  <a:schemeClr val="tx1"/>
                </a:solidFill>
                <a:latin typeface="Arial" charset="0"/>
                <a:ea typeface="Arial" charset="0"/>
                <a:cs typeface="Arial" charset="0"/>
              </a:defRPr>
            </a:lvl2pPr>
            <a:lvl3pPr marL="1101738" indent="-220348" defTabSz="930356" eaLnBrk="0" hangingPunct="0">
              <a:defRPr>
                <a:solidFill>
                  <a:schemeClr val="tx1"/>
                </a:solidFill>
                <a:latin typeface="Arial" charset="0"/>
                <a:ea typeface="Arial" charset="0"/>
                <a:cs typeface="Arial" charset="0"/>
              </a:defRPr>
            </a:lvl3pPr>
            <a:lvl4pPr marL="1542433" indent="-220348" defTabSz="930356" eaLnBrk="0" hangingPunct="0">
              <a:defRPr>
                <a:solidFill>
                  <a:schemeClr val="tx1"/>
                </a:solidFill>
                <a:latin typeface="Arial" charset="0"/>
                <a:ea typeface="Arial" charset="0"/>
                <a:cs typeface="Arial" charset="0"/>
              </a:defRPr>
            </a:lvl4pPr>
            <a:lvl5pPr marL="1983128" indent="-220348" defTabSz="930356" eaLnBrk="0" hangingPunct="0">
              <a:defRPr>
                <a:solidFill>
                  <a:schemeClr val="tx1"/>
                </a:solidFill>
                <a:latin typeface="Arial" charset="0"/>
                <a:ea typeface="Arial" charset="0"/>
                <a:cs typeface="Arial" charset="0"/>
              </a:defRPr>
            </a:lvl5pPr>
            <a:lvl6pPr marL="2423823" indent="-220348" defTabSz="930356" eaLnBrk="0" fontAlgn="base" hangingPunct="0">
              <a:spcBef>
                <a:spcPct val="0"/>
              </a:spcBef>
              <a:spcAft>
                <a:spcPct val="0"/>
              </a:spcAft>
              <a:defRPr>
                <a:solidFill>
                  <a:schemeClr val="tx1"/>
                </a:solidFill>
                <a:latin typeface="Arial" charset="0"/>
                <a:ea typeface="Arial" charset="0"/>
                <a:cs typeface="Arial" charset="0"/>
              </a:defRPr>
            </a:lvl6pPr>
            <a:lvl7pPr marL="2864518" indent="-220348" defTabSz="930356" eaLnBrk="0" fontAlgn="base" hangingPunct="0">
              <a:spcBef>
                <a:spcPct val="0"/>
              </a:spcBef>
              <a:spcAft>
                <a:spcPct val="0"/>
              </a:spcAft>
              <a:defRPr>
                <a:solidFill>
                  <a:schemeClr val="tx1"/>
                </a:solidFill>
                <a:latin typeface="Arial" charset="0"/>
                <a:ea typeface="Arial" charset="0"/>
                <a:cs typeface="Arial" charset="0"/>
              </a:defRPr>
            </a:lvl7pPr>
            <a:lvl8pPr marL="3305213" indent="-220348" defTabSz="930356" eaLnBrk="0" fontAlgn="base" hangingPunct="0">
              <a:spcBef>
                <a:spcPct val="0"/>
              </a:spcBef>
              <a:spcAft>
                <a:spcPct val="0"/>
              </a:spcAft>
              <a:defRPr>
                <a:solidFill>
                  <a:schemeClr val="tx1"/>
                </a:solidFill>
                <a:latin typeface="Arial" charset="0"/>
                <a:ea typeface="Arial" charset="0"/>
                <a:cs typeface="Arial" charset="0"/>
              </a:defRPr>
            </a:lvl8pPr>
            <a:lvl9pPr marL="3745908" indent="-220348" defTabSz="930356"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r" defTabSz="930356" rtl="0" eaLnBrk="1" fontAlgn="auto" latinLnBrk="0" hangingPunct="1">
              <a:lnSpc>
                <a:spcPct val="100000"/>
              </a:lnSpc>
              <a:spcBef>
                <a:spcPts val="0"/>
              </a:spcBef>
              <a:spcAft>
                <a:spcPts val="0"/>
              </a:spcAft>
              <a:buClrTx/>
              <a:buSzTx/>
              <a:buFontTx/>
              <a:buNone/>
              <a:tabLst/>
              <a:defRPr/>
            </a:pPr>
            <a:fld id="{4D227E9B-DBFB-B04E-BB8B-8C020A3DF603}"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Arial" charset="0"/>
              </a:rPr>
              <a:pPr marL="0" marR="0" lvl="0" indent="0" algn="r" defTabSz="930356" rtl="0" eaLnBrk="1" fontAlgn="auto" latinLnBrk="0" hangingPunct="1">
                <a:lnSpc>
                  <a:spcPct val="100000"/>
                </a:lnSpc>
                <a:spcBef>
                  <a:spcPts val="0"/>
                </a:spcBef>
                <a:spcAft>
                  <a:spcPts val="0"/>
                </a:spcAft>
                <a:buClrTx/>
                <a:buSzTx/>
                <a:buFontTx/>
                <a:buNone/>
                <a:tabLst/>
                <a:defRPr/>
              </a:pPr>
              <a:t>168</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53493304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356" eaLnBrk="0" hangingPunct="0">
              <a:defRPr>
                <a:solidFill>
                  <a:schemeClr val="tx1"/>
                </a:solidFill>
                <a:latin typeface="Arial" charset="0"/>
                <a:ea typeface="ＭＳ Ｐゴシック" charset="0"/>
                <a:cs typeface="Arial" charset="0"/>
              </a:defRPr>
            </a:lvl1pPr>
            <a:lvl2pPr marL="716130" indent="-275434" defTabSz="930356" eaLnBrk="0" hangingPunct="0">
              <a:defRPr>
                <a:solidFill>
                  <a:schemeClr val="tx1"/>
                </a:solidFill>
                <a:latin typeface="Arial" charset="0"/>
                <a:ea typeface="Arial" charset="0"/>
                <a:cs typeface="Arial" charset="0"/>
              </a:defRPr>
            </a:lvl2pPr>
            <a:lvl3pPr marL="1101738" indent="-220348" defTabSz="930356" eaLnBrk="0" hangingPunct="0">
              <a:defRPr>
                <a:solidFill>
                  <a:schemeClr val="tx1"/>
                </a:solidFill>
                <a:latin typeface="Arial" charset="0"/>
                <a:ea typeface="Arial" charset="0"/>
                <a:cs typeface="Arial" charset="0"/>
              </a:defRPr>
            </a:lvl3pPr>
            <a:lvl4pPr marL="1542433" indent="-220348" defTabSz="930356" eaLnBrk="0" hangingPunct="0">
              <a:defRPr>
                <a:solidFill>
                  <a:schemeClr val="tx1"/>
                </a:solidFill>
                <a:latin typeface="Arial" charset="0"/>
                <a:ea typeface="Arial" charset="0"/>
                <a:cs typeface="Arial" charset="0"/>
              </a:defRPr>
            </a:lvl4pPr>
            <a:lvl5pPr marL="1983128" indent="-220348" defTabSz="930356" eaLnBrk="0" hangingPunct="0">
              <a:defRPr>
                <a:solidFill>
                  <a:schemeClr val="tx1"/>
                </a:solidFill>
                <a:latin typeface="Arial" charset="0"/>
                <a:ea typeface="Arial" charset="0"/>
                <a:cs typeface="Arial" charset="0"/>
              </a:defRPr>
            </a:lvl5pPr>
            <a:lvl6pPr marL="2423823" indent="-220348" defTabSz="930356" eaLnBrk="0" fontAlgn="base" hangingPunct="0">
              <a:spcBef>
                <a:spcPct val="0"/>
              </a:spcBef>
              <a:spcAft>
                <a:spcPct val="0"/>
              </a:spcAft>
              <a:defRPr>
                <a:solidFill>
                  <a:schemeClr val="tx1"/>
                </a:solidFill>
                <a:latin typeface="Arial" charset="0"/>
                <a:ea typeface="Arial" charset="0"/>
                <a:cs typeface="Arial" charset="0"/>
              </a:defRPr>
            </a:lvl6pPr>
            <a:lvl7pPr marL="2864518" indent="-220348" defTabSz="930356" eaLnBrk="0" fontAlgn="base" hangingPunct="0">
              <a:spcBef>
                <a:spcPct val="0"/>
              </a:spcBef>
              <a:spcAft>
                <a:spcPct val="0"/>
              </a:spcAft>
              <a:defRPr>
                <a:solidFill>
                  <a:schemeClr val="tx1"/>
                </a:solidFill>
                <a:latin typeface="Arial" charset="0"/>
                <a:ea typeface="Arial" charset="0"/>
                <a:cs typeface="Arial" charset="0"/>
              </a:defRPr>
            </a:lvl7pPr>
            <a:lvl8pPr marL="3305213" indent="-220348" defTabSz="930356" eaLnBrk="0" fontAlgn="base" hangingPunct="0">
              <a:spcBef>
                <a:spcPct val="0"/>
              </a:spcBef>
              <a:spcAft>
                <a:spcPct val="0"/>
              </a:spcAft>
              <a:defRPr>
                <a:solidFill>
                  <a:schemeClr val="tx1"/>
                </a:solidFill>
                <a:latin typeface="Arial" charset="0"/>
                <a:ea typeface="Arial" charset="0"/>
                <a:cs typeface="Arial" charset="0"/>
              </a:defRPr>
            </a:lvl8pPr>
            <a:lvl9pPr marL="3745908" indent="-220348" defTabSz="930356"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r" defTabSz="930356" rtl="0" eaLnBrk="1" fontAlgn="auto" latinLnBrk="0" hangingPunct="1">
              <a:lnSpc>
                <a:spcPct val="100000"/>
              </a:lnSpc>
              <a:spcBef>
                <a:spcPts val="0"/>
              </a:spcBef>
              <a:spcAft>
                <a:spcPts val="0"/>
              </a:spcAft>
              <a:buClrTx/>
              <a:buSzTx/>
              <a:buFontTx/>
              <a:buNone/>
              <a:tabLst/>
              <a:defRPr/>
            </a:pPr>
            <a:fld id="{BCF4F1F0-B763-6943-8DBA-B78003EB093F}"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Arial" charset="0"/>
              </a:rPr>
              <a:pPr marL="0" marR="0" lvl="0" indent="0" algn="r" defTabSz="930356" rtl="0" eaLnBrk="1" fontAlgn="auto" latinLnBrk="0" hangingPunct="1">
                <a:lnSpc>
                  <a:spcPct val="100000"/>
                </a:lnSpc>
                <a:spcBef>
                  <a:spcPts val="0"/>
                </a:spcBef>
                <a:spcAft>
                  <a:spcPts val="0"/>
                </a:spcAft>
                <a:buClrTx/>
                <a:buSzTx/>
                <a:buFontTx/>
                <a:buNone/>
                <a:tabLst/>
                <a:defRPr/>
              </a:pPr>
              <a:t>169</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73969973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356" eaLnBrk="0" hangingPunct="0">
              <a:defRPr>
                <a:solidFill>
                  <a:schemeClr val="tx1"/>
                </a:solidFill>
                <a:latin typeface="Arial" charset="0"/>
                <a:ea typeface="ＭＳ Ｐゴシック" charset="0"/>
                <a:cs typeface="Arial" charset="0"/>
              </a:defRPr>
            </a:lvl1pPr>
            <a:lvl2pPr marL="716130" indent="-275434" defTabSz="930356" eaLnBrk="0" hangingPunct="0">
              <a:defRPr>
                <a:solidFill>
                  <a:schemeClr val="tx1"/>
                </a:solidFill>
                <a:latin typeface="Arial" charset="0"/>
                <a:ea typeface="Arial" charset="0"/>
                <a:cs typeface="Arial" charset="0"/>
              </a:defRPr>
            </a:lvl2pPr>
            <a:lvl3pPr marL="1101738" indent="-220348" defTabSz="930356" eaLnBrk="0" hangingPunct="0">
              <a:defRPr>
                <a:solidFill>
                  <a:schemeClr val="tx1"/>
                </a:solidFill>
                <a:latin typeface="Arial" charset="0"/>
                <a:ea typeface="Arial" charset="0"/>
                <a:cs typeface="Arial" charset="0"/>
              </a:defRPr>
            </a:lvl3pPr>
            <a:lvl4pPr marL="1542433" indent="-220348" defTabSz="930356" eaLnBrk="0" hangingPunct="0">
              <a:defRPr>
                <a:solidFill>
                  <a:schemeClr val="tx1"/>
                </a:solidFill>
                <a:latin typeface="Arial" charset="0"/>
                <a:ea typeface="Arial" charset="0"/>
                <a:cs typeface="Arial" charset="0"/>
              </a:defRPr>
            </a:lvl4pPr>
            <a:lvl5pPr marL="1983128" indent="-220348" defTabSz="930356" eaLnBrk="0" hangingPunct="0">
              <a:defRPr>
                <a:solidFill>
                  <a:schemeClr val="tx1"/>
                </a:solidFill>
                <a:latin typeface="Arial" charset="0"/>
                <a:ea typeface="Arial" charset="0"/>
                <a:cs typeface="Arial" charset="0"/>
              </a:defRPr>
            </a:lvl5pPr>
            <a:lvl6pPr marL="2423823" indent="-220348" defTabSz="930356" eaLnBrk="0" fontAlgn="base" hangingPunct="0">
              <a:spcBef>
                <a:spcPct val="0"/>
              </a:spcBef>
              <a:spcAft>
                <a:spcPct val="0"/>
              </a:spcAft>
              <a:defRPr>
                <a:solidFill>
                  <a:schemeClr val="tx1"/>
                </a:solidFill>
                <a:latin typeface="Arial" charset="0"/>
                <a:ea typeface="Arial" charset="0"/>
                <a:cs typeface="Arial" charset="0"/>
              </a:defRPr>
            </a:lvl6pPr>
            <a:lvl7pPr marL="2864518" indent="-220348" defTabSz="930356" eaLnBrk="0" fontAlgn="base" hangingPunct="0">
              <a:spcBef>
                <a:spcPct val="0"/>
              </a:spcBef>
              <a:spcAft>
                <a:spcPct val="0"/>
              </a:spcAft>
              <a:defRPr>
                <a:solidFill>
                  <a:schemeClr val="tx1"/>
                </a:solidFill>
                <a:latin typeface="Arial" charset="0"/>
                <a:ea typeface="Arial" charset="0"/>
                <a:cs typeface="Arial" charset="0"/>
              </a:defRPr>
            </a:lvl7pPr>
            <a:lvl8pPr marL="3305213" indent="-220348" defTabSz="930356" eaLnBrk="0" fontAlgn="base" hangingPunct="0">
              <a:spcBef>
                <a:spcPct val="0"/>
              </a:spcBef>
              <a:spcAft>
                <a:spcPct val="0"/>
              </a:spcAft>
              <a:defRPr>
                <a:solidFill>
                  <a:schemeClr val="tx1"/>
                </a:solidFill>
                <a:latin typeface="Arial" charset="0"/>
                <a:ea typeface="Arial" charset="0"/>
                <a:cs typeface="Arial" charset="0"/>
              </a:defRPr>
            </a:lvl8pPr>
            <a:lvl9pPr marL="3745908" indent="-220348" defTabSz="930356"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r" defTabSz="930356" rtl="0" eaLnBrk="1" fontAlgn="auto" latinLnBrk="0" hangingPunct="1">
              <a:lnSpc>
                <a:spcPct val="100000"/>
              </a:lnSpc>
              <a:spcBef>
                <a:spcPts val="0"/>
              </a:spcBef>
              <a:spcAft>
                <a:spcPts val="0"/>
              </a:spcAft>
              <a:buClrTx/>
              <a:buSzTx/>
              <a:buFontTx/>
              <a:buNone/>
              <a:tabLst/>
              <a:defRPr/>
            </a:pPr>
            <a:fld id="{7EDD5E89-649D-324B-9DBB-1E0B41B05967}"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Arial" charset="0"/>
              </a:rPr>
              <a:pPr marL="0" marR="0" lvl="0" indent="0" algn="r" defTabSz="930356" rtl="0" eaLnBrk="1" fontAlgn="auto" latinLnBrk="0" hangingPunct="1">
                <a:lnSpc>
                  <a:spcPct val="100000"/>
                </a:lnSpc>
                <a:spcBef>
                  <a:spcPts val="0"/>
                </a:spcBef>
                <a:spcAft>
                  <a:spcPts val="0"/>
                </a:spcAft>
                <a:buClrTx/>
                <a:buSzTx/>
                <a:buFontTx/>
                <a:buNone/>
                <a:tabLst/>
                <a:defRPr/>
              </a:pPr>
              <a:t>170</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41386825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cs typeface="ＭＳ Ｐゴシック"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356" eaLnBrk="0" hangingPunct="0">
              <a:defRPr>
                <a:solidFill>
                  <a:schemeClr val="tx1"/>
                </a:solidFill>
                <a:latin typeface="Arial" charset="0"/>
                <a:ea typeface="ＭＳ Ｐゴシック" charset="0"/>
                <a:cs typeface="Arial" charset="0"/>
              </a:defRPr>
            </a:lvl1pPr>
            <a:lvl2pPr marL="716130" indent="-275434" defTabSz="930356" eaLnBrk="0" hangingPunct="0">
              <a:defRPr>
                <a:solidFill>
                  <a:schemeClr val="tx1"/>
                </a:solidFill>
                <a:latin typeface="Arial" charset="0"/>
                <a:ea typeface="Arial" charset="0"/>
                <a:cs typeface="Arial" charset="0"/>
              </a:defRPr>
            </a:lvl2pPr>
            <a:lvl3pPr marL="1101738" indent="-220348" defTabSz="930356" eaLnBrk="0" hangingPunct="0">
              <a:defRPr>
                <a:solidFill>
                  <a:schemeClr val="tx1"/>
                </a:solidFill>
                <a:latin typeface="Arial" charset="0"/>
                <a:ea typeface="Arial" charset="0"/>
                <a:cs typeface="Arial" charset="0"/>
              </a:defRPr>
            </a:lvl3pPr>
            <a:lvl4pPr marL="1542433" indent="-220348" defTabSz="930356" eaLnBrk="0" hangingPunct="0">
              <a:defRPr>
                <a:solidFill>
                  <a:schemeClr val="tx1"/>
                </a:solidFill>
                <a:latin typeface="Arial" charset="0"/>
                <a:ea typeface="Arial" charset="0"/>
                <a:cs typeface="Arial" charset="0"/>
              </a:defRPr>
            </a:lvl4pPr>
            <a:lvl5pPr marL="1983128" indent="-220348" defTabSz="930356" eaLnBrk="0" hangingPunct="0">
              <a:defRPr>
                <a:solidFill>
                  <a:schemeClr val="tx1"/>
                </a:solidFill>
                <a:latin typeface="Arial" charset="0"/>
                <a:ea typeface="Arial" charset="0"/>
                <a:cs typeface="Arial" charset="0"/>
              </a:defRPr>
            </a:lvl5pPr>
            <a:lvl6pPr marL="2423823" indent="-220348" defTabSz="930356" eaLnBrk="0" fontAlgn="base" hangingPunct="0">
              <a:spcBef>
                <a:spcPct val="0"/>
              </a:spcBef>
              <a:spcAft>
                <a:spcPct val="0"/>
              </a:spcAft>
              <a:defRPr>
                <a:solidFill>
                  <a:schemeClr val="tx1"/>
                </a:solidFill>
                <a:latin typeface="Arial" charset="0"/>
                <a:ea typeface="Arial" charset="0"/>
                <a:cs typeface="Arial" charset="0"/>
              </a:defRPr>
            </a:lvl6pPr>
            <a:lvl7pPr marL="2864518" indent="-220348" defTabSz="930356" eaLnBrk="0" fontAlgn="base" hangingPunct="0">
              <a:spcBef>
                <a:spcPct val="0"/>
              </a:spcBef>
              <a:spcAft>
                <a:spcPct val="0"/>
              </a:spcAft>
              <a:defRPr>
                <a:solidFill>
                  <a:schemeClr val="tx1"/>
                </a:solidFill>
                <a:latin typeface="Arial" charset="0"/>
                <a:ea typeface="Arial" charset="0"/>
                <a:cs typeface="Arial" charset="0"/>
              </a:defRPr>
            </a:lvl7pPr>
            <a:lvl8pPr marL="3305213" indent="-220348" defTabSz="930356" eaLnBrk="0" fontAlgn="base" hangingPunct="0">
              <a:spcBef>
                <a:spcPct val="0"/>
              </a:spcBef>
              <a:spcAft>
                <a:spcPct val="0"/>
              </a:spcAft>
              <a:defRPr>
                <a:solidFill>
                  <a:schemeClr val="tx1"/>
                </a:solidFill>
                <a:latin typeface="Arial" charset="0"/>
                <a:ea typeface="Arial" charset="0"/>
                <a:cs typeface="Arial" charset="0"/>
              </a:defRPr>
            </a:lvl8pPr>
            <a:lvl9pPr marL="3745908" indent="-220348" defTabSz="930356"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r" defTabSz="930356" rtl="0" eaLnBrk="1" fontAlgn="auto" latinLnBrk="0" hangingPunct="1">
              <a:lnSpc>
                <a:spcPct val="100000"/>
              </a:lnSpc>
              <a:spcBef>
                <a:spcPts val="0"/>
              </a:spcBef>
              <a:spcAft>
                <a:spcPts val="0"/>
              </a:spcAft>
              <a:buClrTx/>
              <a:buSzTx/>
              <a:buFontTx/>
              <a:buNone/>
              <a:tabLst/>
              <a:defRPr/>
            </a:pPr>
            <a:fld id="{734662DC-AA56-5446-A67D-86F6B6DCE77F}"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Arial" charset="0"/>
              </a:rPr>
              <a:pPr marL="0" marR="0" lvl="0" indent="0" algn="r" defTabSz="930356" rtl="0" eaLnBrk="1" fontAlgn="auto" latinLnBrk="0" hangingPunct="1">
                <a:lnSpc>
                  <a:spcPct val="100000"/>
                </a:lnSpc>
                <a:spcBef>
                  <a:spcPts val="0"/>
                </a:spcBef>
                <a:spcAft>
                  <a:spcPts val="0"/>
                </a:spcAft>
                <a:buClrTx/>
                <a:buSzTx/>
                <a:buFontTx/>
                <a:buNone/>
                <a:tabLst/>
                <a:defRPr/>
              </a:pPr>
              <a:t>171</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240162388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356" eaLnBrk="0" hangingPunct="0">
              <a:defRPr>
                <a:solidFill>
                  <a:schemeClr val="tx1"/>
                </a:solidFill>
                <a:latin typeface="Arial" charset="0"/>
                <a:ea typeface="ＭＳ Ｐゴシック" charset="0"/>
                <a:cs typeface="Arial" charset="0"/>
              </a:defRPr>
            </a:lvl1pPr>
            <a:lvl2pPr marL="716130" indent="-275434" defTabSz="930356" eaLnBrk="0" hangingPunct="0">
              <a:defRPr>
                <a:solidFill>
                  <a:schemeClr val="tx1"/>
                </a:solidFill>
                <a:latin typeface="Arial" charset="0"/>
                <a:ea typeface="Arial" charset="0"/>
                <a:cs typeface="Arial" charset="0"/>
              </a:defRPr>
            </a:lvl2pPr>
            <a:lvl3pPr marL="1101738" indent="-220348" defTabSz="930356" eaLnBrk="0" hangingPunct="0">
              <a:defRPr>
                <a:solidFill>
                  <a:schemeClr val="tx1"/>
                </a:solidFill>
                <a:latin typeface="Arial" charset="0"/>
                <a:ea typeface="Arial" charset="0"/>
                <a:cs typeface="Arial" charset="0"/>
              </a:defRPr>
            </a:lvl3pPr>
            <a:lvl4pPr marL="1542433" indent="-220348" defTabSz="930356" eaLnBrk="0" hangingPunct="0">
              <a:defRPr>
                <a:solidFill>
                  <a:schemeClr val="tx1"/>
                </a:solidFill>
                <a:latin typeface="Arial" charset="0"/>
                <a:ea typeface="Arial" charset="0"/>
                <a:cs typeface="Arial" charset="0"/>
              </a:defRPr>
            </a:lvl4pPr>
            <a:lvl5pPr marL="1983128" indent="-220348" defTabSz="930356" eaLnBrk="0" hangingPunct="0">
              <a:defRPr>
                <a:solidFill>
                  <a:schemeClr val="tx1"/>
                </a:solidFill>
                <a:latin typeface="Arial" charset="0"/>
                <a:ea typeface="Arial" charset="0"/>
                <a:cs typeface="Arial" charset="0"/>
              </a:defRPr>
            </a:lvl5pPr>
            <a:lvl6pPr marL="2423823" indent="-220348" defTabSz="930356" eaLnBrk="0" fontAlgn="base" hangingPunct="0">
              <a:spcBef>
                <a:spcPct val="0"/>
              </a:spcBef>
              <a:spcAft>
                <a:spcPct val="0"/>
              </a:spcAft>
              <a:defRPr>
                <a:solidFill>
                  <a:schemeClr val="tx1"/>
                </a:solidFill>
                <a:latin typeface="Arial" charset="0"/>
                <a:ea typeface="Arial" charset="0"/>
                <a:cs typeface="Arial" charset="0"/>
              </a:defRPr>
            </a:lvl6pPr>
            <a:lvl7pPr marL="2864518" indent="-220348" defTabSz="930356" eaLnBrk="0" fontAlgn="base" hangingPunct="0">
              <a:spcBef>
                <a:spcPct val="0"/>
              </a:spcBef>
              <a:spcAft>
                <a:spcPct val="0"/>
              </a:spcAft>
              <a:defRPr>
                <a:solidFill>
                  <a:schemeClr val="tx1"/>
                </a:solidFill>
                <a:latin typeface="Arial" charset="0"/>
                <a:ea typeface="Arial" charset="0"/>
                <a:cs typeface="Arial" charset="0"/>
              </a:defRPr>
            </a:lvl7pPr>
            <a:lvl8pPr marL="3305213" indent="-220348" defTabSz="930356" eaLnBrk="0" fontAlgn="base" hangingPunct="0">
              <a:spcBef>
                <a:spcPct val="0"/>
              </a:spcBef>
              <a:spcAft>
                <a:spcPct val="0"/>
              </a:spcAft>
              <a:defRPr>
                <a:solidFill>
                  <a:schemeClr val="tx1"/>
                </a:solidFill>
                <a:latin typeface="Arial" charset="0"/>
                <a:ea typeface="Arial" charset="0"/>
                <a:cs typeface="Arial" charset="0"/>
              </a:defRPr>
            </a:lvl8pPr>
            <a:lvl9pPr marL="3745908" indent="-220348" defTabSz="930356"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r" defTabSz="930356" rtl="0" eaLnBrk="1" fontAlgn="auto" latinLnBrk="0" hangingPunct="1">
              <a:lnSpc>
                <a:spcPct val="100000"/>
              </a:lnSpc>
              <a:spcBef>
                <a:spcPts val="0"/>
              </a:spcBef>
              <a:spcAft>
                <a:spcPts val="0"/>
              </a:spcAft>
              <a:buClrTx/>
              <a:buSzTx/>
              <a:buFontTx/>
              <a:buNone/>
              <a:tabLst/>
              <a:defRPr/>
            </a:pPr>
            <a:fld id="{380F2A7D-9A07-6945-9034-142E4BDD8805}"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Arial" charset="0"/>
              </a:rPr>
              <a:pPr marL="0" marR="0" lvl="0" indent="0" algn="r" defTabSz="930356" rtl="0" eaLnBrk="1" fontAlgn="auto" latinLnBrk="0" hangingPunct="1">
                <a:lnSpc>
                  <a:spcPct val="100000"/>
                </a:lnSpc>
                <a:spcBef>
                  <a:spcPts val="0"/>
                </a:spcBef>
                <a:spcAft>
                  <a:spcPts val="0"/>
                </a:spcAft>
                <a:buClrTx/>
                <a:buSzTx/>
                <a:buFontTx/>
                <a:buNone/>
                <a:tabLst/>
                <a:defRPr/>
              </a:pPr>
              <a:t>172</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916956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2425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For simplicity lets assume that when run as a single thread, each database transaction spends 33% of its time inside the critical section and 75% of its time executing the parallel portion. &gt;&gt;&gt;</a:t>
            </a:r>
          </a:p>
          <a:p>
            <a:pPr eaLnBrk="1" hangingPunct="1"/>
            <a:r>
              <a:rPr lang="en-US">
                <a:latin typeface="Calibri" charset="0"/>
              </a:rPr>
              <a:t>I show execution of 16 transactions on a single core. The red represent the critical sections and the grey represent the non-critical section code.&gt;&gt;&gt;</a:t>
            </a:r>
          </a:p>
          <a:p>
            <a:pPr eaLnBrk="1" hangingPunct="1"/>
            <a:r>
              <a:rPr lang="en-US">
                <a:latin typeface="Calibri" charset="0"/>
              </a:rPr>
              <a:t>With 2 cores, overall execution time is halved &gt;&gt;&gt;</a:t>
            </a:r>
          </a:p>
          <a:p>
            <a:pPr eaLnBrk="1" hangingPunct="1"/>
            <a:r>
              <a:rPr lang="en-US">
                <a:latin typeface="Calibri" charset="0"/>
              </a:rPr>
              <a:t>With 4 cores, the execution time is again halved however note that the critical section is being run at all times. Thus, performance has become critical section limited ..&gt;&gt;&gt;</a:t>
            </a:r>
          </a:p>
          <a:p>
            <a:pPr eaLnBrk="1" hangingPunct="1"/>
            <a:r>
              <a:rPr lang="en-US">
                <a:latin typeface="Calibri" charset="0"/>
              </a:rPr>
              <a:t>Further increasing the cores to 8, does not reduce execution time. &gt;&gt;&gt;</a:t>
            </a:r>
          </a:p>
          <a:p>
            <a:pPr eaLnBrk="1" hangingPunct="1"/>
            <a:r>
              <a:rPr lang="en-US">
                <a:latin typeface="Calibri" charset="0"/>
              </a:rPr>
              <a:t>Thus critical sections reduce performance and limit scalability. </a:t>
            </a:r>
          </a:p>
          <a:p>
            <a:endParaRPr lang="en-US">
              <a:latin typeface="Calibri" charset="0"/>
            </a:endParaRPr>
          </a:p>
        </p:txBody>
      </p:sp>
      <p:sp>
        <p:nvSpPr>
          <p:cNvPr id="22425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29BBB43-BC1B-7840-9382-6C6D9F2DAE76}" type="slidenum">
              <a:rPr lang="en-US" sz="1200">
                <a:solidFill>
                  <a:srgbClr val="000000"/>
                </a:solidFill>
                <a:latin typeface="Calibri" charset="0"/>
                <a:cs typeface="Arial" charset="0"/>
              </a:rPr>
              <a:pPr eaLnBrk="1" hangingPunct="1"/>
              <a:t>54</a:t>
            </a:fld>
            <a:endParaRPr lang="en-US" sz="1200">
              <a:solidFill>
                <a:srgbClr val="000000"/>
              </a:solidFill>
              <a:latin typeface="Calibri" charset="0"/>
              <a:cs typeface="Arial"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356" eaLnBrk="0" hangingPunct="0">
              <a:defRPr>
                <a:solidFill>
                  <a:schemeClr val="tx1"/>
                </a:solidFill>
                <a:latin typeface="Arial" charset="0"/>
                <a:ea typeface="ＭＳ Ｐゴシック" charset="0"/>
                <a:cs typeface="Arial" charset="0"/>
              </a:defRPr>
            </a:lvl1pPr>
            <a:lvl2pPr marL="716130" indent="-275434" defTabSz="930356" eaLnBrk="0" hangingPunct="0">
              <a:defRPr>
                <a:solidFill>
                  <a:schemeClr val="tx1"/>
                </a:solidFill>
                <a:latin typeface="Arial" charset="0"/>
                <a:ea typeface="Arial" charset="0"/>
                <a:cs typeface="Arial" charset="0"/>
              </a:defRPr>
            </a:lvl2pPr>
            <a:lvl3pPr marL="1101738" indent="-220348" defTabSz="930356" eaLnBrk="0" hangingPunct="0">
              <a:defRPr>
                <a:solidFill>
                  <a:schemeClr val="tx1"/>
                </a:solidFill>
                <a:latin typeface="Arial" charset="0"/>
                <a:ea typeface="Arial" charset="0"/>
                <a:cs typeface="Arial" charset="0"/>
              </a:defRPr>
            </a:lvl3pPr>
            <a:lvl4pPr marL="1542433" indent="-220348" defTabSz="930356" eaLnBrk="0" hangingPunct="0">
              <a:defRPr>
                <a:solidFill>
                  <a:schemeClr val="tx1"/>
                </a:solidFill>
                <a:latin typeface="Arial" charset="0"/>
                <a:ea typeface="Arial" charset="0"/>
                <a:cs typeface="Arial" charset="0"/>
              </a:defRPr>
            </a:lvl4pPr>
            <a:lvl5pPr marL="1983128" indent="-220348" defTabSz="930356" eaLnBrk="0" hangingPunct="0">
              <a:defRPr>
                <a:solidFill>
                  <a:schemeClr val="tx1"/>
                </a:solidFill>
                <a:latin typeface="Arial" charset="0"/>
                <a:ea typeface="Arial" charset="0"/>
                <a:cs typeface="Arial" charset="0"/>
              </a:defRPr>
            </a:lvl5pPr>
            <a:lvl6pPr marL="2423823" indent="-220348" defTabSz="930356" eaLnBrk="0" fontAlgn="base" hangingPunct="0">
              <a:spcBef>
                <a:spcPct val="0"/>
              </a:spcBef>
              <a:spcAft>
                <a:spcPct val="0"/>
              </a:spcAft>
              <a:defRPr>
                <a:solidFill>
                  <a:schemeClr val="tx1"/>
                </a:solidFill>
                <a:latin typeface="Arial" charset="0"/>
                <a:ea typeface="Arial" charset="0"/>
                <a:cs typeface="Arial" charset="0"/>
              </a:defRPr>
            </a:lvl6pPr>
            <a:lvl7pPr marL="2864518" indent="-220348" defTabSz="930356" eaLnBrk="0" fontAlgn="base" hangingPunct="0">
              <a:spcBef>
                <a:spcPct val="0"/>
              </a:spcBef>
              <a:spcAft>
                <a:spcPct val="0"/>
              </a:spcAft>
              <a:defRPr>
                <a:solidFill>
                  <a:schemeClr val="tx1"/>
                </a:solidFill>
                <a:latin typeface="Arial" charset="0"/>
                <a:ea typeface="Arial" charset="0"/>
                <a:cs typeface="Arial" charset="0"/>
              </a:defRPr>
            </a:lvl7pPr>
            <a:lvl8pPr marL="3305213" indent="-220348" defTabSz="930356" eaLnBrk="0" fontAlgn="base" hangingPunct="0">
              <a:spcBef>
                <a:spcPct val="0"/>
              </a:spcBef>
              <a:spcAft>
                <a:spcPct val="0"/>
              </a:spcAft>
              <a:defRPr>
                <a:solidFill>
                  <a:schemeClr val="tx1"/>
                </a:solidFill>
                <a:latin typeface="Arial" charset="0"/>
                <a:ea typeface="Arial" charset="0"/>
                <a:cs typeface="Arial" charset="0"/>
              </a:defRPr>
            </a:lvl8pPr>
            <a:lvl9pPr marL="3745908" indent="-220348" defTabSz="930356"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r" defTabSz="930356" rtl="0" eaLnBrk="1" fontAlgn="auto" latinLnBrk="0" hangingPunct="1">
              <a:lnSpc>
                <a:spcPct val="100000"/>
              </a:lnSpc>
              <a:spcBef>
                <a:spcPts val="0"/>
              </a:spcBef>
              <a:spcAft>
                <a:spcPts val="0"/>
              </a:spcAft>
              <a:buClrTx/>
              <a:buSzTx/>
              <a:buFontTx/>
              <a:buNone/>
              <a:tabLst/>
              <a:defRPr/>
            </a:pPr>
            <a:fld id="{E4E5D644-87DE-1645-BD9C-0EA7E629125C}"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Arial" charset="0"/>
              </a:rPr>
              <a:pPr marL="0" marR="0" lvl="0" indent="0" algn="r" defTabSz="930356" rtl="0" eaLnBrk="1" fontAlgn="auto" latinLnBrk="0" hangingPunct="1">
                <a:lnSpc>
                  <a:spcPct val="100000"/>
                </a:lnSpc>
                <a:spcBef>
                  <a:spcPts val="0"/>
                </a:spcBef>
                <a:spcAft>
                  <a:spcPts val="0"/>
                </a:spcAft>
                <a:buClrTx/>
                <a:buSzTx/>
                <a:buFontTx/>
                <a:buNone/>
                <a:tabLst/>
                <a:defRPr/>
              </a:pPr>
              <a:t>173</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409008149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356" eaLnBrk="0" hangingPunct="0">
              <a:defRPr>
                <a:solidFill>
                  <a:schemeClr val="tx1"/>
                </a:solidFill>
                <a:latin typeface="Arial" charset="0"/>
                <a:ea typeface="ＭＳ Ｐゴシック" charset="0"/>
                <a:cs typeface="Arial" charset="0"/>
              </a:defRPr>
            </a:lvl1pPr>
            <a:lvl2pPr marL="716130" indent="-275434" defTabSz="930356" eaLnBrk="0" hangingPunct="0">
              <a:defRPr>
                <a:solidFill>
                  <a:schemeClr val="tx1"/>
                </a:solidFill>
                <a:latin typeface="Arial" charset="0"/>
                <a:ea typeface="Arial" charset="0"/>
                <a:cs typeface="Arial" charset="0"/>
              </a:defRPr>
            </a:lvl2pPr>
            <a:lvl3pPr marL="1101738" indent="-220348" defTabSz="930356" eaLnBrk="0" hangingPunct="0">
              <a:defRPr>
                <a:solidFill>
                  <a:schemeClr val="tx1"/>
                </a:solidFill>
                <a:latin typeface="Arial" charset="0"/>
                <a:ea typeface="Arial" charset="0"/>
                <a:cs typeface="Arial" charset="0"/>
              </a:defRPr>
            </a:lvl3pPr>
            <a:lvl4pPr marL="1542433" indent="-220348" defTabSz="930356" eaLnBrk="0" hangingPunct="0">
              <a:defRPr>
                <a:solidFill>
                  <a:schemeClr val="tx1"/>
                </a:solidFill>
                <a:latin typeface="Arial" charset="0"/>
                <a:ea typeface="Arial" charset="0"/>
                <a:cs typeface="Arial" charset="0"/>
              </a:defRPr>
            </a:lvl4pPr>
            <a:lvl5pPr marL="1983128" indent="-220348" defTabSz="930356" eaLnBrk="0" hangingPunct="0">
              <a:defRPr>
                <a:solidFill>
                  <a:schemeClr val="tx1"/>
                </a:solidFill>
                <a:latin typeface="Arial" charset="0"/>
                <a:ea typeface="Arial" charset="0"/>
                <a:cs typeface="Arial" charset="0"/>
              </a:defRPr>
            </a:lvl5pPr>
            <a:lvl6pPr marL="2423823" indent="-220348" defTabSz="930356" eaLnBrk="0" fontAlgn="base" hangingPunct="0">
              <a:spcBef>
                <a:spcPct val="0"/>
              </a:spcBef>
              <a:spcAft>
                <a:spcPct val="0"/>
              </a:spcAft>
              <a:defRPr>
                <a:solidFill>
                  <a:schemeClr val="tx1"/>
                </a:solidFill>
                <a:latin typeface="Arial" charset="0"/>
                <a:ea typeface="Arial" charset="0"/>
                <a:cs typeface="Arial" charset="0"/>
              </a:defRPr>
            </a:lvl6pPr>
            <a:lvl7pPr marL="2864518" indent="-220348" defTabSz="930356" eaLnBrk="0" fontAlgn="base" hangingPunct="0">
              <a:spcBef>
                <a:spcPct val="0"/>
              </a:spcBef>
              <a:spcAft>
                <a:spcPct val="0"/>
              </a:spcAft>
              <a:defRPr>
                <a:solidFill>
                  <a:schemeClr val="tx1"/>
                </a:solidFill>
                <a:latin typeface="Arial" charset="0"/>
                <a:ea typeface="Arial" charset="0"/>
                <a:cs typeface="Arial" charset="0"/>
              </a:defRPr>
            </a:lvl7pPr>
            <a:lvl8pPr marL="3305213" indent="-220348" defTabSz="930356" eaLnBrk="0" fontAlgn="base" hangingPunct="0">
              <a:spcBef>
                <a:spcPct val="0"/>
              </a:spcBef>
              <a:spcAft>
                <a:spcPct val="0"/>
              </a:spcAft>
              <a:defRPr>
                <a:solidFill>
                  <a:schemeClr val="tx1"/>
                </a:solidFill>
                <a:latin typeface="Arial" charset="0"/>
                <a:ea typeface="Arial" charset="0"/>
                <a:cs typeface="Arial" charset="0"/>
              </a:defRPr>
            </a:lvl8pPr>
            <a:lvl9pPr marL="3745908" indent="-220348" defTabSz="930356"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r" defTabSz="930356" rtl="0" eaLnBrk="1" fontAlgn="auto" latinLnBrk="0" hangingPunct="1">
              <a:lnSpc>
                <a:spcPct val="100000"/>
              </a:lnSpc>
              <a:spcBef>
                <a:spcPts val="0"/>
              </a:spcBef>
              <a:spcAft>
                <a:spcPts val="0"/>
              </a:spcAft>
              <a:buClrTx/>
              <a:buSzTx/>
              <a:buFontTx/>
              <a:buNone/>
              <a:tabLst/>
              <a:defRPr/>
            </a:pPr>
            <a:fld id="{CA83534F-0739-9541-96D1-1AA52F674968}"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Arial" charset="0"/>
              </a:rPr>
              <a:pPr marL="0" marR="0" lvl="0" indent="0" algn="r" defTabSz="930356" rtl="0" eaLnBrk="1" fontAlgn="auto" latinLnBrk="0" hangingPunct="1">
                <a:lnSpc>
                  <a:spcPct val="100000"/>
                </a:lnSpc>
                <a:spcBef>
                  <a:spcPts val="0"/>
                </a:spcBef>
                <a:spcAft>
                  <a:spcPts val="0"/>
                </a:spcAft>
                <a:buClrTx/>
                <a:buSzTx/>
                <a:buFontTx/>
                <a:buNone/>
                <a:tabLst/>
                <a:defRPr/>
              </a:pPr>
              <a:t>174</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78710545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356" eaLnBrk="0" hangingPunct="0">
              <a:defRPr>
                <a:solidFill>
                  <a:schemeClr val="tx1"/>
                </a:solidFill>
                <a:latin typeface="Arial" charset="0"/>
                <a:ea typeface="ＭＳ Ｐゴシック" charset="0"/>
                <a:cs typeface="Arial" charset="0"/>
              </a:defRPr>
            </a:lvl1pPr>
            <a:lvl2pPr marL="716130" indent="-275434" defTabSz="930356" eaLnBrk="0" hangingPunct="0">
              <a:defRPr>
                <a:solidFill>
                  <a:schemeClr val="tx1"/>
                </a:solidFill>
                <a:latin typeface="Arial" charset="0"/>
                <a:ea typeface="Arial" charset="0"/>
                <a:cs typeface="Arial" charset="0"/>
              </a:defRPr>
            </a:lvl2pPr>
            <a:lvl3pPr marL="1101738" indent="-220348" defTabSz="930356" eaLnBrk="0" hangingPunct="0">
              <a:defRPr>
                <a:solidFill>
                  <a:schemeClr val="tx1"/>
                </a:solidFill>
                <a:latin typeface="Arial" charset="0"/>
                <a:ea typeface="Arial" charset="0"/>
                <a:cs typeface="Arial" charset="0"/>
              </a:defRPr>
            </a:lvl3pPr>
            <a:lvl4pPr marL="1542433" indent="-220348" defTabSz="930356" eaLnBrk="0" hangingPunct="0">
              <a:defRPr>
                <a:solidFill>
                  <a:schemeClr val="tx1"/>
                </a:solidFill>
                <a:latin typeface="Arial" charset="0"/>
                <a:ea typeface="Arial" charset="0"/>
                <a:cs typeface="Arial" charset="0"/>
              </a:defRPr>
            </a:lvl4pPr>
            <a:lvl5pPr marL="1983128" indent="-220348" defTabSz="930356" eaLnBrk="0" hangingPunct="0">
              <a:defRPr>
                <a:solidFill>
                  <a:schemeClr val="tx1"/>
                </a:solidFill>
                <a:latin typeface="Arial" charset="0"/>
                <a:ea typeface="Arial" charset="0"/>
                <a:cs typeface="Arial" charset="0"/>
              </a:defRPr>
            </a:lvl5pPr>
            <a:lvl6pPr marL="2423823" indent="-220348" defTabSz="930356" eaLnBrk="0" fontAlgn="base" hangingPunct="0">
              <a:spcBef>
                <a:spcPct val="0"/>
              </a:spcBef>
              <a:spcAft>
                <a:spcPct val="0"/>
              </a:spcAft>
              <a:defRPr>
                <a:solidFill>
                  <a:schemeClr val="tx1"/>
                </a:solidFill>
                <a:latin typeface="Arial" charset="0"/>
                <a:ea typeface="Arial" charset="0"/>
                <a:cs typeface="Arial" charset="0"/>
              </a:defRPr>
            </a:lvl6pPr>
            <a:lvl7pPr marL="2864518" indent="-220348" defTabSz="930356" eaLnBrk="0" fontAlgn="base" hangingPunct="0">
              <a:spcBef>
                <a:spcPct val="0"/>
              </a:spcBef>
              <a:spcAft>
                <a:spcPct val="0"/>
              </a:spcAft>
              <a:defRPr>
                <a:solidFill>
                  <a:schemeClr val="tx1"/>
                </a:solidFill>
                <a:latin typeface="Arial" charset="0"/>
                <a:ea typeface="Arial" charset="0"/>
                <a:cs typeface="Arial" charset="0"/>
              </a:defRPr>
            </a:lvl7pPr>
            <a:lvl8pPr marL="3305213" indent="-220348" defTabSz="930356" eaLnBrk="0" fontAlgn="base" hangingPunct="0">
              <a:spcBef>
                <a:spcPct val="0"/>
              </a:spcBef>
              <a:spcAft>
                <a:spcPct val="0"/>
              </a:spcAft>
              <a:defRPr>
                <a:solidFill>
                  <a:schemeClr val="tx1"/>
                </a:solidFill>
                <a:latin typeface="Arial" charset="0"/>
                <a:ea typeface="Arial" charset="0"/>
                <a:cs typeface="Arial" charset="0"/>
              </a:defRPr>
            </a:lvl8pPr>
            <a:lvl9pPr marL="3745908" indent="-220348" defTabSz="930356"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r" defTabSz="930356" rtl="0" eaLnBrk="1" fontAlgn="auto" latinLnBrk="0" hangingPunct="1">
              <a:lnSpc>
                <a:spcPct val="100000"/>
              </a:lnSpc>
              <a:spcBef>
                <a:spcPts val="0"/>
              </a:spcBef>
              <a:spcAft>
                <a:spcPts val="0"/>
              </a:spcAft>
              <a:buClrTx/>
              <a:buSzTx/>
              <a:buFontTx/>
              <a:buNone/>
              <a:tabLst/>
              <a:defRPr/>
            </a:pPr>
            <a:fld id="{7718F9CA-67B8-D04B-AAD5-89A83E672909}"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Arial" charset="0"/>
              </a:rPr>
              <a:pPr marL="0" marR="0" lvl="0" indent="0" algn="r" defTabSz="930356" rtl="0" eaLnBrk="1" fontAlgn="auto" latinLnBrk="0" hangingPunct="1">
                <a:lnSpc>
                  <a:spcPct val="100000"/>
                </a:lnSpc>
                <a:spcBef>
                  <a:spcPts val="0"/>
                </a:spcBef>
                <a:spcAft>
                  <a:spcPts val="0"/>
                </a:spcAft>
                <a:buClrTx/>
                <a:buSzTx/>
                <a:buFontTx/>
                <a:buNone/>
                <a:tabLst/>
                <a:defRPr/>
              </a:pPr>
              <a:t>175</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206064456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356" eaLnBrk="0" hangingPunct="0">
              <a:defRPr>
                <a:solidFill>
                  <a:schemeClr val="tx1"/>
                </a:solidFill>
                <a:latin typeface="Arial" charset="0"/>
                <a:ea typeface="ＭＳ Ｐゴシック" charset="0"/>
                <a:cs typeface="Arial" charset="0"/>
              </a:defRPr>
            </a:lvl1pPr>
            <a:lvl2pPr marL="716130" indent="-275434" defTabSz="930356" eaLnBrk="0" hangingPunct="0">
              <a:defRPr>
                <a:solidFill>
                  <a:schemeClr val="tx1"/>
                </a:solidFill>
                <a:latin typeface="Arial" charset="0"/>
                <a:ea typeface="Arial" charset="0"/>
                <a:cs typeface="Arial" charset="0"/>
              </a:defRPr>
            </a:lvl2pPr>
            <a:lvl3pPr marL="1101738" indent="-220348" defTabSz="930356" eaLnBrk="0" hangingPunct="0">
              <a:defRPr>
                <a:solidFill>
                  <a:schemeClr val="tx1"/>
                </a:solidFill>
                <a:latin typeface="Arial" charset="0"/>
                <a:ea typeface="Arial" charset="0"/>
                <a:cs typeface="Arial" charset="0"/>
              </a:defRPr>
            </a:lvl3pPr>
            <a:lvl4pPr marL="1542433" indent="-220348" defTabSz="930356" eaLnBrk="0" hangingPunct="0">
              <a:defRPr>
                <a:solidFill>
                  <a:schemeClr val="tx1"/>
                </a:solidFill>
                <a:latin typeface="Arial" charset="0"/>
                <a:ea typeface="Arial" charset="0"/>
                <a:cs typeface="Arial" charset="0"/>
              </a:defRPr>
            </a:lvl4pPr>
            <a:lvl5pPr marL="1983128" indent="-220348" defTabSz="930356" eaLnBrk="0" hangingPunct="0">
              <a:defRPr>
                <a:solidFill>
                  <a:schemeClr val="tx1"/>
                </a:solidFill>
                <a:latin typeface="Arial" charset="0"/>
                <a:ea typeface="Arial" charset="0"/>
                <a:cs typeface="Arial" charset="0"/>
              </a:defRPr>
            </a:lvl5pPr>
            <a:lvl6pPr marL="2423823" indent="-220348" defTabSz="930356" eaLnBrk="0" fontAlgn="base" hangingPunct="0">
              <a:spcBef>
                <a:spcPct val="0"/>
              </a:spcBef>
              <a:spcAft>
                <a:spcPct val="0"/>
              </a:spcAft>
              <a:defRPr>
                <a:solidFill>
                  <a:schemeClr val="tx1"/>
                </a:solidFill>
                <a:latin typeface="Arial" charset="0"/>
                <a:ea typeface="Arial" charset="0"/>
                <a:cs typeface="Arial" charset="0"/>
              </a:defRPr>
            </a:lvl6pPr>
            <a:lvl7pPr marL="2864518" indent="-220348" defTabSz="930356" eaLnBrk="0" fontAlgn="base" hangingPunct="0">
              <a:spcBef>
                <a:spcPct val="0"/>
              </a:spcBef>
              <a:spcAft>
                <a:spcPct val="0"/>
              </a:spcAft>
              <a:defRPr>
                <a:solidFill>
                  <a:schemeClr val="tx1"/>
                </a:solidFill>
                <a:latin typeface="Arial" charset="0"/>
                <a:ea typeface="Arial" charset="0"/>
                <a:cs typeface="Arial" charset="0"/>
              </a:defRPr>
            </a:lvl7pPr>
            <a:lvl8pPr marL="3305213" indent="-220348" defTabSz="930356" eaLnBrk="0" fontAlgn="base" hangingPunct="0">
              <a:spcBef>
                <a:spcPct val="0"/>
              </a:spcBef>
              <a:spcAft>
                <a:spcPct val="0"/>
              </a:spcAft>
              <a:defRPr>
                <a:solidFill>
                  <a:schemeClr val="tx1"/>
                </a:solidFill>
                <a:latin typeface="Arial" charset="0"/>
                <a:ea typeface="Arial" charset="0"/>
                <a:cs typeface="Arial" charset="0"/>
              </a:defRPr>
            </a:lvl8pPr>
            <a:lvl9pPr marL="3745908" indent="-220348" defTabSz="930356"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r" defTabSz="930356" rtl="0" eaLnBrk="1" fontAlgn="auto" latinLnBrk="0" hangingPunct="1">
              <a:lnSpc>
                <a:spcPct val="100000"/>
              </a:lnSpc>
              <a:spcBef>
                <a:spcPts val="0"/>
              </a:spcBef>
              <a:spcAft>
                <a:spcPts val="0"/>
              </a:spcAft>
              <a:buClrTx/>
              <a:buSzTx/>
              <a:buFontTx/>
              <a:buNone/>
              <a:tabLst/>
              <a:defRPr/>
            </a:pPr>
            <a:fld id="{93FCF290-75C3-C744-B65E-F73D9889279B}"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Arial" charset="0"/>
              </a:rPr>
              <a:pPr marL="0" marR="0" lvl="0" indent="0" algn="r" defTabSz="930356" rtl="0" eaLnBrk="1" fontAlgn="auto" latinLnBrk="0" hangingPunct="1">
                <a:lnSpc>
                  <a:spcPct val="100000"/>
                </a:lnSpc>
                <a:spcBef>
                  <a:spcPts val="0"/>
                </a:spcBef>
                <a:spcAft>
                  <a:spcPts val="0"/>
                </a:spcAft>
                <a:buClrTx/>
                <a:buSzTx/>
                <a:buFontTx/>
                <a:buNone/>
                <a:tabLst/>
                <a:defRPr/>
              </a:pPr>
              <a:t>176</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177255365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356" eaLnBrk="0" hangingPunct="0">
              <a:defRPr>
                <a:solidFill>
                  <a:schemeClr val="tx1"/>
                </a:solidFill>
                <a:latin typeface="Arial" charset="0"/>
                <a:ea typeface="ＭＳ Ｐゴシック" charset="0"/>
                <a:cs typeface="Arial" charset="0"/>
              </a:defRPr>
            </a:lvl1pPr>
            <a:lvl2pPr marL="716130" indent="-275434" defTabSz="930356" eaLnBrk="0" hangingPunct="0">
              <a:defRPr>
                <a:solidFill>
                  <a:schemeClr val="tx1"/>
                </a:solidFill>
                <a:latin typeface="Arial" charset="0"/>
                <a:ea typeface="Arial" charset="0"/>
                <a:cs typeface="Arial" charset="0"/>
              </a:defRPr>
            </a:lvl2pPr>
            <a:lvl3pPr marL="1101738" indent="-220348" defTabSz="930356" eaLnBrk="0" hangingPunct="0">
              <a:defRPr>
                <a:solidFill>
                  <a:schemeClr val="tx1"/>
                </a:solidFill>
                <a:latin typeface="Arial" charset="0"/>
                <a:ea typeface="Arial" charset="0"/>
                <a:cs typeface="Arial" charset="0"/>
              </a:defRPr>
            </a:lvl3pPr>
            <a:lvl4pPr marL="1542433" indent="-220348" defTabSz="930356" eaLnBrk="0" hangingPunct="0">
              <a:defRPr>
                <a:solidFill>
                  <a:schemeClr val="tx1"/>
                </a:solidFill>
                <a:latin typeface="Arial" charset="0"/>
                <a:ea typeface="Arial" charset="0"/>
                <a:cs typeface="Arial" charset="0"/>
              </a:defRPr>
            </a:lvl4pPr>
            <a:lvl5pPr marL="1983128" indent="-220348" defTabSz="930356" eaLnBrk="0" hangingPunct="0">
              <a:defRPr>
                <a:solidFill>
                  <a:schemeClr val="tx1"/>
                </a:solidFill>
                <a:latin typeface="Arial" charset="0"/>
                <a:ea typeface="Arial" charset="0"/>
                <a:cs typeface="Arial" charset="0"/>
              </a:defRPr>
            </a:lvl5pPr>
            <a:lvl6pPr marL="2423823" indent="-220348" defTabSz="930356" eaLnBrk="0" fontAlgn="base" hangingPunct="0">
              <a:spcBef>
                <a:spcPct val="0"/>
              </a:spcBef>
              <a:spcAft>
                <a:spcPct val="0"/>
              </a:spcAft>
              <a:defRPr>
                <a:solidFill>
                  <a:schemeClr val="tx1"/>
                </a:solidFill>
                <a:latin typeface="Arial" charset="0"/>
                <a:ea typeface="Arial" charset="0"/>
                <a:cs typeface="Arial" charset="0"/>
              </a:defRPr>
            </a:lvl6pPr>
            <a:lvl7pPr marL="2864518" indent="-220348" defTabSz="930356" eaLnBrk="0" fontAlgn="base" hangingPunct="0">
              <a:spcBef>
                <a:spcPct val="0"/>
              </a:spcBef>
              <a:spcAft>
                <a:spcPct val="0"/>
              </a:spcAft>
              <a:defRPr>
                <a:solidFill>
                  <a:schemeClr val="tx1"/>
                </a:solidFill>
                <a:latin typeface="Arial" charset="0"/>
                <a:ea typeface="Arial" charset="0"/>
                <a:cs typeface="Arial" charset="0"/>
              </a:defRPr>
            </a:lvl7pPr>
            <a:lvl8pPr marL="3305213" indent="-220348" defTabSz="930356" eaLnBrk="0" fontAlgn="base" hangingPunct="0">
              <a:spcBef>
                <a:spcPct val="0"/>
              </a:spcBef>
              <a:spcAft>
                <a:spcPct val="0"/>
              </a:spcAft>
              <a:defRPr>
                <a:solidFill>
                  <a:schemeClr val="tx1"/>
                </a:solidFill>
                <a:latin typeface="Arial" charset="0"/>
                <a:ea typeface="Arial" charset="0"/>
                <a:cs typeface="Arial" charset="0"/>
              </a:defRPr>
            </a:lvl8pPr>
            <a:lvl9pPr marL="3745908" indent="-220348" defTabSz="930356"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r" defTabSz="930356" rtl="0" eaLnBrk="1" fontAlgn="auto" latinLnBrk="0" hangingPunct="1">
              <a:lnSpc>
                <a:spcPct val="100000"/>
              </a:lnSpc>
              <a:spcBef>
                <a:spcPts val="0"/>
              </a:spcBef>
              <a:spcAft>
                <a:spcPts val="0"/>
              </a:spcAft>
              <a:buClrTx/>
              <a:buSzTx/>
              <a:buFontTx/>
              <a:buNone/>
              <a:tabLst/>
              <a:defRPr/>
            </a:pPr>
            <a:fld id="{9B0A3E93-34DE-6149-8153-0B703B3EE8F4}"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Arial" charset="0"/>
              </a:rPr>
              <a:pPr marL="0" marR="0" lvl="0" indent="0" algn="r" defTabSz="930356" rtl="0" eaLnBrk="1" fontAlgn="auto" latinLnBrk="0" hangingPunct="1">
                <a:lnSpc>
                  <a:spcPct val="100000"/>
                </a:lnSpc>
                <a:spcBef>
                  <a:spcPts val="0"/>
                </a:spcBef>
                <a:spcAft>
                  <a:spcPts val="0"/>
                </a:spcAft>
                <a:buClrTx/>
                <a:buSzTx/>
                <a:buFontTx/>
                <a:buNone/>
                <a:tabLst/>
                <a:defRPr/>
              </a:pPr>
              <a:t>177</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935634" y="4416099"/>
            <a:ext cx="5139134" cy="418245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700"/>
          </a:p>
        </p:txBody>
      </p:sp>
    </p:spTree>
    <p:extLst>
      <p:ext uri="{BB962C8B-B14F-4D97-AF65-F5344CB8AC3E}">
        <p14:creationId xmlns:p14="http://schemas.microsoft.com/office/powerpoint/2010/main" val="1406576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4.xml.rels><?xml version="1.0" encoding="UTF-8" standalone="yes"?>
<Relationships xmlns="http://schemas.openxmlformats.org/package/2006/relationships"><Relationship Id="rId2" Type="http://schemas.openxmlformats.org/officeDocument/2006/relationships/slideMaster" Target="../slideMasters/slideMaster23.xml"/><Relationship Id="rId1" Type="http://schemas.openxmlformats.org/officeDocument/2006/relationships/themeOverride" Target="../theme/themeOverride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4.emf"/></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7917564"/>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408409"/>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5565099"/>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7835645"/>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98724"/>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18503535"/>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55944712"/>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0599233"/>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9775469"/>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750989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59690849"/>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02582132"/>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7450836"/>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369" tIns="45685" rIns="91369" bIns="45685"/>
          <a:lstStyle/>
          <a:p>
            <a:pPr defTabSz="913696"/>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369" tIns="45685" rIns="91369" bIns="45685"/>
          <a:lstStyle/>
          <a:p>
            <a:pPr defTabSz="913696">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369" tIns="45685" rIns="91369" bIns="45685"/>
          <a:lstStyle/>
          <a:p>
            <a:pPr defTabSz="913696">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369" tIns="45685" rIns="91369" bIns="45685" numCol="1" anchor="b" anchorCtr="0" compatLnSpc="1">
            <a:prstTxWarp prst="textNoShape">
              <a:avLst/>
            </a:prstTxWarp>
          </a:bodyPr>
          <a:lstStyle>
            <a:lvl1pPr>
              <a:defRPr sz="1200">
                <a:latin typeface="Garamond" pitchFamily="18" charset="0"/>
              </a:defRPr>
            </a:lvl1pPr>
          </a:lstStyle>
          <a:p>
            <a:pPr defTabSz="913696"/>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8246886"/>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5107628"/>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846" indent="0">
              <a:buNone/>
              <a:defRPr sz="1800"/>
            </a:lvl2pPr>
            <a:lvl3pPr marL="913696" indent="0">
              <a:buNone/>
              <a:defRPr sz="1600"/>
            </a:lvl3pPr>
            <a:lvl4pPr marL="1370550" indent="0">
              <a:buNone/>
              <a:defRPr sz="1400"/>
            </a:lvl4pPr>
            <a:lvl5pPr marL="1827398" indent="0">
              <a:buNone/>
              <a:defRPr sz="1400"/>
            </a:lvl5pPr>
            <a:lvl6pPr marL="2284245" indent="0">
              <a:buNone/>
              <a:defRPr sz="1400"/>
            </a:lvl6pPr>
            <a:lvl7pPr marL="2741098" indent="0">
              <a:buNone/>
              <a:defRPr sz="1400"/>
            </a:lvl7pPr>
            <a:lvl8pPr marL="3197941" indent="0">
              <a:buNone/>
              <a:defRPr sz="1400"/>
            </a:lvl8pPr>
            <a:lvl9pPr marL="3654795"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62097242"/>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8791397"/>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0491561"/>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4259371"/>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706900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1737585"/>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0209199"/>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6" indent="0">
              <a:buNone/>
              <a:defRPr sz="2400"/>
            </a:lvl3pPr>
            <a:lvl4pPr marL="1370550" indent="0">
              <a:buNone/>
              <a:defRPr sz="2000"/>
            </a:lvl4pPr>
            <a:lvl5pPr marL="1827398" indent="0">
              <a:buNone/>
              <a:defRPr sz="2000"/>
            </a:lvl5pPr>
            <a:lvl6pPr marL="2284245" indent="0">
              <a:buNone/>
              <a:defRPr sz="2000"/>
            </a:lvl6pPr>
            <a:lvl7pPr marL="2741098" indent="0">
              <a:buNone/>
              <a:defRPr sz="2000"/>
            </a:lvl7pPr>
            <a:lvl8pPr marL="3197941" indent="0">
              <a:buNone/>
              <a:defRPr sz="2000"/>
            </a:lvl8pPr>
            <a:lvl9pPr marL="3654795"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86249338"/>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9069085"/>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1708239"/>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BF129586-08AE-6F47-AC40-42971C091E94}" type="slidenum">
              <a:rPr lang="en-US" altLang="en-US"/>
              <a:pPr>
                <a:defRPr/>
              </a:pPr>
              <a:t>‹#›</a:t>
            </a:fld>
            <a:endParaRPr lang="en-US" altLang="en-US"/>
          </a:p>
        </p:txBody>
      </p:sp>
    </p:spTree>
    <p:extLst>
      <p:ext uri="{BB962C8B-B14F-4D97-AF65-F5344CB8AC3E}">
        <p14:creationId xmlns:p14="http://schemas.microsoft.com/office/powerpoint/2010/main" val="1338490987"/>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082EEEB-CAE1-9D42-80F3-08555E478FEE}" type="slidenum">
              <a:rPr lang="en-US" altLang="en-US"/>
              <a:pPr>
                <a:defRPr/>
              </a:pPr>
              <a:t>‹#›</a:t>
            </a:fld>
            <a:endParaRPr lang="en-US" altLang="en-US"/>
          </a:p>
        </p:txBody>
      </p:sp>
    </p:spTree>
    <p:extLst>
      <p:ext uri="{BB962C8B-B14F-4D97-AF65-F5344CB8AC3E}">
        <p14:creationId xmlns:p14="http://schemas.microsoft.com/office/powerpoint/2010/main" val="340398164"/>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63EB114-84BD-D84E-A045-3368407B11DA}" type="slidenum">
              <a:rPr lang="en-US" altLang="en-US"/>
              <a:pPr>
                <a:defRPr/>
              </a:pPr>
              <a:t>‹#›</a:t>
            </a:fld>
            <a:endParaRPr lang="en-US" altLang="en-US"/>
          </a:p>
        </p:txBody>
      </p:sp>
    </p:spTree>
    <p:extLst>
      <p:ext uri="{BB962C8B-B14F-4D97-AF65-F5344CB8AC3E}">
        <p14:creationId xmlns:p14="http://schemas.microsoft.com/office/powerpoint/2010/main" val="3293634263"/>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776E826-88E8-9343-B8CE-14D360A83D78}" type="slidenum">
              <a:rPr lang="en-US" altLang="en-US"/>
              <a:pPr>
                <a:defRPr/>
              </a:pPr>
              <a:t>‹#›</a:t>
            </a:fld>
            <a:endParaRPr lang="en-US" altLang="en-US"/>
          </a:p>
        </p:txBody>
      </p:sp>
    </p:spTree>
    <p:extLst>
      <p:ext uri="{BB962C8B-B14F-4D97-AF65-F5344CB8AC3E}">
        <p14:creationId xmlns:p14="http://schemas.microsoft.com/office/powerpoint/2010/main" val="460283220"/>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CC300DD-50E9-B241-B672-B3ED614A01F6}" type="slidenum">
              <a:rPr lang="en-US" altLang="en-US"/>
              <a:pPr>
                <a:defRPr/>
              </a:pPr>
              <a:t>‹#›</a:t>
            </a:fld>
            <a:endParaRPr lang="en-US" altLang="en-US"/>
          </a:p>
        </p:txBody>
      </p:sp>
    </p:spTree>
    <p:extLst>
      <p:ext uri="{BB962C8B-B14F-4D97-AF65-F5344CB8AC3E}">
        <p14:creationId xmlns:p14="http://schemas.microsoft.com/office/powerpoint/2010/main" val="194556474"/>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92E28BF-E5C2-9440-84A9-1C5C4EC3BB51}" type="slidenum">
              <a:rPr lang="en-US" altLang="en-US"/>
              <a:pPr>
                <a:defRPr/>
              </a:pPr>
              <a:t>‹#›</a:t>
            </a:fld>
            <a:endParaRPr lang="en-US" altLang="en-US"/>
          </a:p>
        </p:txBody>
      </p:sp>
    </p:spTree>
    <p:extLst>
      <p:ext uri="{BB962C8B-B14F-4D97-AF65-F5344CB8AC3E}">
        <p14:creationId xmlns:p14="http://schemas.microsoft.com/office/powerpoint/2010/main" val="34322834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3594966"/>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AB4768A-0B31-1341-95B8-ACCC602AC1ED}" type="slidenum">
              <a:rPr lang="en-US" altLang="en-US"/>
              <a:pPr>
                <a:defRPr/>
              </a:pPr>
              <a:t>‹#›</a:t>
            </a:fld>
            <a:endParaRPr lang="en-US" altLang="en-US"/>
          </a:p>
        </p:txBody>
      </p:sp>
    </p:spTree>
    <p:extLst>
      <p:ext uri="{BB962C8B-B14F-4D97-AF65-F5344CB8AC3E}">
        <p14:creationId xmlns:p14="http://schemas.microsoft.com/office/powerpoint/2010/main" val="2388469560"/>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91C9E0C-1943-654E-A858-D0B1037B7159}" type="slidenum">
              <a:rPr lang="en-US" altLang="en-US"/>
              <a:pPr>
                <a:defRPr/>
              </a:pPr>
              <a:t>‹#›</a:t>
            </a:fld>
            <a:endParaRPr lang="en-US" altLang="en-US"/>
          </a:p>
        </p:txBody>
      </p:sp>
    </p:spTree>
    <p:extLst>
      <p:ext uri="{BB962C8B-B14F-4D97-AF65-F5344CB8AC3E}">
        <p14:creationId xmlns:p14="http://schemas.microsoft.com/office/powerpoint/2010/main" val="3956588257"/>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4EAAF7E-5FC7-BF48-85B4-17B208F57909}" type="slidenum">
              <a:rPr lang="en-US" altLang="en-US"/>
              <a:pPr>
                <a:defRPr/>
              </a:pPr>
              <a:t>‹#›</a:t>
            </a:fld>
            <a:endParaRPr lang="en-US" altLang="en-US"/>
          </a:p>
        </p:txBody>
      </p:sp>
    </p:spTree>
    <p:extLst>
      <p:ext uri="{BB962C8B-B14F-4D97-AF65-F5344CB8AC3E}">
        <p14:creationId xmlns:p14="http://schemas.microsoft.com/office/powerpoint/2010/main" val="754307458"/>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1539E80-CD55-B742-8023-B2B43C669C6C}" type="slidenum">
              <a:rPr lang="en-US" altLang="en-US"/>
              <a:pPr>
                <a:defRPr/>
              </a:pPr>
              <a:t>‹#›</a:t>
            </a:fld>
            <a:endParaRPr lang="en-US" altLang="en-US"/>
          </a:p>
        </p:txBody>
      </p:sp>
    </p:spTree>
    <p:extLst>
      <p:ext uri="{BB962C8B-B14F-4D97-AF65-F5344CB8AC3E}">
        <p14:creationId xmlns:p14="http://schemas.microsoft.com/office/powerpoint/2010/main" val="2618024252"/>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DE05FA7-E32E-224D-877F-442C3328AE5B}" type="slidenum">
              <a:rPr lang="en-US" altLang="en-US"/>
              <a:pPr>
                <a:defRPr/>
              </a:pPr>
              <a:t>‹#›</a:t>
            </a:fld>
            <a:endParaRPr lang="en-US" altLang="en-US"/>
          </a:p>
        </p:txBody>
      </p:sp>
    </p:spTree>
    <p:extLst>
      <p:ext uri="{BB962C8B-B14F-4D97-AF65-F5344CB8AC3E}">
        <p14:creationId xmlns:p14="http://schemas.microsoft.com/office/powerpoint/2010/main" val="2498337972"/>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794427"/>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562715"/>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937537"/>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5162539"/>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30880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3963788"/>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6980890"/>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3988946"/>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8647741"/>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1201208"/>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5527571"/>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9288646"/>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A805D39-8A99-3244-8F9A-372BEEBCC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2952734"/>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87035"/>
            <a:ext cx="8610600" cy="10668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B529F8-9DA9-694E-B83F-60BEDEBD4A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0815042"/>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141F8A-872E-3646-89B6-55BA95B3FC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2935299"/>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0E43D1-58FC-C14A-A9F0-BDD7AF0437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967730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0197620"/>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6F46380-4E56-A244-BA59-54B74623B8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8392996"/>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C1D5ED1-33F2-2645-AF95-92848C0557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6877022"/>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EC164A4-5DB4-2D45-ADFF-1E3FBB6A1F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3434297"/>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2178E3-A4E9-8C44-9376-46FFDE548E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3007563"/>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299267F-2B60-1142-AD94-1D907EA9F2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8587792"/>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1BE77B-E84C-FA4C-AF81-38E30AF71D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663478"/>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B27964-A99D-DB4D-8E5A-4012C28607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3640648"/>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1029"/>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p:txBody>
          <a:bodyPr/>
          <a:lstStyle>
            <a:lvl1pPr>
              <a:defRPr/>
            </a:lvl1pPr>
          </a:lstStyle>
          <a:p>
            <a:pPr>
              <a:defRPr/>
            </a:pPr>
            <a:fld id="{6B4C4BB4-B804-0A46-91EB-1C5EA2C8E2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2875859"/>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60169019-BB41-6245-A1FF-2891AF1467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6382570"/>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409D90B-F346-3C42-AD18-18315DB002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649904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4914348"/>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1B757EB-4A8B-1044-BBB4-CE4A4AF139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45319953"/>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5A9F90F7-73ED-7745-B383-3C29FF1DE0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1196806"/>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BDCCB94D-0191-4749-BCBF-0FEB50E6ED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9098777"/>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E5D36DF0-1835-D14D-9D16-04855C8F5B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6210223"/>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94D1BA1E-770A-6D4D-A1FD-36213ED27A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8150526"/>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D341FD7C-1AE1-0545-9494-DFC5ABA6D8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2430744"/>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DDD92E9B-C169-A540-8BBA-E3CEA95B47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7136022"/>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FE53C06E-1BA5-454B-AA9A-B7A05D87FB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466803"/>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t>Click to edit Master title style</a:t>
            </a:r>
          </a:p>
        </p:txBody>
      </p:sp>
      <p:sp>
        <p:nvSpPr>
          <p:cNvPr id="3" name="Table Placeholder 2"/>
          <p:cNvSpPr>
            <a:spLocks noGrp="1"/>
          </p:cNvSpPr>
          <p:nvPr>
            <p:ph type="tbl" idx="1"/>
          </p:nvPr>
        </p:nvSpPr>
        <p:spPr>
          <a:xfrm>
            <a:off x="228600" y="1371600"/>
            <a:ext cx="8610600" cy="4876800"/>
          </a:xfrm>
        </p:spPr>
        <p:txBody>
          <a:bodyPr/>
          <a:lstStyle/>
          <a:p>
            <a:pPr lvl="0"/>
            <a:endParaRPr lang="en-US" noProof="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8716A9FA-F86C-8242-A499-74AAE05886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3084447"/>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C668BF9C-93BB-B548-912F-BE2A1331A62B}" type="slidenum">
              <a:rPr lang="en-US" altLang="en-US"/>
              <a:pPr>
                <a:defRPr/>
              </a:pPr>
              <a:t>‹#›</a:t>
            </a:fld>
            <a:endParaRPr lang="en-US" altLang="en-US"/>
          </a:p>
        </p:txBody>
      </p:sp>
    </p:spTree>
    <p:extLst>
      <p:ext uri="{BB962C8B-B14F-4D97-AF65-F5344CB8AC3E}">
        <p14:creationId xmlns:p14="http://schemas.microsoft.com/office/powerpoint/2010/main" val="211300933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0563103"/>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60F4C6C-A4AD-634C-B2AA-5823E85646AB}" type="slidenum">
              <a:rPr lang="en-US" altLang="en-US"/>
              <a:pPr>
                <a:defRPr/>
              </a:pPr>
              <a:t>‹#›</a:t>
            </a:fld>
            <a:endParaRPr lang="en-US" altLang="en-US"/>
          </a:p>
        </p:txBody>
      </p:sp>
    </p:spTree>
    <p:extLst>
      <p:ext uri="{BB962C8B-B14F-4D97-AF65-F5344CB8AC3E}">
        <p14:creationId xmlns:p14="http://schemas.microsoft.com/office/powerpoint/2010/main" val="842257355"/>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E9D27D4-CF21-B743-868C-38D13B2F42B4}" type="slidenum">
              <a:rPr lang="en-US" altLang="en-US"/>
              <a:pPr>
                <a:defRPr/>
              </a:pPr>
              <a:t>‹#›</a:t>
            </a:fld>
            <a:endParaRPr lang="en-US" altLang="en-US"/>
          </a:p>
        </p:txBody>
      </p:sp>
    </p:spTree>
    <p:extLst>
      <p:ext uri="{BB962C8B-B14F-4D97-AF65-F5344CB8AC3E}">
        <p14:creationId xmlns:p14="http://schemas.microsoft.com/office/powerpoint/2010/main" val="3814249059"/>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8F35F6C-2FE9-E643-BA9E-744EBFA979FE}" type="slidenum">
              <a:rPr lang="en-US" altLang="en-US"/>
              <a:pPr>
                <a:defRPr/>
              </a:pPr>
              <a:t>‹#›</a:t>
            </a:fld>
            <a:endParaRPr lang="en-US" altLang="en-US"/>
          </a:p>
        </p:txBody>
      </p:sp>
    </p:spTree>
    <p:extLst>
      <p:ext uri="{BB962C8B-B14F-4D97-AF65-F5344CB8AC3E}">
        <p14:creationId xmlns:p14="http://schemas.microsoft.com/office/powerpoint/2010/main" val="2433839088"/>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36820D8-511C-334B-9255-32401B223793}" type="slidenum">
              <a:rPr lang="en-US" altLang="en-US"/>
              <a:pPr>
                <a:defRPr/>
              </a:pPr>
              <a:t>‹#›</a:t>
            </a:fld>
            <a:endParaRPr lang="en-US" altLang="en-US"/>
          </a:p>
        </p:txBody>
      </p:sp>
    </p:spTree>
    <p:extLst>
      <p:ext uri="{BB962C8B-B14F-4D97-AF65-F5344CB8AC3E}">
        <p14:creationId xmlns:p14="http://schemas.microsoft.com/office/powerpoint/2010/main" val="1812622870"/>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42E3693-D302-D64D-8335-04DBBDCAC3E8}" type="slidenum">
              <a:rPr lang="en-US" altLang="en-US"/>
              <a:pPr>
                <a:defRPr/>
              </a:pPr>
              <a:t>‹#›</a:t>
            </a:fld>
            <a:endParaRPr lang="en-US" altLang="en-US"/>
          </a:p>
        </p:txBody>
      </p:sp>
    </p:spTree>
    <p:extLst>
      <p:ext uri="{BB962C8B-B14F-4D97-AF65-F5344CB8AC3E}">
        <p14:creationId xmlns:p14="http://schemas.microsoft.com/office/powerpoint/2010/main" val="2087616177"/>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0C3B91E-9495-5D4C-A473-89DD744F318C}" type="slidenum">
              <a:rPr lang="en-US" altLang="en-US"/>
              <a:pPr>
                <a:defRPr/>
              </a:pPr>
              <a:t>‹#›</a:t>
            </a:fld>
            <a:endParaRPr lang="en-US" altLang="en-US"/>
          </a:p>
        </p:txBody>
      </p:sp>
    </p:spTree>
    <p:extLst>
      <p:ext uri="{BB962C8B-B14F-4D97-AF65-F5344CB8AC3E}">
        <p14:creationId xmlns:p14="http://schemas.microsoft.com/office/powerpoint/2010/main" val="2646255053"/>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317DB17-6DD3-1D47-9DC7-29C718BD885A}" type="slidenum">
              <a:rPr lang="en-US" altLang="en-US"/>
              <a:pPr>
                <a:defRPr/>
              </a:pPr>
              <a:t>‹#›</a:t>
            </a:fld>
            <a:endParaRPr lang="en-US" altLang="en-US"/>
          </a:p>
        </p:txBody>
      </p:sp>
    </p:spTree>
    <p:extLst>
      <p:ext uri="{BB962C8B-B14F-4D97-AF65-F5344CB8AC3E}">
        <p14:creationId xmlns:p14="http://schemas.microsoft.com/office/powerpoint/2010/main" val="835305242"/>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8B564A7-2749-BD47-ACBB-5E9A7893C5B7}" type="slidenum">
              <a:rPr lang="en-US" altLang="en-US"/>
              <a:pPr>
                <a:defRPr/>
              </a:pPr>
              <a:t>‹#›</a:t>
            </a:fld>
            <a:endParaRPr lang="en-US" altLang="en-US"/>
          </a:p>
        </p:txBody>
      </p:sp>
    </p:spTree>
    <p:extLst>
      <p:ext uri="{BB962C8B-B14F-4D97-AF65-F5344CB8AC3E}">
        <p14:creationId xmlns:p14="http://schemas.microsoft.com/office/powerpoint/2010/main" val="2204167407"/>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3FA10DE-9244-444C-BB66-013E28A2DDD9}" type="slidenum">
              <a:rPr lang="en-US" altLang="en-US"/>
              <a:pPr>
                <a:defRPr/>
              </a:pPr>
              <a:t>‹#›</a:t>
            </a:fld>
            <a:endParaRPr lang="en-US" altLang="en-US"/>
          </a:p>
        </p:txBody>
      </p:sp>
    </p:spTree>
    <p:extLst>
      <p:ext uri="{BB962C8B-B14F-4D97-AF65-F5344CB8AC3E}">
        <p14:creationId xmlns:p14="http://schemas.microsoft.com/office/powerpoint/2010/main" val="3602476091"/>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E2563C0-B5B3-BE4C-AFD7-D5025596D7E3}" type="slidenum">
              <a:rPr lang="en-US" altLang="en-US"/>
              <a:pPr>
                <a:defRPr/>
              </a:pPr>
              <a:t>‹#›</a:t>
            </a:fld>
            <a:endParaRPr lang="en-US" altLang="en-US"/>
          </a:p>
        </p:txBody>
      </p:sp>
    </p:spTree>
    <p:extLst>
      <p:ext uri="{BB962C8B-B14F-4D97-AF65-F5344CB8AC3E}">
        <p14:creationId xmlns:p14="http://schemas.microsoft.com/office/powerpoint/2010/main" val="370609367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0163028"/>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0CAF0C4-D837-6C46-94E3-5BC8E6610C9A}" type="slidenum">
              <a:rPr lang="en-US"/>
              <a:pPr>
                <a:defRPr/>
              </a:pPr>
              <a:t>‹#›</a:t>
            </a:fld>
            <a:endParaRPr lang="en-US"/>
          </a:p>
        </p:txBody>
      </p:sp>
    </p:spTree>
    <p:extLst>
      <p:ext uri="{BB962C8B-B14F-4D97-AF65-F5344CB8AC3E}">
        <p14:creationId xmlns:p14="http://schemas.microsoft.com/office/powerpoint/2010/main" val="1822636505"/>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87035"/>
            <a:ext cx="8610600" cy="10668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40BA29-F9EE-E949-A023-5C86A1DB6E97}" type="slidenum">
              <a:rPr lang="en-US"/>
              <a:pPr>
                <a:defRPr/>
              </a:pPr>
              <a:t>‹#›</a:t>
            </a:fld>
            <a:endParaRPr lang="en-US"/>
          </a:p>
        </p:txBody>
      </p:sp>
    </p:spTree>
    <p:extLst>
      <p:ext uri="{BB962C8B-B14F-4D97-AF65-F5344CB8AC3E}">
        <p14:creationId xmlns:p14="http://schemas.microsoft.com/office/powerpoint/2010/main" val="475746241"/>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AC4AF8-F565-FA4E-8274-2B4BC4F93B5A}" type="slidenum">
              <a:rPr lang="en-US"/>
              <a:pPr>
                <a:defRPr/>
              </a:pPr>
              <a:t>‹#›</a:t>
            </a:fld>
            <a:endParaRPr lang="en-US"/>
          </a:p>
        </p:txBody>
      </p:sp>
    </p:spTree>
    <p:extLst>
      <p:ext uri="{BB962C8B-B14F-4D97-AF65-F5344CB8AC3E}">
        <p14:creationId xmlns:p14="http://schemas.microsoft.com/office/powerpoint/2010/main" val="2581815902"/>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7BD23F-ECFE-0D4D-B2E6-436DBE557B89}" type="slidenum">
              <a:rPr lang="en-US"/>
              <a:pPr>
                <a:defRPr/>
              </a:pPr>
              <a:t>‹#›</a:t>
            </a:fld>
            <a:endParaRPr lang="en-US"/>
          </a:p>
        </p:txBody>
      </p:sp>
    </p:spTree>
    <p:extLst>
      <p:ext uri="{BB962C8B-B14F-4D97-AF65-F5344CB8AC3E}">
        <p14:creationId xmlns:p14="http://schemas.microsoft.com/office/powerpoint/2010/main" val="1716858017"/>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B1B8958-2976-E04C-95F2-F7BA9969FBF0}" type="slidenum">
              <a:rPr lang="en-US"/>
              <a:pPr>
                <a:defRPr/>
              </a:pPr>
              <a:t>‹#›</a:t>
            </a:fld>
            <a:endParaRPr lang="en-US"/>
          </a:p>
        </p:txBody>
      </p:sp>
    </p:spTree>
    <p:extLst>
      <p:ext uri="{BB962C8B-B14F-4D97-AF65-F5344CB8AC3E}">
        <p14:creationId xmlns:p14="http://schemas.microsoft.com/office/powerpoint/2010/main" val="2304279795"/>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B7DA203-5F4A-D242-BFFC-E67BEF3CFE7E}" type="slidenum">
              <a:rPr lang="en-US"/>
              <a:pPr>
                <a:defRPr/>
              </a:pPr>
              <a:t>‹#›</a:t>
            </a:fld>
            <a:endParaRPr lang="en-US"/>
          </a:p>
        </p:txBody>
      </p:sp>
    </p:spTree>
    <p:extLst>
      <p:ext uri="{BB962C8B-B14F-4D97-AF65-F5344CB8AC3E}">
        <p14:creationId xmlns:p14="http://schemas.microsoft.com/office/powerpoint/2010/main" val="2528364278"/>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A497C03-D1F7-7649-B25E-C69A9A058DFB}" type="slidenum">
              <a:rPr lang="en-US"/>
              <a:pPr>
                <a:defRPr/>
              </a:pPr>
              <a:t>‹#›</a:t>
            </a:fld>
            <a:endParaRPr lang="en-US"/>
          </a:p>
        </p:txBody>
      </p:sp>
    </p:spTree>
    <p:extLst>
      <p:ext uri="{BB962C8B-B14F-4D97-AF65-F5344CB8AC3E}">
        <p14:creationId xmlns:p14="http://schemas.microsoft.com/office/powerpoint/2010/main" val="1398082797"/>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C9D415-29BD-5044-BE0B-B5623DC50F46}" type="slidenum">
              <a:rPr lang="en-US"/>
              <a:pPr>
                <a:defRPr/>
              </a:pPr>
              <a:t>‹#›</a:t>
            </a:fld>
            <a:endParaRPr lang="en-US"/>
          </a:p>
        </p:txBody>
      </p:sp>
    </p:spTree>
    <p:extLst>
      <p:ext uri="{BB962C8B-B14F-4D97-AF65-F5344CB8AC3E}">
        <p14:creationId xmlns:p14="http://schemas.microsoft.com/office/powerpoint/2010/main" val="1392563092"/>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84EE9C-08F4-D945-A98A-16C395F1E5D2}" type="slidenum">
              <a:rPr lang="en-US"/>
              <a:pPr>
                <a:defRPr/>
              </a:pPr>
              <a:t>‹#›</a:t>
            </a:fld>
            <a:endParaRPr lang="en-US"/>
          </a:p>
        </p:txBody>
      </p:sp>
    </p:spTree>
    <p:extLst>
      <p:ext uri="{BB962C8B-B14F-4D97-AF65-F5344CB8AC3E}">
        <p14:creationId xmlns:p14="http://schemas.microsoft.com/office/powerpoint/2010/main" val="3070066578"/>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E85E11-9A4B-6843-BC27-2F8F67338CE2}" type="slidenum">
              <a:rPr lang="en-US"/>
              <a:pPr>
                <a:defRPr/>
              </a:pPr>
              <a:t>‹#›</a:t>
            </a:fld>
            <a:endParaRPr lang="en-US"/>
          </a:p>
        </p:txBody>
      </p:sp>
    </p:spTree>
    <p:extLst>
      <p:ext uri="{BB962C8B-B14F-4D97-AF65-F5344CB8AC3E}">
        <p14:creationId xmlns:p14="http://schemas.microsoft.com/office/powerpoint/2010/main" val="298836429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337853"/>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44EFA6-DAD4-8B47-9894-0243E5AC196B}" type="slidenum">
              <a:rPr lang="en-US"/>
              <a:pPr>
                <a:defRPr/>
              </a:pPr>
              <a:t>‹#›</a:t>
            </a:fld>
            <a:endParaRPr lang="en-US"/>
          </a:p>
        </p:txBody>
      </p:sp>
    </p:spTree>
    <p:extLst>
      <p:ext uri="{BB962C8B-B14F-4D97-AF65-F5344CB8AC3E}">
        <p14:creationId xmlns:p14="http://schemas.microsoft.com/office/powerpoint/2010/main" val="982126204"/>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1029"/>
          <p:cNvSpPr>
            <a:spLocks noGrp="1" noChangeArrowheads="1"/>
          </p:cNvSpPr>
          <p:nvPr>
            <p:ph type="ftr" sz="quarter" idx="10"/>
          </p:nvPr>
        </p:nvSpPr>
        <p:spPr/>
        <p:txBody>
          <a:bodyPr/>
          <a:lstStyle>
            <a:lvl1pPr>
              <a:defRPr/>
            </a:lvl1pPr>
          </a:lstStyle>
          <a:p>
            <a:pPr>
              <a:defRPr/>
            </a:pPr>
            <a:endParaRPr lang="en-US"/>
          </a:p>
        </p:txBody>
      </p:sp>
      <p:sp>
        <p:nvSpPr>
          <p:cNvPr id="6" name="Rectangle 1030"/>
          <p:cNvSpPr>
            <a:spLocks noGrp="1" noChangeArrowheads="1"/>
          </p:cNvSpPr>
          <p:nvPr>
            <p:ph type="sldNum" sz="quarter" idx="11"/>
          </p:nvPr>
        </p:nvSpPr>
        <p:spPr/>
        <p:txBody>
          <a:bodyPr/>
          <a:lstStyle>
            <a:lvl1pPr>
              <a:defRPr/>
            </a:lvl1pPr>
          </a:lstStyle>
          <a:p>
            <a:pPr>
              <a:defRPr/>
            </a:pPr>
            <a:fld id="{27DA41EA-6AD8-A84E-A074-C1AD0F61773B}" type="slidenum">
              <a:rPr lang="en-US"/>
              <a:pPr>
                <a:defRPr/>
              </a:pPr>
              <a:t>‹#›</a:t>
            </a:fld>
            <a:endParaRPr lang="en-US"/>
          </a:p>
        </p:txBody>
      </p:sp>
    </p:spTree>
    <p:extLst>
      <p:ext uri="{BB962C8B-B14F-4D97-AF65-F5344CB8AC3E}">
        <p14:creationId xmlns:p14="http://schemas.microsoft.com/office/powerpoint/2010/main" val="1264077334"/>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55EF769A-21AF-414A-93C1-6CCCC861D6AA}" type="slidenum">
              <a:rPr lang="en-US"/>
              <a:pPr>
                <a:defRPr/>
              </a:pPr>
              <a:t>‹#›</a:t>
            </a:fld>
            <a:endParaRPr lang="en-US"/>
          </a:p>
        </p:txBody>
      </p:sp>
    </p:spTree>
    <p:extLst>
      <p:ext uri="{BB962C8B-B14F-4D97-AF65-F5344CB8AC3E}">
        <p14:creationId xmlns:p14="http://schemas.microsoft.com/office/powerpoint/2010/main" val="2427296815"/>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36BBDD30-43F7-E347-81C9-5ABCA823DB5D}" type="slidenum">
              <a:rPr lang="en-US"/>
              <a:pPr>
                <a:defRPr/>
              </a:pPr>
              <a:t>‹#›</a:t>
            </a:fld>
            <a:endParaRPr lang="en-US"/>
          </a:p>
        </p:txBody>
      </p:sp>
    </p:spTree>
    <p:extLst>
      <p:ext uri="{BB962C8B-B14F-4D97-AF65-F5344CB8AC3E}">
        <p14:creationId xmlns:p14="http://schemas.microsoft.com/office/powerpoint/2010/main" val="3225436272"/>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1"/>
          </p:nvPr>
        </p:nvSpPr>
        <p:spPr>
          <a:ln/>
        </p:spPr>
        <p:txBody>
          <a:bodyPr/>
          <a:lstStyle>
            <a:lvl1pPr>
              <a:defRPr/>
            </a:lvl1pPr>
          </a:lstStyle>
          <a:p>
            <a:pPr>
              <a:defRPr/>
            </a:pPr>
            <a:fld id="{A5BDAD92-39C3-FC48-BB61-090AABD77ABA}" type="slidenum">
              <a:rPr lang="en-US"/>
              <a:pPr>
                <a:defRPr/>
              </a:pPr>
              <a:t>‹#›</a:t>
            </a:fld>
            <a:endParaRPr lang="en-US"/>
          </a:p>
        </p:txBody>
      </p:sp>
    </p:spTree>
    <p:extLst>
      <p:ext uri="{BB962C8B-B14F-4D97-AF65-F5344CB8AC3E}">
        <p14:creationId xmlns:p14="http://schemas.microsoft.com/office/powerpoint/2010/main" val="2215902296"/>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p>
        </p:txBody>
      </p:sp>
      <p:sp>
        <p:nvSpPr>
          <p:cNvPr id="8" name="Rectangle 1030"/>
          <p:cNvSpPr>
            <a:spLocks noGrp="1" noChangeArrowheads="1"/>
          </p:cNvSpPr>
          <p:nvPr>
            <p:ph type="sldNum" sz="quarter" idx="11"/>
          </p:nvPr>
        </p:nvSpPr>
        <p:spPr>
          <a:ln/>
        </p:spPr>
        <p:txBody>
          <a:bodyPr/>
          <a:lstStyle>
            <a:lvl1pPr>
              <a:defRPr/>
            </a:lvl1pPr>
          </a:lstStyle>
          <a:p>
            <a:pPr>
              <a:defRPr/>
            </a:pPr>
            <a:fld id="{A685A976-F99D-A54B-B526-B3E0C403CB9C}" type="slidenum">
              <a:rPr lang="en-US"/>
              <a:pPr>
                <a:defRPr/>
              </a:pPr>
              <a:t>‹#›</a:t>
            </a:fld>
            <a:endParaRPr lang="en-US"/>
          </a:p>
        </p:txBody>
      </p:sp>
    </p:spTree>
    <p:extLst>
      <p:ext uri="{BB962C8B-B14F-4D97-AF65-F5344CB8AC3E}">
        <p14:creationId xmlns:p14="http://schemas.microsoft.com/office/powerpoint/2010/main" val="3266292550"/>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1"/>
          </p:nvPr>
        </p:nvSpPr>
        <p:spPr>
          <a:ln/>
        </p:spPr>
        <p:txBody>
          <a:bodyPr/>
          <a:lstStyle>
            <a:lvl1pPr>
              <a:defRPr/>
            </a:lvl1pPr>
          </a:lstStyle>
          <a:p>
            <a:pPr>
              <a:defRPr/>
            </a:pPr>
            <a:fld id="{D8132F35-3FFB-6045-A749-9F10694F9456}" type="slidenum">
              <a:rPr lang="en-US"/>
              <a:pPr>
                <a:defRPr/>
              </a:pPr>
              <a:t>‹#›</a:t>
            </a:fld>
            <a:endParaRPr lang="en-US"/>
          </a:p>
        </p:txBody>
      </p:sp>
    </p:spTree>
    <p:extLst>
      <p:ext uri="{BB962C8B-B14F-4D97-AF65-F5344CB8AC3E}">
        <p14:creationId xmlns:p14="http://schemas.microsoft.com/office/powerpoint/2010/main" val="1075629130"/>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p>
        </p:txBody>
      </p:sp>
      <p:sp>
        <p:nvSpPr>
          <p:cNvPr id="3" name="Rectangle 1030"/>
          <p:cNvSpPr>
            <a:spLocks noGrp="1" noChangeArrowheads="1"/>
          </p:cNvSpPr>
          <p:nvPr>
            <p:ph type="sldNum" sz="quarter" idx="11"/>
          </p:nvPr>
        </p:nvSpPr>
        <p:spPr>
          <a:ln/>
        </p:spPr>
        <p:txBody>
          <a:bodyPr/>
          <a:lstStyle>
            <a:lvl1pPr>
              <a:defRPr/>
            </a:lvl1pPr>
          </a:lstStyle>
          <a:p>
            <a:pPr>
              <a:defRPr/>
            </a:pPr>
            <a:fld id="{CCD07EBC-6480-9A4A-85D2-A7E2CCF9BF77}" type="slidenum">
              <a:rPr lang="en-US"/>
              <a:pPr>
                <a:defRPr/>
              </a:pPr>
              <a:t>‹#›</a:t>
            </a:fld>
            <a:endParaRPr lang="en-US"/>
          </a:p>
        </p:txBody>
      </p:sp>
    </p:spTree>
    <p:extLst>
      <p:ext uri="{BB962C8B-B14F-4D97-AF65-F5344CB8AC3E}">
        <p14:creationId xmlns:p14="http://schemas.microsoft.com/office/powerpoint/2010/main" val="4053648270"/>
      </p:ext>
    </p:extLst>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1"/>
          </p:nvPr>
        </p:nvSpPr>
        <p:spPr>
          <a:ln/>
        </p:spPr>
        <p:txBody>
          <a:bodyPr/>
          <a:lstStyle>
            <a:lvl1pPr>
              <a:defRPr/>
            </a:lvl1pPr>
          </a:lstStyle>
          <a:p>
            <a:pPr>
              <a:defRPr/>
            </a:pPr>
            <a:fld id="{B1D442D9-2A93-3048-AD6E-812CC59C86E7}" type="slidenum">
              <a:rPr lang="en-US"/>
              <a:pPr>
                <a:defRPr/>
              </a:pPr>
              <a:t>‹#›</a:t>
            </a:fld>
            <a:endParaRPr lang="en-US"/>
          </a:p>
        </p:txBody>
      </p:sp>
    </p:spTree>
    <p:extLst>
      <p:ext uri="{BB962C8B-B14F-4D97-AF65-F5344CB8AC3E}">
        <p14:creationId xmlns:p14="http://schemas.microsoft.com/office/powerpoint/2010/main" val="3387434085"/>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1"/>
          </p:nvPr>
        </p:nvSpPr>
        <p:spPr>
          <a:ln/>
        </p:spPr>
        <p:txBody>
          <a:bodyPr/>
          <a:lstStyle>
            <a:lvl1pPr>
              <a:defRPr/>
            </a:lvl1pPr>
          </a:lstStyle>
          <a:p>
            <a:pPr>
              <a:defRPr/>
            </a:pPr>
            <a:fld id="{7BC29692-427A-D044-9850-338DF4B6D8DA}" type="slidenum">
              <a:rPr lang="en-US"/>
              <a:pPr>
                <a:defRPr/>
              </a:pPr>
              <a:t>‹#›</a:t>
            </a:fld>
            <a:endParaRPr lang="en-US"/>
          </a:p>
        </p:txBody>
      </p:sp>
    </p:spTree>
    <p:extLst>
      <p:ext uri="{BB962C8B-B14F-4D97-AF65-F5344CB8AC3E}">
        <p14:creationId xmlns:p14="http://schemas.microsoft.com/office/powerpoint/2010/main" val="40429399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1889560"/>
      </p:ext>
    </p:extLst>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5C302519-7011-7742-869E-263EBCE94EBC}" type="slidenum">
              <a:rPr lang="en-US"/>
              <a:pPr>
                <a:defRPr/>
              </a:pPr>
              <a:t>‹#›</a:t>
            </a:fld>
            <a:endParaRPr lang="en-US"/>
          </a:p>
        </p:txBody>
      </p:sp>
    </p:spTree>
    <p:extLst>
      <p:ext uri="{BB962C8B-B14F-4D97-AF65-F5344CB8AC3E}">
        <p14:creationId xmlns:p14="http://schemas.microsoft.com/office/powerpoint/2010/main" val="4066888386"/>
      </p:ext>
    </p:extLst>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0AF9E09C-CCCB-F34D-8B3D-3514A7054822}" type="slidenum">
              <a:rPr lang="en-US"/>
              <a:pPr>
                <a:defRPr/>
              </a:pPr>
              <a:t>‹#›</a:t>
            </a:fld>
            <a:endParaRPr lang="en-US"/>
          </a:p>
        </p:txBody>
      </p:sp>
    </p:spTree>
    <p:extLst>
      <p:ext uri="{BB962C8B-B14F-4D97-AF65-F5344CB8AC3E}">
        <p14:creationId xmlns:p14="http://schemas.microsoft.com/office/powerpoint/2010/main" val="1448884862"/>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t>Click to edit Master title style</a:t>
            </a:r>
          </a:p>
        </p:txBody>
      </p:sp>
      <p:sp>
        <p:nvSpPr>
          <p:cNvPr id="3" name="Table Placeholder 2"/>
          <p:cNvSpPr>
            <a:spLocks noGrp="1"/>
          </p:cNvSpPr>
          <p:nvPr>
            <p:ph type="tbl" idx="1"/>
          </p:nvPr>
        </p:nvSpPr>
        <p:spPr>
          <a:xfrm>
            <a:off x="228600" y="1371600"/>
            <a:ext cx="8610600" cy="4876800"/>
          </a:xfrm>
        </p:spPr>
        <p:txBody>
          <a:bodyPr/>
          <a:lstStyle/>
          <a:p>
            <a:pPr lvl="0"/>
            <a:endParaRPr lang="en-US" noProof="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016392D6-2602-0A4F-9B74-B323EC70C69E}" type="slidenum">
              <a:rPr lang="en-US"/>
              <a:pPr>
                <a:defRPr/>
              </a:pPr>
              <a:t>‹#›</a:t>
            </a:fld>
            <a:endParaRPr lang="en-US"/>
          </a:p>
        </p:txBody>
      </p:sp>
    </p:spTree>
    <p:extLst>
      <p:ext uri="{BB962C8B-B14F-4D97-AF65-F5344CB8AC3E}">
        <p14:creationId xmlns:p14="http://schemas.microsoft.com/office/powerpoint/2010/main" val="4075772528"/>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1029"/>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p:txBody>
          <a:bodyPr/>
          <a:lstStyle>
            <a:lvl1pPr>
              <a:defRPr/>
            </a:lvl1pPr>
          </a:lstStyle>
          <a:p>
            <a:pPr>
              <a:defRPr/>
            </a:pPr>
            <a:fld id="{EE72C9BE-E5F4-4C4D-A2E6-8C0248ACC5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0380503"/>
      </p:ext>
    </p:extLst>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6FF26340-CDE4-4E4A-9420-2A87E5020C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595100"/>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31BF67AA-AE81-C945-8601-06951EFA2B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7209278"/>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CC518F6D-66A9-7548-8FEA-3AAEA8ABAE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6590316"/>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DB0DABC3-D591-1741-A3C4-2DCAC7BE96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24963445"/>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4240C5D0-DE20-F44C-9199-26925A0CD7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0130493"/>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394E95E8-6B2D-E046-9715-7EB4F7541B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89435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7858197"/>
      </p:ext>
    </p:extLst>
  </p:cSld>
  <p:clrMapOvr>
    <a:masterClrMapping/>
  </p:clrMapOv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C178BC5-7996-F840-84FA-40F1399D13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8255533"/>
      </p:ext>
    </p:extLst>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9298E289-7A6A-0649-AE32-846A55D9B9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8824946"/>
      </p:ext>
    </p:extLst>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1855882-CF79-A248-88C2-2F45B3B28F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0487409"/>
      </p:ext>
    </p:extLst>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5FE53D0-0C84-884F-9305-71FBD63281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6029969"/>
      </p:ext>
    </p:extLst>
  </p:cSld>
  <p:clrMapOvr>
    <a:masterClrMapping/>
  </p:clrMapOv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t>Click to edit Master title style</a:t>
            </a:r>
          </a:p>
        </p:txBody>
      </p:sp>
      <p:sp>
        <p:nvSpPr>
          <p:cNvPr id="3" name="Table Placeholder 2"/>
          <p:cNvSpPr>
            <a:spLocks noGrp="1"/>
          </p:cNvSpPr>
          <p:nvPr>
            <p:ph type="tbl" idx="1"/>
          </p:nvPr>
        </p:nvSpPr>
        <p:spPr>
          <a:xfrm>
            <a:off x="228600" y="1371600"/>
            <a:ext cx="8610600" cy="4876800"/>
          </a:xfrm>
        </p:spPr>
        <p:txBody>
          <a:bodyPr/>
          <a:lstStyle/>
          <a:p>
            <a:pPr lvl="0"/>
            <a:endParaRPr lang="en-US" noProof="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3A4E8666-F172-8746-A4D3-B4623EB79F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119164"/>
      </p:ext>
    </p:extLst>
  </p:cSld>
  <p:clrMapOvr>
    <a:masterClrMapping/>
  </p:clrMapOv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5" name="Date Placeholder 5"/>
          <p:cNvSpPr>
            <a:spLocks noGrp="1"/>
          </p:cNvSpPr>
          <p:nvPr>
            <p:ph type="dt" sz="half" idx="10"/>
          </p:nvPr>
        </p:nvSpPr>
        <p:spPr/>
        <p:txBody>
          <a:bodyPr/>
          <a:lstStyle>
            <a:lvl1pPr fontAlgn="base">
              <a:spcBef>
                <a:spcPct val="0"/>
              </a:spcBef>
              <a:spcAft>
                <a:spcPct val="0"/>
              </a:spcAft>
              <a:defRPr sz="950">
                <a:ea typeface="ＭＳ Ｐゴシック" charset="0"/>
                <a:cs typeface="ＭＳ Ｐゴシック" charset="0"/>
              </a:defRPr>
            </a:lvl1pPr>
          </a:lstStyle>
          <a:p>
            <a:pPr>
              <a:defRPr/>
            </a:pPr>
            <a:fld id="{AAD4463F-F2C4-BD43-9CF4-0EC14BFDF8D4}" type="datetime1">
              <a:rPr lang="en-US"/>
              <a:pPr>
                <a:defRPr/>
              </a:pPr>
              <a:t>10/11/18</a:t>
            </a:fld>
            <a:endParaRPr lang="en-US"/>
          </a:p>
        </p:txBody>
      </p:sp>
      <p:sp>
        <p:nvSpPr>
          <p:cNvPr id="6" name="Footer Placeholder 9"/>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10"/>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7460E46-E011-CA4B-B460-87BF7D156767}" type="slidenum">
              <a:rPr lang="en-US"/>
              <a:pPr>
                <a:defRPr/>
              </a:pPr>
              <a:t>‹#›</a:t>
            </a:fld>
            <a:endParaRPr lang="en-US" dirty="0"/>
          </a:p>
        </p:txBody>
      </p:sp>
    </p:spTree>
    <p:extLst>
      <p:ext uri="{BB962C8B-B14F-4D97-AF65-F5344CB8AC3E}">
        <p14:creationId xmlns:p14="http://schemas.microsoft.com/office/powerpoint/2010/main" val="3531343851"/>
      </p:ext>
    </p:extLst>
  </p:cSld>
  <p:clrMapOvr>
    <a:overrideClrMapping bg1="lt1" tx1="dk1" bg2="lt2" tx2="dk2" accent1="accent1" accent2="accent2" accent3="accent3" accent4="accent4" accent5="accent5" accent6="accent6" hlink="hlink" folHlink="folHlink"/>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userDrawn="1"/>
        </p:nvSpPr>
        <p:spPr>
          <a:xfrm>
            <a:off x="0" y="6543675"/>
            <a:ext cx="1196975" cy="3143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2" name="Title 1"/>
          <p:cNvSpPr>
            <a:spLocks noGrp="1"/>
          </p:cNvSpPr>
          <p:nvPr>
            <p:ph type="ctrTitle"/>
          </p:nvPr>
        </p:nvSpPr>
        <p:spPr>
          <a:xfrm>
            <a:off x="528637" y="712594"/>
            <a:ext cx="8086725" cy="2898708"/>
          </a:xfrm>
          <a:noFill/>
        </p:spPr>
        <p:txBody>
          <a:bodyPr anchor="b">
            <a:noAutofit/>
          </a:bodyPr>
          <a:lstStyle>
            <a:lvl1pPr algn="ctr">
              <a:lnSpc>
                <a:spcPct val="80000"/>
              </a:lnSpc>
              <a:defRPr sz="8000" spc="-120"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528638" y="3897565"/>
            <a:ext cx="8086724" cy="1645920"/>
          </a:xfrm>
        </p:spPr>
        <p:txBody>
          <a:bodyPr>
            <a:normAutofit/>
          </a:bodyPr>
          <a:lstStyle>
            <a:lvl1pPr marL="0" indent="0" algn="ctr">
              <a:buNone/>
              <a:defRPr sz="28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5" name="Footer Placeholder 5"/>
          <p:cNvSpPr>
            <a:spLocks noGrp="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9"/>
          <p:cNvSpPr>
            <a:spLocks noGrp="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6FFB184-0EDF-4F42-861F-5CC2C08EEC50}" type="slidenum">
              <a:rPr lang="en-US"/>
              <a:pPr>
                <a:defRPr/>
              </a:pPr>
              <a:t>‹#›</a:t>
            </a:fld>
            <a:endParaRPr lang="en-US" dirty="0"/>
          </a:p>
        </p:txBody>
      </p:sp>
      <p:sp>
        <p:nvSpPr>
          <p:cNvPr id="7" name="Date Placeholder 4"/>
          <p:cNvSpPr>
            <a:spLocks noGrp="1"/>
          </p:cNvSpPr>
          <p:nvPr>
            <p:ph type="dt" sz="half" idx="12"/>
          </p:nvPr>
        </p:nvSpPr>
        <p:spPr/>
        <p:txBody>
          <a:bodyPr/>
          <a:lstStyle>
            <a:lvl1pPr fontAlgn="base">
              <a:spcBef>
                <a:spcPct val="0"/>
              </a:spcBef>
              <a:spcAft>
                <a:spcPct val="0"/>
              </a:spcAft>
              <a:defRPr sz="950">
                <a:ea typeface="ＭＳ Ｐゴシック" charset="0"/>
                <a:cs typeface="ＭＳ Ｐゴシック" charset="0"/>
              </a:defRPr>
            </a:lvl1pPr>
          </a:lstStyle>
          <a:p>
            <a:pPr>
              <a:defRPr/>
            </a:pPr>
            <a:fld id="{9F810F96-B0A2-3A4B-A5C0-B349BC103730}" type="datetime1">
              <a:rPr lang="en-US"/>
              <a:pPr>
                <a:defRPr/>
              </a:pPr>
              <a:t>10/11/18</a:t>
            </a:fld>
            <a:endParaRPr lang="en-US"/>
          </a:p>
        </p:txBody>
      </p:sp>
    </p:spTree>
    <p:extLst>
      <p:ext uri="{BB962C8B-B14F-4D97-AF65-F5344CB8AC3E}">
        <p14:creationId xmlns:p14="http://schemas.microsoft.com/office/powerpoint/2010/main" val="1998813599"/>
      </p:ext>
    </p:extLst>
  </p:cSld>
  <p:clrMapOvr>
    <a:overrideClrMapping bg1="lt1" tx1="dk1" bg2="lt2" tx2="dk2" accent1="accent1" accent2="accent2" accent3="accent3" accent4="accent4" accent5="accent5" accent6="accent6" hlink="hlink" folHlink="folHlink"/>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1371600" y="0"/>
            <a:ext cx="7772399" cy="1085850"/>
          </a:xfrm>
          <a:prstGeom prst="rect">
            <a:avLst/>
          </a:prstGeom>
        </p:spPr>
        <p:txBody>
          <a:bodyPr/>
          <a:lstStyle>
            <a:lvl1pPr marL="0">
              <a:defRPr/>
            </a:lvl1pPr>
          </a:lstStyle>
          <a:p>
            <a:r>
              <a:rPr lang="en-US" dirty="0"/>
              <a:t>Click to edit Master title style</a:t>
            </a:r>
          </a:p>
        </p:txBody>
      </p:sp>
      <p:sp>
        <p:nvSpPr>
          <p:cNvPr id="24" name="Content Placeholder 22"/>
          <p:cNvSpPr>
            <a:spLocks noGrp="1"/>
          </p:cNvSpPr>
          <p:nvPr>
            <p:ph sz="quarter" idx="11"/>
          </p:nvPr>
        </p:nvSpPr>
        <p:spPr>
          <a:xfrm>
            <a:off x="123825" y="1241652"/>
            <a:ext cx="8897938" cy="5224462"/>
          </a:xfrm>
        </p:spPr>
        <p:txBody>
          <a:bodyPr>
            <a:normAutofit/>
          </a:bodyPr>
          <a:lstStyle>
            <a:lvl1pPr>
              <a:defRPr sz="3600">
                <a:solidFill>
                  <a:schemeClr val="tx1"/>
                </a:solidFill>
                <a:latin typeface="+mj-lt"/>
              </a:defRPr>
            </a:lvl1pPr>
            <a:lvl2pPr>
              <a:defRPr sz="3200">
                <a:solidFill>
                  <a:schemeClr val="tx1"/>
                </a:solidFill>
                <a:latin typeface="+mj-lt"/>
              </a:defRPr>
            </a:lvl2pPr>
            <a:lvl3pPr>
              <a:defRPr sz="2800">
                <a:solidFill>
                  <a:schemeClr val="tx1"/>
                </a:solidFill>
                <a:latin typeface="+mj-lt"/>
              </a:defRPr>
            </a:lvl3pPr>
            <a:lvl4pPr>
              <a:defRPr sz="2400">
                <a:solidFill>
                  <a:schemeClr val="tx1"/>
                </a:solidFill>
                <a:latin typeface="+mj-lt"/>
              </a:defRPr>
            </a:lvl4pPr>
            <a:lvl5pPr>
              <a:defRPr sz="2400">
                <a:solidFill>
                  <a:schemeClr val="tx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4"/>
          <p:cNvSpPr>
            <a:spLocks noGrp="1"/>
          </p:cNvSpPr>
          <p:nvPr>
            <p:ph type="dt" sz="half" idx="12"/>
          </p:nvPr>
        </p:nvSpPr>
        <p:spPr/>
        <p:txBody>
          <a:bodyPr/>
          <a:lstStyle>
            <a:lvl1pPr fontAlgn="base">
              <a:spcBef>
                <a:spcPct val="0"/>
              </a:spcBef>
              <a:spcAft>
                <a:spcPct val="0"/>
              </a:spcAft>
              <a:defRPr sz="950">
                <a:ea typeface="ＭＳ Ｐゴシック" charset="0"/>
                <a:cs typeface="ＭＳ Ｐゴシック" charset="0"/>
              </a:defRPr>
            </a:lvl1pPr>
          </a:lstStyle>
          <a:p>
            <a:pPr>
              <a:defRPr/>
            </a:pPr>
            <a:fld id="{D47AB44D-F518-5846-A0F3-D23C485E1DC1}" type="datetime1">
              <a:rPr lang="en-US"/>
              <a:pPr>
                <a:defRPr/>
              </a:pPr>
              <a:t>10/11/18</a:t>
            </a:fld>
            <a:endParaRPr lang="en-US"/>
          </a:p>
        </p:txBody>
      </p:sp>
      <p:sp>
        <p:nvSpPr>
          <p:cNvPr id="5" name="Footer Placeholder 5"/>
          <p:cNvSpPr>
            <a:spLocks noGrp="1"/>
          </p:cNvSpPr>
          <p:nvPr>
            <p:ph type="ftr" sz="quarter" idx="13"/>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6"/>
          <p:cNvSpPr>
            <a:spLocks noGrp="1"/>
          </p:cNvSpPr>
          <p:nvPr>
            <p:ph type="sldNum" sz="quarter" idx="14"/>
          </p:nvPr>
        </p:nvSpPr>
        <p:spPr/>
        <p:txBody>
          <a:bodyPr/>
          <a:lstStyle>
            <a:lvl1pPr fontAlgn="base">
              <a:spcBef>
                <a:spcPct val="0"/>
              </a:spcBef>
              <a:spcAft>
                <a:spcPct val="0"/>
              </a:spcAft>
              <a:defRPr>
                <a:ea typeface="ＭＳ Ｐゴシック" charset="0"/>
                <a:cs typeface="ＭＳ Ｐゴシック" charset="0"/>
              </a:defRPr>
            </a:lvl1pPr>
          </a:lstStyle>
          <a:p>
            <a:pPr>
              <a:defRPr/>
            </a:pPr>
            <a:fld id="{F6D417AC-0B7D-1544-9519-92C9BC378595}" type="slidenum">
              <a:rPr lang="en-US"/>
              <a:pPr>
                <a:defRPr/>
              </a:pPr>
              <a:t>‹#›</a:t>
            </a:fld>
            <a:endParaRPr lang="en-US" dirty="0"/>
          </a:p>
        </p:txBody>
      </p:sp>
    </p:spTree>
    <p:extLst>
      <p:ext uri="{BB962C8B-B14F-4D97-AF65-F5344CB8AC3E}">
        <p14:creationId xmlns:p14="http://schemas.microsoft.com/office/powerpoint/2010/main" val="301050025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0" y="6651625"/>
            <a:ext cx="849313" cy="20637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latin typeface="Calibri"/>
            </a:endParaRPr>
          </a:p>
        </p:txBody>
      </p:sp>
      <p:sp>
        <p:nvSpPr>
          <p:cNvPr id="2" name="Title 1"/>
          <p:cNvSpPr>
            <a:spLocks noGrp="1"/>
          </p:cNvSpPr>
          <p:nvPr>
            <p:ph type="title"/>
          </p:nvPr>
        </p:nvSpPr>
        <p:spPr>
          <a:xfrm>
            <a:off x="452628" y="767419"/>
            <a:ext cx="8085582" cy="3355848"/>
          </a:xfrm>
          <a:solidFill>
            <a:schemeClr val="bg1"/>
          </a:solidFill>
        </p:spPr>
        <p:txBody>
          <a:bodyPr anchor="b"/>
          <a:lstStyle>
            <a:lvl1pPr>
              <a:lnSpc>
                <a:spcPct val="80000"/>
              </a:lnSpc>
              <a:defRPr sz="80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fontAlgn="base">
              <a:spcBef>
                <a:spcPct val="0"/>
              </a:spcBef>
              <a:spcAft>
                <a:spcPct val="0"/>
              </a:spcAft>
              <a:defRPr sz="950">
                <a:ea typeface="ＭＳ Ｐゴシック" charset="0"/>
                <a:cs typeface="ＭＳ Ｐゴシック" charset="0"/>
              </a:defRPr>
            </a:lvl1pPr>
          </a:lstStyle>
          <a:p>
            <a:pPr>
              <a:defRPr/>
            </a:pPr>
            <a:fld id="{837C38E7-792E-C949-BA89-014185BDF33F}" type="datetime1">
              <a:rPr lang="en-US"/>
              <a:pPr>
                <a:defRPr/>
              </a:pPr>
              <a:t>10/11/18</a:t>
            </a:fld>
            <a:endParaRPr lang="en-US"/>
          </a:p>
        </p:txBody>
      </p:sp>
      <p:sp>
        <p:nvSpPr>
          <p:cNvPr id="6"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6691DE03-51FF-8143-BDE1-430BD10E2E4A}" type="slidenum">
              <a:rPr lang="en-US"/>
              <a:pPr>
                <a:defRPr/>
              </a:pPr>
              <a:t>‹#›</a:t>
            </a:fld>
            <a:endParaRPr lang="en-US" dirty="0"/>
          </a:p>
        </p:txBody>
      </p:sp>
    </p:spTree>
    <p:extLst>
      <p:ext uri="{BB962C8B-B14F-4D97-AF65-F5344CB8AC3E}">
        <p14:creationId xmlns:p14="http://schemas.microsoft.com/office/powerpoint/2010/main" val="83267182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88798"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51603"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sz="950">
                <a:ea typeface="ＭＳ Ｐゴシック" charset="0"/>
                <a:cs typeface="ＭＳ Ｐゴシック" charset="0"/>
              </a:defRPr>
            </a:lvl1pPr>
          </a:lstStyle>
          <a:p>
            <a:pPr>
              <a:defRPr/>
            </a:pPr>
            <a:fld id="{CEBD8585-0863-9E4E-905D-9CEF8FDAD9EB}" type="datetime1">
              <a:rPr lang="en-US"/>
              <a:pPr>
                <a:defRPr/>
              </a:pPr>
              <a:t>10/11/18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9"/>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D320E52D-6757-584F-B7E7-785E1A237AA2}" type="slidenum">
              <a:rPr lang="en-US"/>
              <a:pPr>
                <a:defRPr/>
              </a:pPr>
              <a:t>‹#›</a:t>
            </a:fld>
            <a:endParaRPr lang="en-US" dirty="0"/>
          </a:p>
        </p:txBody>
      </p:sp>
    </p:spTree>
    <p:extLst>
      <p:ext uri="{BB962C8B-B14F-4D97-AF65-F5344CB8AC3E}">
        <p14:creationId xmlns:p14="http://schemas.microsoft.com/office/powerpoint/2010/main" val="36929329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2321076"/>
      </p:ext>
    </p:extLst>
  </p:cSld>
  <p:clrMapOvr>
    <a:masterClrMapping/>
  </p:clrMapOv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88798" y="1197209"/>
            <a:ext cx="4271962" cy="723400"/>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88798" y="2029968"/>
            <a:ext cx="4271962" cy="4231057"/>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1603" y="1194345"/>
            <a:ext cx="4271962" cy="722376"/>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51603" y="2025216"/>
            <a:ext cx="4271962" cy="4235809"/>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1"/>
          <p:cNvSpPr>
            <a:spLocks noGrp="1"/>
          </p:cNvSpPr>
          <p:nvPr>
            <p:ph type="dt" sz="half" idx="10"/>
          </p:nvPr>
        </p:nvSpPr>
        <p:spPr/>
        <p:txBody>
          <a:bodyPr/>
          <a:lstStyle>
            <a:lvl1pPr fontAlgn="base">
              <a:spcBef>
                <a:spcPct val="0"/>
              </a:spcBef>
              <a:spcAft>
                <a:spcPct val="0"/>
              </a:spcAft>
              <a:defRPr sz="950">
                <a:ea typeface="ＭＳ Ｐゴシック" charset="0"/>
                <a:cs typeface="ＭＳ Ｐゴシック" charset="0"/>
              </a:defRPr>
            </a:lvl1pPr>
          </a:lstStyle>
          <a:p>
            <a:pPr>
              <a:defRPr/>
            </a:pPr>
            <a:fld id="{5056110C-D3FC-4B48-8CE3-9E44AE1FE741}" type="datetime1">
              <a:rPr lang="en-US"/>
              <a:pPr>
                <a:defRPr/>
              </a:pPr>
              <a:t>10/11/18</a:t>
            </a:fld>
            <a:endParaRPr lang="en-US"/>
          </a:p>
        </p:txBody>
      </p:sp>
      <p:sp>
        <p:nvSpPr>
          <p:cNvPr id="8" name="Footer Placeholder 6"/>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7"/>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666AD99-BF79-9947-A208-847908387E11}" type="slidenum">
              <a:rPr lang="en-US"/>
              <a:pPr>
                <a:defRPr/>
              </a:pPr>
              <a:t>‹#›</a:t>
            </a:fld>
            <a:endParaRPr lang="en-US" dirty="0"/>
          </a:p>
        </p:txBody>
      </p:sp>
    </p:spTree>
    <p:extLst>
      <p:ext uri="{BB962C8B-B14F-4D97-AF65-F5344CB8AC3E}">
        <p14:creationId xmlns:p14="http://schemas.microsoft.com/office/powerpoint/2010/main" val="299955321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1"/>
          <p:cNvSpPr>
            <a:spLocks noGrp="1"/>
          </p:cNvSpPr>
          <p:nvPr>
            <p:ph type="dt" sz="half" idx="10"/>
          </p:nvPr>
        </p:nvSpPr>
        <p:spPr/>
        <p:txBody>
          <a:bodyPr/>
          <a:lstStyle>
            <a:lvl1pPr fontAlgn="base">
              <a:spcBef>
                <a:spcPct val="0"/>
              </a:spcBef>
              <a:spcAft>
                <a:spcPct val="0"/>
              </a:spcAft>
              <a:defRPr sz="950">
                <a:ea typeface="ＭＳ Ｐゴシック" charset="0"/>
                <a:cs typeface="ＭＳ Ｐゴシック" charset="0"/>
              </a:defRPr>
            </a:lvl1pPr>
          </a:lstStyle>
          <a:p>
            <a:pPr>
              <a:defRPr/>
            </a:pPr>
            <a:fld id="{DF1868F6-D38B-C741-AF2B-0305D9AF5E8E}" type="datetime1">
              <a:rPr lang="en-US"/>
              <a:pPr>
                <a:defRPr/>
              </a:pPr>
              <a:t>10/11/18</a:t>
            </a:fld>
            <a:endParaRPr lang="en-US"/>
          </a:p>
        </p:txBody>
      </p:sp>
      <p:sp>
        <p:nvSpPr>
          <p:cNvPr id="4" name="Footer Placeholder 6"/>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7"/>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923E1AA0-5084-1342-BC23-437787FE5398}" type="slidenum">
              <a:rPr lang="en-US"/>
              <a:pPr>
                <a:defRPr/>
              </a:pPr>
              <a:t>‹#›</a:t>
            </a:fld>
            <a:endParaRPr lang="en-US" dirty="0"/>
          </a:p>
        </p:txBody>
      </p:sp>
    </p:spTree>
    <p:extLst>
      <p:ext uri="{BB962C8B-B14F-4D97-AF65-F5344CB8AC3E}">
        <p14:creationId xmlns:p14="http://schemas.microsoft.com/office/powerpoint/2010/main" val="259647315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fontAlgn="base">
              <a:spcBef>
                <a:spcPct val="0"/>
              </a:spcBef>
              <a:spcAft>
                <a:spcPct val="0"/>
              </a:spcAft>
              <a:defRPr sz="950">
                <a:ea typeface="ＭＳ Ｐゴシック" charset="0"/>
                <a:cs typeface="ＭＳ Ｐゴシック" charset="0"/>
              </a:defRPr>
            </a:lvl1pPr>
          </a:lstStyle>
          <a:p>
            <a:pPr>
              <a:defRPr/>
            </a:pPr>
            <a:fld id="{5CB047CC-DA7E-AE44-B7FA-AED6F144CC9D}" type="datetime1">
              <a:rPr lang="en-US"/>
              <a:pPr>
                <a:defRPr/>
              </a:pPr>
              <a:t>10/11/18</a:t>
            </a:fld>
            <a:endParaRPr lang="en-US"/>
          </a:p>
        </p:txBody>
      </p:sp>
      <p:sp>
        <p:nvSpPr>
          <p:cNvPr id="3"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856EB2A5-1CF7-C040-B3E4-57206D0ACC63}" type="slidenum">
              <a:rPr lang="en-US"/>
              <a:pPr>
                <a:defRPr/>
              </a:pPr>
              <a:t>‹#›</a:t>
            </a:fld>
            <a:endParaRPr lang="en-US" dirty="0"/>
          </a:p>
        </p:txBody>
      </p:sp>
    </p:spTree>
    <p:extLst>
      <p:ext uri="{BB962C8B-B14F-4D97-AF65-F5344CB8AC3E}">
        <p14:creationId xmlns:p14="http://schemas.microsoft.com/office/powerpoint/2010/main" val="5079207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7"/>
          <p:cNvSpPr>
            <a:spLocks noGrp="1"/>
          </p:cNvSpPr>
          <p:nvPr>
            <p:ph type="dt" sz="half" idx="10"/>
          </p:nvPr>
        </p:nvSpPr>
        <p:spPr/>
        <p:txBody>
          <a:bodyPr/>
          <a:lstStyle>
            <a:lvl1pPr fontAlgn="base">
              <a:spcBef>
                <a:spcPct val="0"/>
              </a:spcBef>
              <a:spcAft>
                <a:spcPct val="0"/>
              </a:spcAft>
              <a:defRPr sz="950">
                <a:ea typeface="ＭＳ Ｐゴシック" charset="0"/>
                <a:cs typeface="ＭＳ Ｐゴシック" charset="0"/>
              </a:defRPr>
            </a:lvl1pPr>
          </a:lstStyle>
          <a:p>
            <a:pPr>
              <a:defRPr/>
            </a:pPr>
            <a:fld id="{FAF63276-CF76-854C-BB3C-81762C11F6D2}" type="datetime1">
              <a:rPr lang="en-US"/>
              <a:pPr>
                <a:defRPr/>
              </a:pPr>
              <a:t>10/11/18</a:t>
            </a:fld>
            <a:endParaRPr lang="en-US"/>
          </a:p>
        </p:txBody>
      </p:sp>
      <p:sp>
        <p:nvSpPr>
          <p:cNvPr id="7" name="Footer Placeholder 9"/>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8" name="Slide Number Placeholder 10"/>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DB95DBBC-6EC3-AF4F-8A21-F3C5BF793469}" type="slidenum">
              <a:rPr lang="en-US"/>
              <a:pPr>
                <a:defRPr/>
              </a:pPr>
              <a:t>‹#›</a:t>
            </a:fld>
            <a:endParaRPr lang="en-US" dirty="0"/>
          </a:p>
        </p:txBody>
      </p:sp>
    </p:spTree>
    <p:extLst>
      <p:ext uri="{BB962C8B-B14F-4D97-AF65-F5344CB8AC3E}">
        <p14:creationId xmlns:p14="http://schemas.microsoft.com/office/powerpoint/2010/main" val="391394721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lstStyle>
            <a:lvl1pPr>
              <a:lnSpc>
                <a:spcPct val="85000"/>
              </a:lnSpc>
              <a:defRPr sz="28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rtlCol="0">
            <a:normAutofit/>
          </a:bodyPr>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07492" y="6031951"/>
            <a:ext cx="6922008" cy="411184"/>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7"/>
          <p:cNvSpPr>
            <a:spLocks noGrp="1"/>
          </p:cNvSpPr>
          <p:nvPr>
            <p:ph type="dt" sz="half" idx="10"/>
          </p:nvPr>
        </p:nvSpPr>
        <p:spPr/>
        <p:txBody>
          <a:bodyPr/>
          <a:lstStyle>
            <a:lvl1pPr fontAlgn="base">
              <a:spcBef>
                <a:spcPct val="0"/>
              </a:spcBef>
              <a:spcAft>
                <a:spcPct val="0"/>
              </a:spcAft>
              <a:defRPr sz="950">
                <a:solidFill>
                  <a:prstClr val="white">
                    <a:lumMod val="65000"/>
                    <a:lumOff val="35000"/>
                    <a:alpha val="75000"/>
                  </a:prstClr>
                </a:solidFill>
                <a:ea typeface="ＭＳ Ｐゴシック" charset="0"/>
                <a:cs typeface="ＭＳ Ｐゴシック" charset="0"/>
              </a:defRPr>
            </a:lvl1pPr>
          </a:lstStyle>
          <a:p>
            <a:pPr>
              <a:defRPr/>
            </a:pPr>
            <a:fld id="{6C7C023C-D4B5-1643-94F9-F6C8C94697C0}" type="datetime1">
              <a:rPr lang="en-US"/>
              <a:pPr>
                <a:defRPr/>
              </a:pPr>
              <a:t>10/11/18</a:t>
            </a:fld>
            <a:endParaRPr lang="en-US"/>
          </a:p>
        </p:txBody>
      </p:sp>
      <p:sp>
        <p:nvSpPr>
          <p:cNvPr id="6" name="Footer Placeholder 8"/>
          <p:cNvSpPr>
            <a:spLocks noGrp="1"/>
          </p:cNvSpPr>
          <p:nvPr>
            <p:ph type="ftr" sz="quarter" idx="11"/>
          </p:nvPr>
        </p:nvSpPr>
        <p:spPr/>
        <p:txBody>
          <a:bodyPr/>
          <a:lstStyle>
            <a:lvl1pPr fontAlgn="base">
              <a:spcBef>
                <a:spcPct val="0"/>
              </a:spcBef>
              <a:spcAft>
                <a:spcPct val="0"/>
              </a:spcAft>
              <a:defRPr>
                <a:solidFill>
                  <a:prstClr val="white">
                    <a:alpha val="75000"/>
                  </a:prstClr>
                </a:solidFill>
                <a:ea typeface="ＭＳ Ｐゴシック" charset="0"/>
                <a:cs typeface="ＭＳ Ｐゴシック" charset="0"/>
              </a:defRPr>
            </a:lvl1pPr>
          </a:lstStyle>
          <a:p>
            <a:pPr>
              <a:defRPr/>
            </a:pPr>
            <a:endParaRPr lang="en-US"/>
          </a:p>
        </p:txBody>
      </p:sp>
      <p:sp>
        <p:nvSpPr>
          <p:cNvPr id="7" name="Slide Number Placeholder 9"/>
          <p:cNvSpPr>
            <a:spLocks noGrp="1"/>
          </p:cNvSpPr>
          <p:nvPr>
            <p:ph type="sldNum" sz="quarter" idx="12"/>
          </p:nvPr>
        </p:nvSpPr>
        <p:spPr/>
        <p:txBody>
          <a:bodyPr/>
          <a:lstStyle>
            <a:lvl1pPr fontAlgn="base">
              <a:spcBef>
                <a:spcPct val="0"/>
              </a:spcBef>
              <a:spcAft>
                <a:spcPct val="0"/>
              </a:spcAft>
              <a:defRPr>
                <a:solidFill>
                  <a:prstClr val="white">
                    <a:lumMod val="65000"/>
                    <a:lumOff val="35000"/>
                  </a:prstClr>
                </a:solidFill>
                <a:ea typeface="ＭＳ Ｐゴシック" charset="0"/>
                <a:cs typeface="ＭＳ Ｐゴシック" charset="0"/>
              </a:defRPr>
            </a:lvl1pPr>
          </a:lstStyle>
          <a:p>
            <a:pPr>
              <a:defRPr/>
            </a:pPr>
            <a:fld id="{68A0FFF1-7861-B740-AFE3-7C12C3BB2EA0}" type="slidenum">
              <a:rPr lang="en-US"/>
              <a:pPr>
                <a:defRPr/>
              </a:pPr>
              <a:t>‹#›</a:t>
            </a:fld>
            <a:endParaRPr lang="en-US" dirty="0"/>
          </a:p>
        </p:txBody>
      </p:sp>
    </p:spTree>
    <p:extLst>
      <p:ext uri="{BB962C8B-B14F-4D97-AF65-F5344CB8AC3E}">
        <p14:creationId xmlns:p14="http://schemas.microsoft.com/office/powerpoint/2010/main" val="1338581692"/>
      </p:ext>
    </p:extLst>
  </p:cSld>
  <p:clrMapOvr>
    <a:overrideClrMapping bg1="dk1" tx1="lt1" bg2="dk2" tx2="lt2" accent1="accent1" accent2="accent2" accent3="accent3" accent4="accent4" accent5="accent5" accent6="accent6" hlink="hlink" folHlink="folHlink"/>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6"/>
          <p:cNvSpPr>
            <a:spLocks noGrp="1"/>
          </p:cNvSpPr>
          <p:nvPr>
            <p:ph type="dt" sz="half" idx="10"/>
          </p:nvPr>
        </p:nvSpPr>
        <p:spPr/>
        <p:txBody>
          <a:bodyPr/>
          <a:lstStyle>
            <a:lvl1pPr fontAlgn="base">
              <a:spcBef>
                <a:spcPct val="0"/>
              </a:spcBef>
              <a:spcAft>
                <a:spcPct val="0"/>
              </a:spcAft>
              <a:defRPr sz="950">
                <a:ea typeface="ＭＳ Ｐゴシック" charset="0"/>
                <a:cs typeface="ＭＳ Ｐゴシック" charset="0"/>
              </a:defRPr>
            </a:lvl1pPr>
          </a:lstStyle>
          <a:p>
            <a:pPr>
              <a:defRPr/>
            </a:pPr>
            <a:fld id="{A367E4A7-226F-9141-A6D7-949194224FE7}" type="datetime1">
              <a:rPr lang="en-US"/>
              <a:pPr>
                <a:defRPr/>
              </a:pPr>
              <a:t>10/11/18</a:t>
            </a:fld>
            <a:endParaRPr lang="en-US"/>
          </a:p>
        </p:txBody>
      </p:sp>
      <p:sp>
        <p:nvSpPr>
          <p:cNvPr id="5" name="Footer Placeholder 7"/>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8C43F04D-B50A-994F-9979-39A435F6C493}" type="slidenum">
              <a:rPr lang="en-US"/>
              <a:pPr>
                <a:defRPr/>
              </a:pPr>
              <a:t>‹#›</a:t>
            </a:fld>
            <a:endParaRPr lang="en-US" dirty="0"/>
          </a:p>
        </p:txBody>
      </p:sp>
    </p:spTree>
    <p:extLst>
      <p:ext uri="{BB962C8B-B14F-4D97-AF65-F5344CB8AC3E}">
        <p14:creationId xmlns:p14="http://schemas.microsoft.com/office/powerpoint/2010/main" val="228830710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6"/>
          <p:cNvSpPr>
            <a:spLocks noGrp="1"/>
          </p:cNvSpPr>
          <p:nvPr>
            <p:ph type="dt" sz="half" idx="10"/>
          </p:nvPr>
        </p:nvSpPr>
        <p:spPr/>
        <p:txBody>
          <a:bodyPr/>
          <a:lstStyle>
            <a:lvl1pPr fontAlgn="base">
              <a:spcBef>
                <a:spcPct val="0"/>
              </a:spcBef>
              <a:spcAft>
                <a:spcPct val="0"/>
              </a:spcAft>
              <a:defRPr sz="950">
                <a:ea typeface="ＭＳ Ｐゴシック" charset="0"/>
                <a:cs typeface="ＭＳ Ｐゴシック" charset="0"/>
              </a:defRPr>
            </a:lvl1pPr>
          </a:lstStyle>
          <a:p>
            <a:pPr>
              <a:defRPr/>
            </a:pPr>
            <a:fld id="{DB921374-CE6E-B44D-9CC1-EBE6EF70217F}" type="datetime1">
              <a:rPr lang="en-US"/>
              <a:pPr>
                <a:defRPr/>
              </a:pPr>
              <a:t>10/11/18</a:t>
            </a:fld>
            <a:endParaRPr lang="en-US"/>
          </a:p>
        </p:txBody>
      </p:sp>
      <p:sp>
        <p:nvSpPr>
          <p:cNvPr id="5" name="Footer Placeholder 7"/>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B1CBC36-8413-5444-B2AE-E8AB8CC5A05B}" type="slidenum">
              <a:rPr lang="en-US"/>
              <a:pPr>
                <a:defRPr/>
              </a:pPr>
              <a:t>‹#›</a:t>
            </a:fld>
            <a:endParaRPr lang="en-US" dirty="0"/>
          </a:p>
        </p:txBody>
      </p:sp>
    </p:spTree>
    <p:extLst>
      <p:ext uri="{BB962C8B-B14F-4D97-AF65-F5344CB8AC3E}">
        <p14:creationId xmlns:p14="http://schemas.microsoft.com/office/powerpoint/2010/main" val="189541014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5C66147B-D8F4-B34F-ACFC-F4150A9F5034}" type="slidenum">
              <a:rPr lang="en-US" altLang="en-US"/>
              <a:pPr>
                <a:defRPr/>
              </a:pPr>
              <a:t>‹#›</a:t>
            </a:fld>
            <a:endParaRPr lang="en-US" altLang="en-US"/>
          </a:p>
        </p:txBody>
      </p:sp>
    </p:spTree>
    <p:extLst>
      <p:ext uri="{BB962C8B-B14F-4D97-AF65-F5344CB8AC3E}">
        <p14:creationId xmlns:p14="http://schemas.microsoft.com/office/powerpoint/2010/main" val="2910401414"/>
      </p:ext>
    </p:extLst>
  </p:cSld>
  <p:clrMapOvr>
    <a:masterClrMapping/>
  </p:clrMapOv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B4B655F-9513-DB41-847A-CB5F5ABCD6B3}" type="slidenum">
              <a:rPr lang="en-US" altLang="en-US"/>
              <a:pPr>
                <a:defRPr/>
              </a:pPr>
              <a:t>‹#›</a:t>
            </a:fld>
            <a:endParaRPr lang="en-US" altLang="en-US"/>
          </a:p>
        </p:txBody>
      </p:sp>
    </p:spTree>
    <p:extLst>
      <p:ext uri="{BB962C8B-B14F-4D97-AF65-F5344CB8AC3E}">
        <p14:creationId xmlns:p14="http://schemas.microsoft.com/office/powerpoint/2010/main" val="2271565500"/>
      </p:ext>
    </p:extLst>
  </p:cSld>
  <p:clrMapOvr>
    <a:masterClrMapping/>
  </p:clrMapOv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F70262A-25C7-1D4F-BA49-9AAD51FA1D0E}" type="slidenum">
              <a:rPr lang="en-US" altLang="en-US"/>
              <a:pPr>
                <a:defRPr/>
              </a:pPr>
              <a:t>‹#›</a:t>
            </a:fld>
            <a:endParaRPr lang="en-US" altLang="en-US"/>
          </a:p>
        </p:txBody>
      </p:sp>
    </p:spTree>
    <p:extLst>
      <p:ext uri="{BB962C8B-B14F-4D97-AF65-F5344CB8AC3E}">
        <p14:creationId xmlns:p14="http://schemas.microsoft.com/office/powerpoint/2010/main" val="406141324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4742916"/>
      </p:ext>
    </p:extLst>
  </p:cSld>
  <p:clrMapOvr>
    <a:masterClrMapping/>
  </p:clrMapOvr>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6AFF24C-C776-6444-B9B7-94F550F93C13}" type="slidenum">
              <a:rPr lang="en-US" altLang="en-US"/>
              <a:pPr>
                <a:defRPr/>
              </a:pPr>
              <a:t>‹#›</a:t>
            </a:fld>
            <a:endParaRPr lang="en-US" altLang="en-US"/>
          </a:p>
        </p:txBody>
      </p:sp>
    </p:spTree>
    <p:extLst>
      <p:ext uri="{BB962C8B-B14F-4D97-AF65-F5344CB8AC3E}">
        <p14:creationId xmlns:p14="http://schemas.microsoft.com/office/powerpoint/2010/main" val="3415329898"/>
      </p:ext>
    </p:extLst>
  </p:cSld>
  <p:clrMapOvr>
    <a:masterClrMapping/>
  </p:clrMapOvr>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3D46D27-56D0-344A-BE31-89C869EBEEAE}" type="slidenum">
              <a:rPr lang="en-US" altLang="en-US"/>
              <a:pPr>
                <a:defRPr/>
              </a:pPr>
              <a:t>‹#›</a:t>
            </a:fld>
            <a:endParaRPr lang="en-US" altLang="en-US"/>
          </a:p>
        </p:txBody>
      </p:sp>
    </p:spTree>
    <p:extLst>
      <p:ext uri="{BB962C8B-B14F-4D97-AF65-F5344CB8AC3E}">
        <p14:creationId xmlns:p14="http://schemas.microsoft.com/office/powerpoint/2010/main" val="484820860"/>
      </p:ext>
    </p:extLst>
  </p:cSld>
  <p:clrMapOvr>
    <a:masterClrMapping/>
  </p:clrMapOvr>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925BFE8-1EE5-7749-87C6-59D761839782}" type="slidenum">
              <a:rPr lang="en-US" altLang="en-US"/>
              <a:pPr>
                <a:defRPr/>
              </a:pPr>
              <a:t>‹#›</a:t>
            </a:fld>
            <a:endParaRPr lang="en-US" altLang="en-US"/>
          </a:p>
        </p:txBody>
      </p:sp>
    </p:spTree>
    <p:extLst>
      <p:ext uri="{BB962C8B-B14F-4D97-AF65-F5344CB8AC3E}">
        <p14:creationId xmlns:p14="http://schemas.microsoft.com/office/powerpoint/2010/main" val="462954300"/>
      </p:ext>
    </p:extLst>
  </p:cSld>
  <p:clrMapOvr>
    <a:masterClrMapping/>
  </p:clrMapOvr>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9151F3C-38B5-C447-BBE5-70E1ABFC6BB2}" type="slidenum">
              <a:rPr lang="en-US" altLang="en-US"/>
              <a:pPr>
                <a:defRPr/>
              </a:pPr>
              <a:t>‹#›</a:t>
            </a:fld>
            <a:endParaRPr lang="en-US" altLang="en-US"/>
          </a:p>
        </p:txBody>
      </p:sp>
    </p:spTree>
    <p:extLst>
      <p:ext uri="{BB962C8B-B14F-4D97-AF65-F5344CB8AC3E}">
        <p14:creationId xmlns:p14="http://schemas.microsoft.com/office/powerpoint/2010/main" val="3997556402"/>
      </p:ext>
    </p:extLst>
  </p:cSld>
  <p:clrMapOvr>
    <a:masterClrMapping/>
  </p:clrMapOvr>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07B9740-5855-2A42-B252-D99EB4C57248}" type="slidenum">
              <a:rPr lang="en-US" altLang="en-US"/>
              <a:pPr>
                <a:defRPr/>
              </a:pPr>
              <a:t>‹#›</a:t>
            </a:fld>
            <a:endParaRPr lang="en-US" altLang="en-US"/>
          </a:p>
        </p:txBody>
      </p:sp>
    </p:spTree>
    <p:extLst>
      <p:ext uri="{BB962C8B-B14F-4D97-AF65-F5344CB8AC3E}">
        <p14:creationId xmlns:p14="http://schemas.microsoft.com/office/powerpoint/2010/main" val="450409029"/>
      </p:ext>
    </p:extLst>
  </p:cSld>
  <p:clrMapOvr>
    <a:masterClrMapping/>
  </p:clrMapOvr>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DC5EF0D-3683-CA41-828D-672F2E3955A1}" type="slidenum">
              <a:rPr lang="en-US" altLang="en-US"/>
              <a:pPr>
                <a:defRPr/>
              </a:pPr>
              <a:t>‹#›</a:t>
            </a:fld>
            <a:endParaRPr lang="en-US" altLang="en-US"/>
          </a:p>
        </p:txBody>
      </p:sp>
    </p:spTree>
    <p:extLst>
      <p:ext uri="{BB962C8B-B14F-4D97-AF65-F5344CB8AC3E}">
        <p14:creationId xmlns:p14="http://schemas.microsoft.com/office/powerpoint/2010/main" val="2986696970"/>
      </p:ext>
    </p:extLst>
  </p:cSld>
  <p:clrMapOvr>
    <a:masterClrMapping/>
  </p:clrMapOvr>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D11A51B-8B96-BD4C-95B5-FCA03A36A313}" type="slidenum">
              <a:rPr lang="en-US" altLang="en-US"/>
              <a:pPr>
                <a:defRPr/>
              </a:pPr>
              <a:t>‹#›</a:t>
            </a:fld>
            <a:endParaRPr lang="en-US" altLang="en-US"/>
          </a:p>
        </p:txBody>
      </p:sp>
    </p:spTree>
    <p:extLst>
      <p:ext uri="{BB962C8B-B14F-4D97-AF65-F5344CB8AC3E}">
        <p14:creationId xmlns:p14="http://schemas.microsoft.com/office/powerpoint/2010/main" val="3255745669"/>
      </p:ext>
    </p:extLst>
  </p:cSld>
  <p:clrMapOvr>
    <a:masterClrMapping/>
  </p:clrMapOvr>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89F2BAA-D8FE-2C4D-A9A5-9491AFC1AF7D}" type="slidenum">
              <a:rPr lang="en-US" altLang="en-US"/>
              <a:pPr>
                <a:defRPr/>
              </a:pPr>
              <a:t>‹#›</a:t>
            </a:fld>
            <a:endParaRPr lang="en-US" altLang="en-US"/>
          </a:p>
        </p:txBody>
      </p:sp>
    </p:spTree>
    <p:extLst>
      <p:ext uri="{BB962C8B-B14F-4D97-AF65-F5344CB8AC3E}">
        <p14:creationId xmlns:p14="http://schemas.microsoft.com/office/powerpoint/2010/main" val="247096865"/>
      </p:ext>
    </p:extLst>
  </p:cSld>
  <p:clrMapOvr>
    <a:masterClrMapping/>
  </p:clrMapOvr>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pPr>
              <a:defRPr/>
            </a:pPr>
            <a:fld id="{BA11D949-9A42-224D-A610-16FC4A334223}" type="slidenum">
              <a:rPr lang="en-US"/>
              <a:pPr>
                <a:defRPr/>
              </a:pPr>
              <a:t>‹#›</a:t>
            </a:fld>
            <a:endParaRPr lang="en-US"/>
          </a:p>
        </p:txBody>
      </p:sp>
    </p:spTree>
    <p:extLst>
      <p:ext uri="{BB962C8B-B14F-4D97-AF65-F5344CB8AC3E}">
        <p14:creationId xmlns:p14="http://schemas.microsoft.com/office/powerpoint/2010/main" val="1288943824"/>
      </p:ext>
    </p:extLst>
  </p:cSld>
  <p:clrMapOvr>
    <a:masterClrMapping/>
  </p:clrMapOvr>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28600" y="997527"/>
            <a:ext cx="8610600" cy="51937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9BD1E7C1-E4C4-4441-A58C-46B7DFD29D39}" type="slidenum">
              <a:rPr lang="en-US"/>
              <a:pPr>
                <a:defRPr/>
              </a:pPr>
              <a:t>‹#›</a:t>
            </a:fld>
            <a:endParaRPr lang="en-US"/>
          </a:p>
        </p:txBody>
      </p:sp>
    </p:spTree>
    <p:extLst>
      <p:ext uri="{BB962C8B-B14F-4D97-AF65-F5344CB8AC3E}">
        <p14:creationId xmlns:p14="http://schemas.microsoft.com/office/powerpoint/2010/main" val="28818884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6561647"/>
      </p:ext>
    </p:extLst>
  </p:cSld>
  <p:clrMapOvr>
    <a:masterClrMapping/>
  </p:clrMapOv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A2CB41DF-A0D4-3049-886F-4233F06A89B0}" type="slidenum">
              <a:rPr lang="en-US"/>
              <a:pPr>
                <a:defRPr/>
              </a:pPr>
              <a:t>‹#›</a:t>
            </a:fld>
            <a:endParaRPr lang="en-US"/>
          </a:p>
        </p:txBody>
      </p:sp>
    </p:spTree>
    <p:extLst>
      <p:ext uri="{BB962C8B-B14F-4D97-AF65-F5344CB8AC3E}">
        <p14:creationId xmlns:p14="http://schemas.microsoft.com/office/powerpoint/2010/main" val="3641774292"/>
      </p:ext>
    </p:extLst>
  </p:cSld>
  <p:clrMapOvr>
    <a:masterClrMapping/>
  </p:clrMapOvr>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8535E9C8-D6B1-D14A-AE13-B78E238C65FA}" type="slidenum">
              <a:rPr lang="en-US"/>
              <a:pPr>
                <a:defRPr/>
              </a:pPr>
              <a:t>‹#›</a:t>
            </a:fld>
            <a:endParaRPr lang="en-US"/>
          </a:p>
        </p:txBody>
      </p:sp>
    </p:spTree>
    <p:extLst>
      <p:ext uri="{BB962C8B-B14F-4D97-AF65-F5344CB8AC3E}">
        <p14:creationId xmlns:p14="http://schemas.microsoft.com/office/powerpoint/2010/main" val="3199039939"/>
      </p:ext>
    </p:extLst>
  </p:cSld>
  <p:clrMapOvr>
    <a:masterClrMapping/>
  </p:clrMapOvr>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22D34256-52F5-6B46-8791-BAA217F7BCE4}" type="slidenum">
              <a:rPr lang="en-US"/>
              <a:pPr>
                <a:defRPr/>
              </a:pPr>
              <a:t>‹#›</a:t>
            </a:fld>
            <a:endParaRPr lang="en-US"/>
          </a:p>
        </p:txBody>
      </p:sp>
    </p:spTree>
    <p:extLst>
      <p:ext uri="{BB962C8B-B14F-4D97-AF65-F5344CB8AC3E}">
        <p14:creationId xmlns:p14="http://schemas.microsoft.com/office/powerpoint/2010/main" val="4195096269"/>
      </p:ext>
    </p:extLst>
  </p:cSld>
  <p:clrMapOvr>
    <a:masterClrMapping/>
  </p:clrMapOvr>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97BCE34E-2106-8046-8431-BB1128458C82}" type="slidenum">
              <a:rPr lang="en-US"/>
              <a:pPr>
                <a:defRPr/>
              </a:pPr>
              <a:t>‹#›</a:t>
            </a:fld>
            <a:endParaRPr lang="en-US"/>
          </a:p>
        </p:txBody>
      </p:sp>
    </p:spTree>
    <p:extLst>
      <p:ext uri="{BB962C8B-B14F-4D97-AF65-F5344CB8AC3E}">
        <p14:creationId xmlns:p14="http://schemas.microsoft.com/office/powerpoint/2010/main" val="2659336806"/>
      </p:ext>
    </p:extLst>
  </p:cSld>
  <p:clrMapOvr>
    <a:masterClrMapping/>
  </p:clrMapOvr>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D7FEDCD3-2B34-9A41-8247-AAC398866FC5}" type="slidenum">
              <a:rPr lang="en-US"/>
              <a:pPr>
                <a:defRPr/>
              </a:pPr>
              <a:t>‹#›</a:t>
            </a:fld>
            <a:endParaRPr lang="en-US"/>
          </a:p>
        </p:txBody>
      </p:sp>
    </p:spTree>
    <p:extLst>
      <p:ext uri="{BB962C8B-B14F-4D97-AF65-F5344CB8AC3E}">
        <p14:creationId xmlns:p14="http://schemas.microsoft.com/office/powerpoint/2010/main" val="2953621679"/>
      </p:ext>
    </p:extLst>
  </p:cSld>
  <p:clrMapOvr>
    <a:masterClrMapping/>
  </p:clrMapOvr>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EB19F975-D8EC-774D-B6B3-ED5302F54B83}" type="slidenum">
              <a:rPr lang="en-US"/>
              <a:pPr>
                <a:defRPr/>
              </a:pPr>
              <a:t>‹#›</a:t>
            </a:fld>
            <a:endParaRPr lang="en-US"/>
          </a:p>
        </p:txBody>
      </p:sp>
    </p:spTree>
    <p:extLst>
      <p:ext uri="{BB962C8B-B14F-4D97-AF65-F5344CB8AC3E}">
        <p14:creationId xmlns:p14="http://schemas.microsoft.com/office/powerpoint/2010/main" val="3757620251"/>
      </p:ext>
    </p:extLst>
  </p:cSld>
  <p:clrMapOvr>
    <a:masterClrMapping/>
  </p:clrMapOv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45D4FE80-0668-A44D-9215-1CCBB5518787}" type="slidenum">
              <a:rPr lang="en-US"/>
              <a:pPr>
                <a:defRPr/>
              </a:pPr>
              <a:t>‹#›</a:t>
            </a:fld>
            <a:endParaRPr lang="en-US"/>
          </a:p>
        </p:txBody>
      </p:sp>
    </p:spTree>
    <p:extLst>
      <p:ext uri="{BB962C8B-B14F-4D97-AF65-F5344CB8AC3E}">
        <p14:creationId xmlns:p14="http://schemas.microsoft.com/office/powerpoint/2010/main" val="503218789"/>
      </p:ext>
    </p:extLst>
  </p:cSld>
  <p:clrMapOvr>
    <a:masterClrMapping/>
  </p:clrMapOvr>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2249193-48F7-1943-9F79-004D600CA416}" type="slidenum">
              <a:rPr lang="en-US"/>
              <a:pPr>
                <a:defRPr/>
              </a:pPr>
              <a:t>‹#›</a:t>
            </a:fld>
            <a:endParaRPr lang="en-US"/>
          </a:p>
        </p:txBody>
      </p:sp>
    </p:spTree>
    <p:extLst>
      <p:ext uri="{BB962C8B-B14F-4D97-AF65-F5344CB8AC3E}">
        <p14:creationId xmlns:p14="http://schemas.microsoft.com/office/powerpoint/2010/main" val="3600178385"/>
      </p:ext>
    </p:extLst>
  </p:cSld>
  <p:clrMapOvr>
    <a:masterClrMapping/>
  </p:clrMapOvr>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D6A90D5A-9BC4-5A44-836E-A3A90D8C0C2E}" type="slidenum">
              <a:rPr lang="en-US"/>
              <a:pPr>
                <a:defRPr/>
              </a:pPr>
              <a:t>‹#›</a:t>
            </a:fld>
            <a:endParaRPr lang="en-US"/>
          </a:p>
        </p:txBody>
      </p:sp>
    </p:spTree>
    <p:extLst>
      <p:ext uri="{BB962C8B-B14F-4D97-AF65-F5344CB8AC3E}">
        <p14:creationId xmlns:p14="http://schemas.microsoft.com/office/powerpoint/2010/main" val="1742121750"/>
      </p:ext>
    </p:extLst>
  </p:cSld>
  <p:clrMapOvr>
    <a:masterClrMapping/>
  </p:clrMapOvr>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t>Click to edit Master title style</a:t>
            </a:r>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a:p>
        </p:txBody>
      </p:sp>
      <p:sp>
        <p:nvSpPr>
          <p:cNvPr id="4" name="Text Placeholder 3"/>
          <p:cNvSpPr>
            <a:spLocks noGrp="1"/>
          </p:cNvSpPr>
          <p:nvPr>
            <p:ph type="body" sz="half" idx="2"/>
          </p:nvPr>
        </p:nvSpPr>
        <p:spPr>
          <a:xfrm>
            <a:off x="4610100" y="1371600"/>
            <a:ext cx="42291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B8A81669-00FD-1A4D-9B2B-84C65C3BA386}" type="slidenum">
              <a:rPr lang="en-US"/>
              <a:pPr>
                <a:defRPr/>
              </a:pPr>
              <a:t>‹#›</a:t>
            </a:fld>
            <a:endParaRPr lang="en-US"/>
          </a:p>
        </p:txBody>
      </p:sp>
    </p:spTree>
    <p:extLst>
      <p:ext uri="{BB962C8B-B14F-4D97-AF65-F5344CB8AC3E}">
        <p14:creationId xmlns:p14="http://schemas.microsoft.com/office/powerpoint/2010/main" val="332029931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8418393"/>
      </p:ext>
    </p:extLst>
  </p:cSld>
  <p:clrMapOvr>
    <a:masterClrMapping/>
  </p:clrMapOvr>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6" name="Date Placeholder 5"/>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10/11/18</a:t>
            </a:fld>
            <a:endParaRPr lang="en-US">
              <a:solidFill>
                <a:prstClr val="black">
                  <a:alpha val="75000"/>
                </a:prstClr>
              </a:solidFill>
              <a:latin typeface="Calibri"/>
            </a:endParaRPr>
          </a:p>
        </p:txBody>
      </p:sp>
      <p:sp>
        <p:nvSpPr>
          <p:cNvPr id="10" name="Footer Placeholder 9"/>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1" name="Slide Number Placeholder 10"/>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223056395"/>
      </p:ext>
    </p:extLst>
  </p:cSld>
  <p:clrMapOvr>
    <a:overrideClrMapping bg1="lt1" tx1="dk1" bg2="lt2" tx2="dk2" accent1="accent1" accent2="accent2" accent3="accent3" accent4="accent4" accent5="accent5" accent6="accent6" hlink="hlink" folHlink="folHlink"/>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528637" y="712594"/>
            <a:ext cx="8086725" cy="2898708"/>
          </a:xfrm>
          <a:noFill/>
        </p:spPr>
        <p:txBody>
          <a:bodyPr anchor="b">
            <a:noAutofit/>
          </a:bodyPr>
          <a:lstStyle>
            <a:lvl1pPr algn="ctr">
              <a:lnSpc>
                <a:spcPct val="80000"/>
              </a:lnSpc>
              <a:defRPr sz="8000" spc="-120"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528638" y="3897565"/>
            <a:ext cx="8086724" cy="1645920"/>
          </a:xfrm>
        </p:spPr>
        <p:txBody>
          <a:bodyPr>
            <a:normAutofit/>
          </a:bodyPr>
          <a:lstStyle>
            <a:lvl1pPr marL="0" indent="0" algn="ctr">
              <a:buNone/>
              <a:defRPr sz="28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10/11/18</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477343429"/>
      </p:ext>
    </p:extLst>
  </p:cSld>
  <p:clrMapOvr>
    <a:overrideClrMapping bg1="lt1" tx1="dk1" bg2="lt2" tx2="dk2" accent1="accent1" accent2="accent2" accent3="accent3" accent4="accent4" accent5="accent5" accent6="accent6" hlink="hlink" folHlink="folHlink"/>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0" y="0"/>
            <a:ext cx="9144000" cy="1085850"/>
          </a:xfrm>
          <a:prstGeom prst="rect">
            <a:avLst/>
          </a:prstGeom>
        </p:spPr>
        <p:txBody>
          <a:bodyPr vert="horz" lIns="91440" tIns="45720" rIns="91440" bIns="45720" rtlCol="0" anchor="ctr">
            <a:normAutofit/>
          </a:bodyPr>
          <a:lstStyle>
            <a:lvl1pPr marL="0">
              <a:defRPr/>
            </a:lvl1pPr>
          </a:lstStyle>
          <a:p>
            <a:r>
              <a:rPr lang="en-US" dirty="0"/>
              <a:t>Click to edit Master title style</a:t>
            </a:r>
          </a:p>
        </p:txBody>
      </p:sp>
      <p:sp>
        <p:nvSpPr>
          <p:cNvPr id="24" name="Content Placeholder 22"/>
          <p:cNvSpPr>
            <a:spLocks noGrp="1"/>
          </p:cNvSpPr>
          <p:nvPr>
            <p:ph sz="quarter" idx="11"/>
          </p:nvPr>
        </p:nvSpPr>
        <p:spPr>
          <a:xfrm>
            <a:off x="123825" y="1241652"/>
            <a:ext cx="8897938" cy="52244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2"/>
          </p:nvPr>
        </p:nvSpPr>
        <p:spPr/>
        <p:txBody>
          <a:bodyPr/>
          <a:lstStyle/>
          <a:p>
            <a:fld id="{9FD9DB3E-E709-42CF-B11F-1DFE1D210A82}" type="datetime1">
              <a:rPr lang="en-US" smtClean="0">
                <a:solidFill>
                  <a:prstClr val="black">
                    <a:alpha val="75000"/>
                  </a:prstClr>
                </a:solidFill>
                <a:latin typeface="Calibri"/>
              </a:rPr>
              <a:pPr/>
              <a:t>10/11/18</a:t>
            </a:fld>
            <a:endParaRPr lang="en-US">
              <a:solidFill>
                <a:prstClr val="black">
                  <a:alpha val="75000"/>
                </a:prstClr>
              </a:solidFill>
              <a:latin typeface="Calibri"/>
            </a:endParaRPr>
          </a:p>
        </p:txBody>
      </p:sp>
      <p:sp>
        <p:nvSpPr>
          <p:cNvPr id="6" name="Footer Placeholder 5"/>
          <p:cNvSpPr>
            <a:spLocks noGrp="1"/>
          </p:cNvSpPr>
          <p:nvPr>
            <p:ph type="ftr" sz="quarter" idx="13"/>
          </p:nvPr>
        </p:nvSpPr>
        <p:spPr/>
        <p:txBody>
          <a:bodyPr/>
          <a:lstStyle/>
          <a:p>
            <a:endParaRPr lang="en-US" dirty="0">
              <a:solidFill>
                <a:prstClr val="black">
                  <a:alpha val="75000"/>
                </a:prstClr>
              </a:solidFill>
              <a:latin typeface="Calibri"/>
            </a:endParaRPr>
          </a:p>
        </p:txBody>
      </p:sp>
      <p:sp>
        <p:nvSpPr>
          <p:cNvPr id="7" name="Slide Number Placeholder 6"/>
          <p:cNvSpPr>
            <a:spLocks noGrp="1"/>
          </p:cNvSpPr>
          <p:nvPr>
            <p:ph type="sldNum" sz="quarter" idx="14"/>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4151530181"/>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a:solidFill>
            <a:schemeClr val="bg1"/>
          </a:solidFill>
        </p:spPr>
        <p:txBody>
          <a:bodyPr anchor="b">
            <a:normAutofit/>
          </a:bodyPr>
          <a:lstStyle>
            <a:lvl1pPr>
              <a:lnSpc>
                <a:spcPct val="80000"/>
              </a:lnSpc>
              <a:defRPr sz="80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10/11/18</a:t>
            </a:fld>
            <a:endParaRPr lang="en-US">
              <a:solidFill>
                <a:prstClr val="black">
                  <a:alpha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524176404"/>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88798"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1603"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10/11/18</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693668571"/>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88798" y="1197209"/>
            <a:ext cx="4271962" cy="723400"/>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88798" y="2029968"/>
            <a:ext cx="4271962" cy="4231057"/>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1603" y="1194345"/>
            <a:ext cx="4271962" cy="722376"/>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51603" y="2025216"/>
            <a:ext cx="4271962" cy="4235809"/>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10/11/18</a:t>
            </a:fld>
            <a:endParaRPr lang="en-US">
              <a:solidFill>
                <a:prstClr val="black">
                  <a:alpha val="75000"/>
                </a:prstClr>
              </a:solidFill>
              <a:latin typeface="Calibri"/>
            </a:endParaRPr>
          </a:p>
        </p:txBody>
      </p:sp>
      <p:sp>
        <p:nvSpPr>
          <p:cNvPr id="7" name="Footer Placeholder 6"/>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751721501"/>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10/11/18</a:t>
            </a:fld>
            <a:endParaRPr lang="en-US">
              <a:solidFill>
                <a:prstClr val="black">
                  <a:alpha val="75000"/>
                </a:prstClr>
              </a:solidFill>
              <a:latin typeface="Calibri"/>
            </a:endParaRPr>
          </a:p>
        </p:txBody>
      </p:sp>
      <p:sp>
        <p:nvSpPr>
          <p:cNvPr id="7" name="Footer Placeholder 6"/>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753786004"/>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10/11/18</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7" name="Slide Number Placeholder 6"/>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415979863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8" name="Date Placeholder 7"/>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10/11/18</a:t>
            </a:fld>
            <a:endParaRPr lang="en-US">
              <a:solidFill>
                <a:prstClr val="black">
                  <a:alpha val="75000"/>
                </a:prstClr>
              </a:solidFill>
              <a:latin typeface="Calibri"/>
            </a:endParaRPr>
          </a:p>
        </p:txBody>
      </p:sp>
      <p:sp>
        <p:nvSpPr>
          <p:cNvPr id="10" name="Footer Placeholder 9"/>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1" name="Slide Number Placeholder 10"/>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55678682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07492" y="6031951"/>
            <a:ext cx="6922008" cy="411184"/>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9FD9DB3E-E709-42CF-B11F-1DFE1D210A82}" type="datetime1">
              <a:rPr lang="en-US" smtClean="0">
                <a:solidFill>
                  <a:prstClr val="white">
                    <a:alpha val="75000"/>
                  </a:prstClr>
                </a:solidFill>
                <a:latin typeface="Calibri"/>
              </a:rPr>
              <a:pPr/>
              <a:t>10/11/18</a:t>
            </a:fld>
            <a:endParaRPr lang="en-US">
              <a:solidFill>
                <a:prstClr val="white">
                  <a:alpha val="75000"/>
                </a:prstClr>
              </a:solidFill>
              <a:latin typeface="Calibri"/>
            </a:endParaRPr>
          </a:p>
        </p:txBody>
      </p:sp>
      <p:sp>
        <p:nvSpPr>
          <p:cNvPr id="9" name="Footer Placeholder 8"/>
          <p:cNvSpPr>
            <a:spLocks noGrp="1"/>
          </p:cNvSpPr>
          <p:nvPr>
            <p:ph type="ftr" sz="quarter" idx="11"/>
          </p:nvPr>
        </p:nvSpPr>
        <p:spPr/>
        <p:txBody>
          <a:bodyPr/>
          <a:lstStyle/>
          <a:p>
            <a:endParaRPr lang="en-US" dirty="0">
              <a:solidFill>
                <a:prstClr val="white">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482478250"/>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0556249"/>
      </p:ext>
    </p:extLst>
  </p:cSld>
  <p:clrMapOvr>
    <a:masterClrMapping/>
  </p:clrMapOvr>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10/11/18</a:t>
            </a:fld>
            <a:endParaRPr lang="en-US">
              <a:solidFill>
                <a:prstClr val="black">
                  <a:alpha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157373902"/>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10/11/18</a:t>
            </a:fld>
            <a:endParaRPr lang="en-US">
              <a:solidFill>
                <a:prstClr val="black">
                  <a:alpha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325172177"/>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pPr defTabSz="914024"/>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pPr defTabSz="914024"/>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90251693"/>
      </p:ext>
    </p:extLst>
  </p:cSld>
  <p:clrMapOvr>
    <a:masterClrMapping/>
  </p:clrMapOvr>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4158899"/>
      </p:ext>
    </p:extLst>
  </p:cSld>
  <p:clrMapOvr>
    <a:masterClrMapping/>
  </p:clrMapOvr>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8775639"/>
      </p:ext>
    </p:extLst>
  </p:cSld>
  <p:clrMapOvr>
    <a:masterClrMapping/>
  </p:clrMapOvr>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5850057"/>
      </p:ext>
    </p:extLst>
  </p:cSld>
  <p:clrMapOvr>
    <a:masterClrMapping/>
  </p:clrMapOvr>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5691211"/>
      </p:ext>
    </p:extLst>
  </p:cSld>
  <p:clrMapOvr>
    <a:masterClrMapping/>
  </p:clrMapOvr>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0266693"/>
      </p:ext>
    </p:extLst>
  </p:cSld>
  <p:clrMapOvr>
    <a:masterClrMapping/>
  </p:clrMapOvr>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2769685"/>
      </p:ext>
    </p:extLst>
  </p:cSld>
  <p:clrMapOvr>
    <a:masterClrMapping/>
  </p:clrMapOvr>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450782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4934606"/>
      </p:ext>
    </p:extLst>
  </p:cSld>
  <p:clrMapOvr>
    <a:masterClrMapping/>
  </p:clrMapOvr>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87053466"/>
      </p:ext>
    </p:extLst>
  </p:cSld>
  <p:clrMapOvr>
    <a:masterClrMapping/>
  </p:clrMapOvr>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37230878"/>
      </p:ext>
    </p:extLst>
  </p:cSld>
  <p:clrMapOvr>
    <a:masterClrMapping/>
  </p:clrMapOvr>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65272617"/>
      </p:ext>
    </p:extLst>
  </p:cSld>
  <p:clrMapOvr>
    <a:masterClrMapping/>
  </p:clrMapOvr>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124643D9-7DBF-4349-8C4A-B18C766C3A62}" type="slidenum">
              <a:rPr lang="en-US" altLang="en-US"/>
              <a:pPr>
                <a:defRPr/>
              </a:pPr>
              <a:t>‹#›</a:t>
            </a:fld>
            <a:endParaRPr lang="en-US" altLang="en-US"/>
          </a:p>
        </p:txBody>
      </p:sp>
    </p:spTree>
    <p:extLst>
      <p:ext uri="{BB962C8B-B14F-4D97-AF65-F5344CB8AC3E}">
        <p14:creationId xmlns:p14="http://schemas.microsoft.com/office/powerpoint/2010/main" val="3871638956"/>
      </p:ext>
    </p:extLst>
  </p:cSld>
  <p:clrMapOvr>
    <a:masterClrMapping/>
  </p:clrMapOvr>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xfrm>
            <a:off x="3124200" y="6248400"/>
            <a:ext cx="2895600" cy="395288"/>
          </a:xfrm>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EE2FFEB-30C7-B648-A7A2-0178013571B1}" type="slidenum">
              <a:rPr lang="en-US" altLang="en-US"/>
              <a:pPr>
                <a:defRPr/>
              </a:pPr>
              <a:t>‹#›</a:t>
            </a:fld>
            <a:endParaRPr lang="en-US" altLang="en-US"/>
          </a:p>
        </p:txBody>
      </p:sp>
    </p:spTree>
    <p:extLst>
      <p:ext uri="{BB962C8B-B14F-4D97-AF65-F5344CB8AC3E}">
        <p14:creationId xmlns:p14="http://schemas.microsoft.com/office/powerpoint/2010/main" val="569830665"/>
      </p:ext>
    </p:extLst>
  </p:cSld>
  <p:clrMapOvr>
    <a:masterClrMapping/>
  </p:clrMapOvr>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2BE8596-0A61-E54A-8134-E3F0233EF292}" type="slidenum">
              <a:rPr lang="en-US" altLang="en-US"/>
              <a:pPr>
                <a:defRPr/>
              </a:pPr>
              <a:t>‹#›</a:t>
            </a:fld>
            <a:endParaRPr lang="en-US" altLang="en-US"/>
          </a:p>
        </p:txBody>
      </p:sp>
    </p:spTree>
    <p:extLst>
      <p:ext uri="{BB962C8B-B14F-4D97-AF65-F5344CB8AC3E}">
        <p14:creationId xmlns:p14="http://schemas.microsoft.com/office/powerpoint/2010/main" val="897534637"/>
      </p:ext>
    </p:extLst>
  </p:cSld>
  <p:clrMapOvr>
    <a:masterClrMapping/>
  </p:clrMapOvr>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C65F02E-DC6D-594C-9230-EF9386D72664}" type="slidenum">
              <a:rPr lang="en-US" altLang="en-US"/>
              <a:pPr>
                <a:defRPr/>
              </a:pPr>
              <a:t>‹#›</a:t>
            </a:fld>
            <a:endParaRPr lang="en-US" altLang="en-US"/>
          </a:p>
        </p:txBody>
      </p:sp>
    </p:spTree>
    <p:extLst>
      <p:ext uri="{BB962C8B-B14F-4D97-AF65-F5344CB8AC3E}">
        <p14:creationId xmlns:p14="http://schemas.microsoft.com/office/powerpoint/2010/main" val="3500166571"/>
      </p:ext>
    </p:extLst>
  </p:cSld>
  <p:clrMapOvr>
    <a:masterClrMapping/>
  </p:clrMapOvr>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7DB2D45-D713-744D-B5F2-A7C564DD3727}" type="slidenum">
              <a:rPr lang="en-US" altLang="en-US"/>
              <a:pPr>
                <a:defRPr/>
              </a:pPr>
              <a:t>‹#›</a:t>
            </a:fld>
            <a:endParaRPr lang="en-US" altLang="en-US"/>
          </a:p>
        </p:txBody>
      </p:sp>
    </p:spTree>
    <p:extLst>
      <p:ext uri="{BB962C8B-B14F-4D97-AF65-F5344CB8AC3E}">
        <p14:creationId xmlns:p14="http://schemas.microsoft.com/office/powerpoint/2010/main" val="2791124876"/>
      </p:ext>
    </p:extLst>
  </p:cSld>
  <p:clrMapOvr>
    <a:masterClrMapping/>
  </p:clrMapOvr>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27376A1-3544-7A4B-AFEB-DB6B31B02F10}" type="slidenum">
              <a:rPr lang="en-US" altLang="en-US"/>
              <a:pPr>
                <a:defRPr/>
              </a:pPr>
              <a:t>‹#›</a:t>
            </a:fld>
            <a:endParaRPr lang="en-US" altLang="en-US"/>
          </a:p>
        </p:txBody>
      </p:sp>
    </p:spTree>
    <p:extLst>
      <p:ext uri="{BB962C8B-B14F-4D97-AF65-F5344CB8AC3E}">
        <p14:creationId xmlns:p14="http://schemas.microsoft.com/office/powerpoint/2010/main" val="2338189154"/>
      </p:ext>
    </p:extLst>
  </p:cSld>
  <p:clrMapOvr>
    <a:masterClrMapping/>
  </p:clrMapOvr>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F5DF251-893C-F443-934D-EA2ECA5F7075}" type="slidenum">
              <a:rPr lang="en-US" altLang="en-US"/>
              <a:pPr>
                <a:defRPr/>
              </a:pPr>
              <a:t>‹#›</a:t>
            </a:fld>
            <a:endParaRPr lang="en-US" altLang="en-US"/>
          </a:p>
        </p:txBody>
      </p:sp>
    </p:spTree>
    <p:extLst>
      <p:ext uri="{BB962C8B-B14F-4D97-AF65-F5344CB8AC3E}">
        <p14:creationId xmlns:p14="http://schemas.microsoft.com/office/powerpoint/2010/main" val="178885559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7983501"/>
      </p:ext>
    </p:extLst>
  </p:cSld>
  <p:clrMapOvr>
    <a:masterClrMapping/>
  </p:clrMapOvr>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013A049-FD30-8D4D-B0D2-E8675CEC8055}" type="slidenum">
              <a:rPr lang="en-US" altLang="en-US"/>
              <a:pPr>
                <a:defRPr/>
              </a:pPr>
              <a:t>‹#›</a:t>
            </a:fld>
            <a:endParaRPr lang="en-US" altLang="en-US"/>
          </a:p>
        </p:txBody>
      </p:sp>
    </p:spTree>
    <p:extLst>
      <p:ext uri="{BB962C8B-B14F-4D97-AF65-F5344CB8AC3E}">
        <p14:creationId xmlns:p14="http://schemas.microsoft.com/office/powerpoint/2010/main" val="2234386852"/>
      </p:ext>
    </p:extLst>
  </p:cSld>
  <p:clrMapOvr>
    <a:masterClrMapping/>
  </p:clrMapOvr>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5B5850D-0EC3-144C-A96C-2707D9FAD1A1}" type="slidenum">
              <a:rPr lang="en-US" altLang="en-US"/>
              <a:pPr>
                <a:defRPr/>
              </a:pPr>
              <a:t>‹#›</a:t>
            </a:fld>
            <a:endParaRPr lang="en-US" altLang="en-US"/>
          </a:p>
        </p:txBody>
      </p:sp>
    </p:spTree>
    <p:extLst>
      <p:ext uri="{BB962C8B-B14F-4D97-AF65-F5344CB8AC3E}">
        <p14:creationId xmlns:p14="http://schemas.microsoft.com/office/powerpoint/2010/main" val="2638483720"/>
      </p:ext>
    </p:extLst>
  </p:cSld>
  <p:clrMapOvr>
    <a:masterClrMapping/>
  </p:clrMapOvr>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9531D4C-558B-D041-82CF-B8A67F8172CA}" type="slidenum">
              <a:rPr lang="en-US" altLang="en-US"/>
              <a:pPr>
                <a:defRPr/>
              </a:pPr>
              <a:t>‹#›</a:t>
            </a:fld>
            <a:endParaRPr lang="en-US" altLang="en-US"/>
          </a:p>
        </p:txBody>
      </p:sp>
    </p:spTree>
    <p:extLst>
      <p:ext uri="{BB962C8B-B14F-4D97-AF65-F5344CB8AC3E}">
        <p14:creationId xmlns:p14="http://schemas.microsoft.com/office/powerpoint/2010/main" val="1468671551"/>
      </p:ext>
    </p:extLst>
  </p:cSld>
  <p:clrMapOvr>
    <a:masterClrMapping/>
  </p:clrMapOvr>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03970D0-C71E-F548-84A0-90BDB89A54D0}" type="slidenum">
              <a:rPr lang="en-US" altLang="en-US"/>
              <a:pPr>
                <a:defRPr/>
              </a:pPr>
              <a:t>‹#›</a:t>
            </a:fld>
            <a:endParaRPr lang="en-US" altLang="en-US"/>
          </a:p>
        </p:txBody>
      </p:sp>
    </p:spTree>
    <p:extLst>
      <p:ext uri="{BB962C8B-B14F-4D97-AF65-F5344CB8AC3E}">
        <p14:creationId xmlns:p14="http://schemas.microsoft.com/office/powerpoint/2010/main" val="2528938712"/>
      </p:ext>
    </p:extLst>
  </p:cSld>
  <p:clrMapOvr>
    <a:masterClrMapping/>
  </p:clrMapOvr>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a typeface="ＭＳ Ｐゴシック" charset="0"/>
              <a:cs typeface="ＭＳ Ｐゴシック" charset="0"/>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89429222"/>
      </p:ext>
    </p:extLst>
  </p:cSld>
  <p:clrMapOvr>
    <a:masterClrMapping/>
  </p:clrMapOvr>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82119351"/>
      </p:ext>
    </p:extLst>
  </p:cSld>
  <p:clrMapOvr>
    <a:masterClrMapping/>
  </p:clrMapOvr>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55860252"/>
      </p:ext>
    </p:extLst>
  </p:cSld>
  <p:clrMapOvr>
    <a:masterClrMapping/>
  </p:clrMapOvr>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12688072"/>
      </p:ext>
    </p:extLst>
  </p:cSld>
  <p:clrMapOvr>
    <a:masterClrMapping/>
  </p:clrMapOvr>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99708716"/>
      </p:ext>
    </p:extLst>
  </p:cSld>
  <p:clrMapOvr>
    <a:masterClrMapping/>
  </p:clrMapOvr>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6088176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9333776"/>
      </p:ext>
    </p:extLst>
  </p:cSld>
  <p:clrMapOvr>
    <a:masterClrMapping/>
  </p:clrMapOvr>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33155994"/>
      </p:ext>
    </p:extLst>
  </p:cSld>
  <p:clrMapOvr>
    <a:masterClrMapping/>
  </p:clrMapOvr>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3572118"/>
      </p:ext>
    </p:extLst>
  </p:cSld>
  <p:clrMapOvr>
    <a:masterClrMapping/>
  </p:clrMapOvr>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3144910"/>
      </p:ext>
    </p:extLst>
  </p:cSld>
  <p:clrMapOvr>
    <a:masterClrMapping/>
  </p:clrMapOvr>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23348027"/>
      </p:ext>
    </p:extLst>
  </p:cSld>
  <p:clrMapOvr>
    <a:masterClrMapping/>
  </p:clrMapOvr>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6491512"/>
      </p:ext>
    </p:extLst>
  </p:cSld>
  <p:clrMapOvr>
    <a:masterClrMapping/>
  </p:clrMapOvr>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0467682"/>
      </p:ext>
    </p:extLst>
  </p:cSld>
  <p:clrMapOvr>
    <a:masterClrMapping/>
  </p:clrMapOvr>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9748041"/>
      </p:ext>
    </p:extLst>
  </p:cSld>
  <p:clrMapOvr>
    <a:masterClrMapping/>
  </p:clrMapOvr>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3843159"/>
      </p:ext>
    </p:extLst>
  </p:cSld>
  <p:clrMapOvr>
    <a:masterClrMapping/>
  </p:clrMapOvr>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1865428"/>
      </p:ext>
    </p:extLst>
  </p:cSld>
  <p:clrMapOvr>
    <a:masterClrMapping/>
  </p:clrMapOvr>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58271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2799048"/>
      </p:ext>
    </p:extLst>
  </p:cSld>
  <p:clrMapOvr>
    <a:masterClrMapping/>
  </p:clrMapOvr>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4813152"/>
      </p:ext>
    </p:extLst>
  </p:cSld>
  <p:clrMapOvr>
    <a:masterClrMapping/>
  </p:clrMapOvr>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58639719"/>
      </p:ext>
    </p:extLst>
  </p:cSld>
  <p:clrMapOvr>
    <a:masterClrMapping/>
  </p:clrMapOvr>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27053107"/>
      </p:ext>
    </p:extLst>
  </p:cSld>
  <p:clrMapOvr>
    <a:masterClrMapping/>
  </p:clrMapOvr>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3657027"/>
      </p:ext>
    </p:extLst>
  </p:cSld>
  <p:clrMapOvr>
    <a:masterClrMapping/>
  </p:clrMapOvr>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4029206"/>
      </p:ext>
    </p:extLst>
  </p:cSld>
  <p:clrMapOvr>
    <a:masterClrMapping/>
  </p:clrMapOvr>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122488"/>
      </p:ext>
    </p:extLst>
  </p:cSld>
  <p:clrMapOvr>
    <a:masterClrMapping/>
  </p:clrMapOvr>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E72574C7-B75B-7A44-806C-F61984A10FF3}" type="slidenum">
              <a:rPr lang="en-US" altLang="en-US"/>
              <a:pPr>
                <a:defRPr/>
              </a:pPr>
              <a:t>‹#›</a:t>
            </a:fld>
            <a:endParaRPr lang="en-US" altLang="en-US"/>
          </a:p>
        </p:txBody>
      </p:sp>
    </p:spTree>
    <p:extLst>
      <p:ext uri="{BB962C8B-B14F-4D97-AF65-F5344CB8AC3E}">
        <p14:creationId xmlns:p14="http://schemas.microsoft.com/office/powerpoint/2010/main" val="3724063864"/>
      </p:ext>
    </p:extLst>
  </p:cSld>
  <p:clrMapOvr>
    <a:masterClrMapping/>
  </p:clrMapOvr>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E940992-BFCE-4446-B3D2-3C722F9CE15C}" type="slidenum">
              <a:rPr lang="en-US" altLang="en-US"/>
              <a:pPr>
                <a:defRPr/>
              </a:pPr>
              <a:t>‹#›</a:t>
            </a:fld>
            <a:endParaRPr lang="en-US" altLang="en-US"/>
          </a:p>
        </p:txBody>
      </p:sp>
    </p:spTree>
    <p:extLst>
      <p:ext uri="{BB962C8B-B14F-4D97-AF65-F5344CB8AC3E}">
        <p14:creationId xmlns:p14="http://schemas.microsoft.com/office/powerpoint/2010/main" val="1999370282"/>
      </p:ext>
    </p:extLst>
  </p:cSld>
  <p:clrMapOvr>
    <a:masterClrMapping/>
  </p:clrMapOvr>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F975979-8182-0742-B56E-BDD7C5BC32CA}" type="slidenum">
              <a:rPr lang="en-US" altLang="en-US"/>
              <a:pPr>
                <a:defRPr/>
              </a:pPr>
              <a:t>‹#›</a:t>
            </a:fld>
            <a:endParaRPr lang="en-US" altLang="en-US"/>
          </a:p>
        </p:txBody>
      </p:sp>
    </p:spTree>
    <p:extLst>
      <p:ext uri="{BB962C8B-B14F-4D97-AF65-F5344CB8AC3E}">
        <p14:creationId xmlns:p14="http://schemas.microsoft.com/office/powerpoint/2010/main" val="622533668"/>
      </p:ext>
    </p:extLst>
  </p:cSld>
  <p:clrMapOvr>
    <a:masterClrMapping/>
  </p:clrMapOvr>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CEE9290-381B-2A40-BA1F-915E7F98B28C}" type="slidenum">
              <a:rPr lang="en-US" altLang="en-US"/>
              <a:pPr>
                <a:defRPr/>
              </a:pPr>
              <a:t>‹#›</a:t>
            </a:fld>
            <a:endParaRPr lang="en-US" altLang="en-US"/>
          </a:p>
        </p:txBody>
      </p:sp>
    </p:spTree>
    <p:extLst>
      <p:ext uri="{BB962C8B-B14F-4D97-AF65-F5344CB8AC3E}">
        <p14:creationId xmlns:p14="http://schemas.microsoft.com/office/powerpoint/2010/main" val="82547196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9270323"/>
      </p:ext>
    </p:extLst>
  </p:cSld>
  <p:clrMapOvr>
    <a:masterClrMapping/>
  </p:clrMapOvr>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832596D-B85C-B04E-BED5-F085E5781F26}" type="slidenum">
              <a:rPr lang="en-US" altLang="en-US"/>
              <a:pPr>
                <a:defRPr/>
              </a:pPr>
              <a:t>‹#›</a:t>
            </a:fld>
            <a:endParaRPr lang="en-US" altLang="en-US"/>
          </a:p>
        </p:txBody>
      </p:sp>
    </p:spTree>
    <p:extLst>
      <p:ext uri="{BB962C8B-B14F-4D97-AF65-F5344CB8AC3E}">
        <p14:creationId xmlns:p14="http://schemas.microsoft.com/office/powerpoint/2010/main" val="2729806901"/>
      </p:ext>
    </p:extLst>
  </p:cSld>
  <p:clrMapOvr>
    <a:masterClrMapping/>
  </p:clrMapOvr>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4743AD7-8253-BB44-BF51-57F3BBA93455}" type="slidenum">
              <a:rPr lang="en-US" altLang="en-US"/>
              <a:pPr>
                <a:defRPr/>
              </a:pPr>
              <a:t>‹#›</a:t>
            </a:fld>
            <a:endParaRPr lang="en-US" altLang="en-US"/>
          </a:p>
        </p:txBody>
      </p:sp>
    </p:spTree>
    <p:extLst>
      <p:ext uri="{BB962C8B-B14F-4D97-AF65-F5344CB8AC3E}">
        <p14:creationId xmlns:p14="http://schemas.microsoft.com/office/powerpoint/2010/main" val="3944452190"/>
      </p:ext>
    </p:extLst>
  </p:cSld>
  <p:clrMapOvr>
    <a:masterClrMapping/>
  </p:clrMapOvr>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E219CD9-BC96-4943-A7D3-3FBF1F9C451A}" type="slidenum">
              <a:rPr lang="en-US" altLang="en-US"/>
              <a:pPr>
                <a:defRPr/>
              </a:pPr>
              <a:t>‹#›</a:t>
            </a:fld>
            <a:endParaRPr lang="en-US" altLang="en-US"/>
          </a:p>
        </p:txBody>
      </p:sp>
    </p:spTree>
    <p:extLst>
      <p:ext uri="{BB962C8B-B14F-4D97-AF65-F5344CB8AC3E}">
        <p14:creationId xmlns:p14="http://schemas.microsoft.com/office/powerpoint/2010/main" val="2522849503"/>
      </p:ext>
    </p:extLst>
  </p:cSld>
  <p:clrMapOvr>
    <a:masterClrMapping/>
  </p:clrMapOvr>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9F8638D-95F8-2947-A06C-530F6F63D4D9}" type="slidenum">
              <a:rPr lang="en-US" altLang="en-US"/>
              <a:pPr>
                <a:defRPr/>
              </a:pPr>
              <a:t>‹#›</a:t>
            </a:fld>
            <a:endParaRPr lang="en-US" altLang="en-US"/>
          </a:p>
        </p:txBody>
      </p:sp>
    </p:spTree>
    <p:extLst>
      <p:ext uri="{BB962C8B-B14F-4D97-AF65-F5344CB8AC3E}">
        <p14:creationId xmlns:p14="http://schemas.microsoft.com/office/powerpoint/2010/main" val="2836190431"/>
      </p:ext>
    </p:extLst>
  </p:cSld>
  <p:clrMapOvr>
    <a:masterClrMapping/>
  </p:clrMapOvr>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036AB12-8354-1343-A9DA-92B791D237E9}" type="slidenum">
              <a:rPr lang="en-US" altLang="en-US"/>
              <a:pPr>
                <a:defRPr/>
              </a:pPr>
              <a:t>‹#›</a:t>
            </a:fld>
            <a:endParaRPr lang="en-US" altLang="en-US"/>
          </a:p>
        </p:txBody>
      </p:sp>
    </p:spTree>
    <p:extLst>
      <p:ext uri="{BB962C8B-B14F-4D97-AF65-F5344CB8AC3E}">
        <p14:creationId xmlns:p14="http://schemas.microsoft.com/office/powerpoint/2010/main" val="3509463989"/>
      </p:ext>
    </p:extLst>
  </p:cSld>
  <p:clrMapOvr>
    <a:masterClrMapping/>
  </p:clrMapOvr>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79CC551-FC0D-724B-ABD6-A27659EF69B4}" type="slidenum">
              <a:rPr lang="en-US" altLang="en-US"/>
              <a:pPr>
                <a:defRPr/>
              </a:pPr>
              <a:t>‹#›</a:t>
            </a:fld>
            <a:endParaRPr lang="en-US" altLang="en-US"/>
          </a:p>
        </p:txBody>
      </p:sp>
    </p:spTree>
    <p:extLst>
      <p:ext uri="{BB962C8B-B14F-4D97-AF65-F5344CB8AC3E}">
        <p14:creationId xmlns:p14="http://schemas.microsoft.com/office/powerpoint/2010/main" val="2537985272"/>
      </p:ext>
    </p:extLst>
  </p:cSld>
  <p:clrMapOvr>
    <a:masterClrMapping/>
  </p:clrMapOvr>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A435373-EA4D-0F4E-8CDF-6F7A4A9F244A}" type="slidenum">
              <a:rPr lang="en-US" altLang="en-US"/>
              <a:pPr>
                <a:defRPr/>
              </a:pPr>
              <a:t>‹#›</a:t>
            </a:fld>
            <a:endParaRPr lang="en-US" altLang="en-US"/>
          </a:p>
        </p:txBody>
      </p:sp>
    </p:spTree>
    <p:extLst>
      <p:ext uri="{BB962C8B-B14F-4D97-AF65-F5344CB8AC3E}">
        <p14:creationId xmlns:p14="http://schemas.microsoft.com/office/powerpoint/2010/main" val="1602355841"/>
      </p:ext>
    </p:extLst>
  </p:cSld>
  <p:clrMapOvr>
    <a:masterClrMapping/>
  </p:clrMapOvr>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98EEF7C4-8639-2A41-8560-B69FAEA96AAD}" type="slidenum">
              <a:rPr lang="en-US" altLang="en-US"/>
              <a:pPr>
                <a:defRPr/>
              </a:pPr>
              <a:t>‹#›</a:t>
            </a:fld>
            <a:endParaRPr lang="en-US" altLang="en-US"/>
          </a:p>
        </p:txBody>
      </p:sp>
    </p:spTree>
    <p:extLst>
      <p:ext uri="{BB962C8B-B14F-4D97-AF65-F5344CB8AC3E}">
        <p14:creationId xmlns:p14="http://schemas.microsoft.com/office/powerpoint/2010/main" val="345815041"/>
      </p:ext>
    </p:extLst>
  </p:cSld>
  <p:clrMapOvr>
    <a:masterClrMapping/>
  </p:clrMapOvr>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xfrm>
            <a:off x="3124200" y="6248400"/>
            <a:ext cx="2895600" cy="395288"/>
          </a:xfr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47506E6-4811-C243-B068-1C22F879B5EB}" type="slidenum">
              <a:rPr lang="en-US" altLang="en-US"/>
              <a:pPr>
                <a:defRPr/>
              </a:pPr>
              <a:t>‹#›</a:t>
            </a:fld>
            <a:endParaRPr lang="en-US" altLang="en-US"/>
          </a:p>
        </p:txBody>
      </p:sp>
    </p:spTree>
    <p:extLst>
      <p:ext uri="{BB962C8B-B14F-4D97-AF65-F5344CB8AC3E}">
        <p14:creationId xmlns:p14="http://schemas.microsoft.com/office/powerpoint/2010/main" val="311938420"/>
      </p:ext>
    </p:extLst>
  </p:cSld>
  <p:clrMapOvr>
    <a:masterClrMapping/>
  </p:clrMapOvr>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8B4C424-1346-DB4F-9A30-10CB0F10C150}" type="slidenum">
              <a:rPr lang="en-US" altLang="en-US"/>
              <a:pPr>
                <a:defRPr/>
              </a:pPr>
              <a:t>‹#›</a:t>
            </a:fld>
            <a:endParaRPr lang="en-US" altLang="en-US"/>
          </a:p>
        </p:txBody>
      </p:sp>
    </p:spTree>
    <p:extLst>
      <p:ext uri="{BB962C8B-B14F-4D97-AF65-F5344CB8AC3E}">
        <p14:creationId xmlns:p14="http://schemas.microsoft.com/office/powerpoint/2010/main" val="218668910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8098509"/>
      </p:ext>
    </p:extLst>
  </p:cSld>
  <p:clrMapOvr>
    <a:masterClrMapping/>
  </p:clrMapOvr>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F363379-2E1B-194A-A935-B9CA6C9D2292}" type="slidenum">
              <a:rPr lang="en-US" altLang="en-US"/>
              <a:pPr>
                <a:defRPr/>
              </a:pPr>
              <a:t>‹#›</a:t>
            </a:fld>
            <a:endParaRPr lang="en-US" altLang="en-US"/>
          </a:p>
        </p:txBody>
      </p:sp>
    </p:spTree>
    <p:extLst>
      <p:ext uri="{BB962C8B-B14F-4D97-AF65-F5344CB8AC3E}">
        <p14:creationId xmlns:p14="http://schemas.microsoft.com/office/powerpoint/2010/main" val="334400032"/>
      </p:ext>
    </p:extLst>
  </p:cSld>
  <p:clrMapOvr>
    <a:masterClrMapping/>
  </p:clrMapOvr>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200B3B8-9CE1-A748-88C4-F70AEB676C69}" type="slidenum">
              <a:rPr lang="en-US" altLang="en-US"/>
              <a:pPr>
                <a:defRPr/>
              </a:pPr>
              <a:t>‹#›</a:t>
            </a:fld>
            <a:endParaRPr lang="en-US" altLang="en-US"/>
          </a:p>
        </p:txBody>
      </p:sp>
    </p:spTree>
    <p:extLst>
      <p:ext uri="{BB962C8B-B14F-4D97-AF65-F5344CB8AC3E}">
        <p14:creationId xmlns:p14="http://schemas.microsoft.com/office/powerpoint/2010/main" val="734203731"/>
      </p:ext>
    </p:extLst>
  </p:cSld>
  <p:clrMapOvr>
    <a:masterClrMapping/>
  </p:clrMapOvr>
  <p:transition/>
</p:sldLayout>
</file>

<file path=ppt/slideLayouts/slideLayout3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6A616A1-66FE-B444-A7DE-A149919AEF3F}" type="slidenum">
              <a:rPr lang="en-US" altLang="en-US"/>
              <a:pPr>
                <a:defRPr/>
              </a:pPr>
              <a:t>‹#›</a:t>
            </a:fld>
            <a:endParaRPr lang="en-US" altLang="en-US"/>
          </a:p>
        </p:txBody>
      </p:sp>
    </p:spTree>
    <p:extLst>
      <p:ext uri="{BB962C8B-B14F-4D97-AF65-F5344CB8AC3E}">
        <p14:creationId xmlns:p14="http://schemas.microsoft.com/office/powerpoint/2010/main" val="742050896"/>
      </p:ext>
    </p:extLst>
  </p:cSld>
  <p:clrMapOvr>
    <a:masterClrMapping/>
  </p:clrMapOvr>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8D5EE94-2E8B-DF4A-A741-273F856EA7CA}" type="slidenum">
              <a:rPr lang="en-US" altLang="en-US"/>
              <a:pPr>
                <a:defRPr/>
              </a:pPr>
              <a:t>‹#›</a:t>
            </a:fld>
            <a:endParaRPr lang="en-US" altLang="en-US"/>
          </a:p>
        </p:txBody>
      </p:sp>
    </p:spTree>
    <p:extLst>
      <p:ext uri="{BB962C8B-B14F-4D97-AF65-F5344CB8AC3E}">
        <p14:creationId xmlns:p14="http://schemas.microsoft.com/office/powerpoint/2010/main" val="2899411558"/>
      </p:ext>
    </p:extLst>
  </p:cSld>
  <p:clrMapOvr>
    <a:masterClrMapping/>
  </p:clrMapOvr>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AF60A44-9973-8A42-A7CE-64C25789A6C5}" type="slidenum">
              <a:rPr lang="en-US" altLang="en-US"/>
              <a:pPr>
                <a:defRPr/>
              </a:pPr>
              <a:t>‹#›</a:t>
            </a:fld>
            <a:endParaRPr lang="en-US" altLang="en-US"/>
          </a:p>
        </p:txBody>
      </p:sp>
    </p:spTree>
    <p:extLst>
      <p:ext uri="{BB962C8B-B14F-4D97-AF65-F5344CB8AC3E}">
        <p14:creationId xmlns:p14="http://schemas.microsoft.com/office/powerpoint/2010/main" val="1250922883"/>
      </p:ext>
    </p:extLst>
  </p:cSld>
  <p:clrMapOvr>
    <a:masterClrMapping/>
  </p:clrMapOvr>
  <p:transition/>
</p:sldLayout>
</file>

<file path=ppt/slideLayouts/slideLayout3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C2F4507-DA6C-9946-A2EF-C08AE28388C6}" type="slidenum">
              <a:rPr lang="en-US" altLang="en-US"/>
              <a:pPr>
                <a:defRPr/>
              </a:pPr>
              <a:t>‹#›</a:t>
            </a:fld>
            <a:endParaRPr lang="en-US" altLang="en-US"/>
          </a:p>
        </p:txBody>
      </p:sp>
    </p:spTree>
    <p:extLst>
      <p:ext uri="{BB962C8B-B14F-4D97-AF65-F5344CB8AC3E}">
        <p14:creationId xmlns:p14="http://schemas.microsoft.com/office/powerpoint/2010/main" val="1123932826"/>
      </p:ext>
    </p:extLst>
  </p:cSld>
  <p:clrMapOvr>
    <a:masterClrMapping/>
  </p:clrMapOvr>
  <p:transition/>
</p:sldLayout>
</file>

<file path=ppt/slideLayouts/slideLayout3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AE047FA-4A2A-4844-8ED4-11ACCF7A2F5A}" type="slidenum">
              <a:rPr lang="en-US" altLang="en-US"/>
              <a:pPr>
                <a:defRPr/>
              </a:pPr>
              <a:t>‹#›</a:t>
            </a:fld>
            <a:endParaRPr lang="en-US" altLang="en-US"/>
          </a:p>
        </p:txBody>
      </p:sp>
    </p:spTree>
    <p:extLst>
      <p:ext uri="{BB962C8B-B14F-4D97-AF65-F5344CB8AC3E}">
        <p14:creationId xmlns:p14="http://schemas.microsoft.com/office/powerpoint/2010/main" val="1982920292"/>
      </p:ext>
    </p:extLst>
  </p:cSld>
  <p:clrMapOvr>
    <a:masterClrMapping/>
  </p:clrMapOvr>
  <p:transition/>
</p:sldLayout>
</file>

<file path=ppt/slideLayouts/slideLayout3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9475FFB-8285-EB45-A043-A8BB7D2CF4F6}" type="slidenum">
              <a:rPr lang="en-US" altLang="en-US"/>
              <a:pPr>
                <a:defRPr/>
              </a:pPr>
              <a:t>‹#›</a:t>
            </a:fld>
            <a:endParaRPr lang="en-US" altLang="en-US"/>
          </a:p>
        </p:txBody>
      </p:sp>
    </p:spTree>
    <p:extLst>
      <p:ext uri="{BB962C8B-B14F-4D97-AF65-F5344CB8AC3E}">
        <p14:creationId xmlns:p14="http://schemas.microsoft.com/office/powerpoint/2010/main" val="1257898793"/>
      </p:ext>
    </p:extLst>
  </p:cSld>
  <p:clrMapOvr>
    <a:masterClrMapping/>
  </p:clrMapOvr>
  <p:transition/>
</p:sldLayout>
</file>

<file path=ppt/slideLayouts/slideLayout32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t>Click to edit Master title style</a:t>
            </a:r>
          </a:p>
        </p:txBody>
      </p:sp>
      <p:sp>
        <p:nvSpPr>
          <p:cNvPr id="3" name="Table Placeholder 2"/>
          <p:cNvSpPr>
            <a:spLocks noGrp="1"/>
          </p:cNvSpPr>
          <p:nvPr>
            <p:ph type="tbl" idx="1"/>
          </p:nvPr>
        </p:nvSpPr>
        <p:spPr>
          <a:xfrm>
            <a:off x="228600" y="1371600"/>
            <a:ext cx="8610600" cy="4876800"/>
          </a:xfrm>
        </p:spPr>
        <p:txBody>
          <a:bodyPr/>
          <a:lstStyle/>
          <a:p>
            <a:pPr lvl="0"/>
            <a:endParaRPr lang="en-US" noProof="0"/>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8C91B7C-767C-9149-80FF-8B9ECEFA9732}" type="slidenum">
              <a:rPr lang="en-US"/>
              <a:pPr>
                <a:defRPr/>
              </a:pPr>
              <a:t>‹#›</a:t>
            </a:fld>
            <a:endParaRPr lang="en-US"/>
          </a:p>
        </p:txBody>
      </p:sp>
    </p:spTree>
    <p:extLst>
      <p:ext uri="{BB962C8B-B14F-4D97-AF65-F5344CB8AC3E}">
        <p14:creationId xmlns:p14="http://schemas.microsoft.com/office/powerpoint/2010/main" val="2940051279"/>
      </p:ext>
    </p:extLst>
  </p:cSld>
  <p:clrMapOvr>
    <a:masterClrMapping/>
  </p:clrMapOvr>
  <p:transition/>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a typeface="ＭＳ Ｐゴシック" charset="0"/>
              <a:cs typeface="ＭＳ Ｐゴシック" charset="0"/>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6165082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1487723"/>
      </p:ext>
    </p:extLst>
  </p:cSld>
  <p:clrMapOvr>
    <a:masterClrMapping/>
  </p:clrMapOvr>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46595121"/>
      </p:ext>
    </p:extLst>
  </p:cSld>
  <p:clrMapOvr>
    <a:masterClrMapping/>
  </p:clrMapOvr>
  <p:transition/>
</p:sldLayout>
</file>

<file path=ppt/slideLayouts/slideLayout3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5899193"/>
      </p:ext>
    </p:extLst>
  </p:cSld>
  <p:clrMapOvr>
    <a:masterClrMapping/>
  </p:clrMapOvr>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9928660"/>
      </p:ext>
    </p:extLst>
  </p:cSld>
  <p:clrMapOvr>
    <a:masterClrMapping/>
  </p:clrMapOvr>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42192944"/>
      </p:ext>
    </p:extLst>
  </p:cSld>
  <p:clrMapOvr>
    <a:masterClrMapping/>
  </p:clrMapOvr>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0496276"/>
      </p:ext>
    </p:extLst>
  </p:cSld>
  <p:clrMapOvr>
    <a:masterClrMapping/>
  </p:clrMapOvr>
  <p:transition/>
</p:sldLayout>
</file>

<file path=ppt/slideLayouts/slideLayout3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92397665"/>
      </p:ext>
    </p:extLst>
  </p:cSld>
  <p:clrMapOvr>
    <a:masterClrMapping/>
  </p:clrMapOvr>
  <p:transition/>
</p:sldLayout>
</file>

<file path=ppt/slideLayouts/slideLayout3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68497501"/>
      </p:ext>
    </p:extLst>
  </p:cSld>
  <p:clrMapOvr>
    <a:masterClrMapping/>
  </p:clrMapOvr>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43716786"/>
      </p:ext>
    </p:extLst>
  </p:cSld>
  <p:clrMapOvr>
    <a:masterClrMapping/>
  </p:clrMapOvr>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63368770"/>
      </p:ext>
    </p:extLst>
  </p:cSld>
  <p:clrMapOvr>
    <a:masterClrMapping/>
  </p:clrMapOvr>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23302571"/>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685800" y="1524000"/>
            <a:ext cx="7924800" cy="1752600"/>
          </a:xfrm>
        </p:spPr>
        <p:txBody>
          <a:bodyPr/>
          <a:lstStyle>
            <a:lvl1pPr algn="ctr">
              <a:defRPr sz="4800"/>
            </a:lvl1pPr>
          </a:lstStyle>
          <a:p>
            <a:r>
              <a:rPr lang="en-US" altLang="en-US" dirty="0"/>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prstClr val="black"/>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prstClr val="black"/>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285159992"/>
      </p:ext>
    </p:extLst>
  </p:cSld>
  <p:clrMapOvr>
    <a:masterClrMapping/>
  </p:clrMapOvr>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lvl1pPr>
              <a:defRPr>
                <a:solidFill>
                  <a:srgbClr val="006633"/>
                </a:solidFill>
              </a:defRPr>
            </a:lvl1pPr>
          </a:lstStyle>
          <a:p>
            <a:r>
              <a:rPr lang="en-US" dirty="0"/>
              <a:t>Click to edit Master title style</a:t>
            </a:r>
          </a:p>
        </p:txBody>
      </p:sp>
      <p:sp>
        <p:nvSpPr>
          <p:cNvPr id="3" name="Subtitle 2"/>
          <p:cNvSpPr>
            <a:spLocks noGrp="1"/>
          </p:cNvSpPr>
          <p:nvPr>
            <p:ph type="subTitle" idx="1"/>
          </p:nvPr>
        </p:nvSpPr>
        <p:spPr>
          <a:xfrm>
            <a:off x="1371600" y="3733800"/>
            <a:ext cx="6400800" cy="1752600"/>
          </a:xfrm>
        </p:spPr>
        <p:txBody>
          <a:bodyPr/>
          <a:lstStyle>
            <a:lvl1pPr marL="0" indent="0" algn="ctr">
              <a:buNone/>
              <a:defRPr b="0">
                <a:solidFill>
                  <a:schemeClr val="tx1"/>
                </a:solidFill>
              </a:defRPr>
            </a:lvl1pPr>
            <a:lvl2pPr marL="457130" indent="0" algn="ctr">
              <a:buNone/>
              <a:defRPr>
                <a:solidFill>
                  <a:schemeClr val="tx1">
                    <a:tint val="75000"/>
                  </a:schemeClr>
                </a:solidFill>
              </a:defRPr>
            </a:lvl2pPr>
            <a:lvl3pPr marL="914259" indent="0" algn="ctr">
              <a:buNone/>
              <a:defRPr>
                <a:solidFill>
                  <a:schemeClr val="tx1">
                    <a:tint val="75000"/>
                  </a:schemeClr>
                </a:solidFill>
              </a:defRPr>
            </a:lvl3pPr>
            <a:lvl4pPr marL="1371390" indent="0" algn="ctr">
              <a:buNone/>
              <a:defRPr>
                <a:solidFill>
                  <a:schemeClr val="tx1">
                    <a:tint val="75000"/>
                  </a:schemeClr>
                </a:solidFill>
              </a:defRPr>
            </a:lvl4pPr>
            <a:lvl5pPr marL="1828519" indent="0" algn="ctr">
              <a:buNone/>
              <a:defRPr>
                <a:solidFill>
                  <a:schemeClr val="tx1">
                    <a:tint val="75000"/>
                  </a:schemeClr>
                </a:solidFill>
              </a:defRPr>
            </a:lvl5pPr>
            <a:lvl6pPr marL="2285649" indent="0" algn="ctr">
              <a:buNone/>
              <a:defRPr>
                <a:solidFill>
                  <a:schemeClr val="tx1">
                    <a:tint val="75000"/>
                  </a:schemeClr>
                </a:solidFill>
              </a:defRPr>
            </a:lvl6pPr>
            <a:lvl7pPr marL="2742780" indent="0" algn="ctr">
              <a:buNone/>
              <a:defRPr>
                <a:solidFill>
                  <a:schemeClr val="tx1">
                    <a:tint val="75000"/>
                  </a:schemeClr>
                </a:solidFill>
              </a:defRPr>
            </a:lvl7pPr>
            <a:lvl8pPr marL="3199908" indent="0" algn="ctr">
              <a:buNone/>
              <a:defRPr>
                <a:solidFill>
                  <a:schemeClr val="tx1">
                    <a:tint val="75000"/>
                  </a:schemeClr>
                </a:solidFill>
              </a:defRPr>
            </a:lvl8pPr>
            <a:lvl9pPr marL="365703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1A3A06C-693C-4ED2-95EF-255773BCAD58}" type="datetime1">
              <a:rPr lang="en-US" smtClean="0">
                <a:solidFill>
                  <a:prstClr val="black">
                    <a:tint val="75000"/>
                  </a:prstClr>
                </a:solidFill>
                <a:latin typeface="Calibri"/>
              </a:rPr>
              <a:pPr/>
              <a:t>10/11/18</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11" name="Freeform 10"/>
          <p:cNvSpPr>
            <a:spLocks noChangeArrowheads="1"/>
          </p:cNvSpPr>
          <p:nvPr userDrawn="1"/>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p:spPr>
        <p:txBody>
          <a:bodyPr lIns="91425" tIns="45713" rIns="91425" bIns="45713"/>
          <a:lstStyle/>
          <a:p>
            <a:pPr defTabSz="914259">
              <a:defRPr/>
            </a:pPr>
            <a:endParaRPr lang="en-US" kern="0">
              <a:solidFill>
                <a:sysClr val="windowText" lastClr="000000"/>
              </a:solidFill>
              <a:latin typeface="Calibri"/>
              <a:ea typeface="ＭＳ Ｐゴシック" charset="0"/>
              <a:cs typeface="ＭＳ Ｐゴシック" charset="0"/>
            </a:endParaRPr>
          </a:p>
        </p:txBody>
      </p:sp>
      <p:sp>
        <p:nvSpPr>
          <p:cNvPr id="12" name="Line 8"/>
          <p:cNvSpPr>
            <a:spLocks noChangeShapeType="1"/>
          </p:cNvSpPr>
          <p:nvPr userDrawn="1"/>
        </p:nvSpPr>
        <p:spPr bwMode="auto">
          <a:xfrm>
            <a:off x="457200" y="3371850"/>
            <a:ext cx="8229600" cy="0"/>
          </a:xfrm>
          <a:prstGeom prst="line">
            <a:avLst/>
          </a:prstGeom>
          <a:noFill/>
          <a:ln w="19050">
            <a:solidFill>
              <a:srgbClr val="CC9900"/>
            </a:solidFill>
            <a:round/>
            <a:headEnd/>
            <a:tailEnd/>
          </a:ln>
          <a:effectLst/>
        </p:spPr>
        <p:txBody>
          <a:bodyPr lIns="91425" tIns="45713" rIns="91425" bIns="45713"/>
          <a:lstStyle/>
          <a:p>
            <a:pPr defTabSz="914259">
              <a:defRPr/>
            </a:pPr>
            <a:endParaRPr lang="en-US" kern="0">
              <a:solidFill>
                <a:sysClr val="windowText" lastClr="000000"/>
              </a:solidFill>
              <a:latin typeface="Calibri"/>
              <a:ea typeface="ＭＳ Ｐゴシック" charset="0"/>
              <a:cs typeface="ＭＳ Ｐゴシック" charset="0"/>
            </a:endParaRPr>
          </a:p>
        </p:txBody>
      </p:sp>
    </p:spTree>
    <p:extLst>
      <p:ext uri="{BB962C8B-B14F-4D97-AF65-F5344CB8AC3E}">
        <p14:creationId xmlns:p14="http://schemas.microsoft.com/office/powerpoint/2010/main" val="2474859177"/>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6633"/>
                </a:solidFill>
              </a:defRPr>
            </a:lvl1pPr>
          </a:lstStyle>
          <a:p>
            <a:r>
              <a:rPr lang="en-US" dirty="0"/>
              <a:t>Click to edit Master title style</a:t>
            </a:r>
          </a:p>
        </p:txBody>
      </p:sp>
      <p:sp>
        <p:nvSpPr>
          <p:cNvPr id="3" name="Content Placeholder 2"/>
          <p:cNvSpPr>
            <a:spLocks noGrp="1"/>
          </p:cNvSpPr>
          <p:nvPr>
            <p:ph idx="1"/>
          </p:nvPr>
        </p:nvSpPr>
        <p:spPr>
          <a:xfrm>
            <a:off x="457200" y="1295400"/>
            <a:ext cx="82296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04FA49-31CB-44F0-BF7A-C8EA1D21A89D}" type="datetime1">
              <a:rPr lang="en-US" smtClean="0">
                <a:solidFill>
                  <a:prstClr val="black">
                    <a:tint val="75000"/>
                  </a:prstClr>
                </a:solidFill>
                <a:latin typeface="Calibri"/>
              </a:rPr>
              <a:pPr/>
              <a:t>10/11/18</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a:xfrm>
            <a:off x="6705601" y="6416678"/>
            <a:ext cx="2133600" cy="365125"/>
          </a:xfrm>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cxnSp>
        <p:nvCxnSpPr>
          <p:cNvPr id="7" name="Straight Connector 6"/>
          <p:cNvCxnSpPr/>
          <p:nvPr userDrawn="1"/>
        </p:nvCxnSpPr>
        <p:spPr>
          <a:xfrm>
            <a:off x="457200" y="1065212"/>
            <a:ext cx="8229600" cy="1588"/>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4329259"/>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130" indent="0">
              <a:buNone/>
              <a:defRPr sz="1800">
                <a:solidFill>
                  <a:schemeClr val="tx1">
                    <a:tint val="75000"/>
                  </a:schemeClr>
                </a:solidFill>
              </a:defRPr>
            </a:lvl2pPr>
            <a:lvl3pPr marL="914259" indent="0">
              <a:buNone/>
              <a:defRPr sz="1600">
                <a:solidFill>
                  <a:schemeClr val="tx1">
                    <a:tint val="75000"/>
                  </a:schemeClr>
                </a:solidFill>
              </a:defRPr>
            </a:lvl3pPr>
            <a:lvl4pPr marL="1371390" indent="0">
              <a:buNone/>
              <a:defRPr sz="1400">
                <a:solidFill>
                  <a:schemeClr val="tx1">
                    <a:tint val="75000"/>
                  </a:schemeClr>
                </a:solidFill>
              </a:defRPr>
            </a:lvl4pPr>
            <a:lvl5pPr marL="1828519" indent="0">
              <a:buNone/>
              <a:defRPr sz="1400">
                <a:solidFill>
                  <a:schemeClr val="tx1">
                    <a:tint val="75000"/>
                  </a:schemeClr>
                </a:solidFill>
              </a:defRPr>
            </a:lvl5pPr>
            <a:lvl6pPr marL="2285649" indent="0">
              <a:buNone/>
              <a:defRPr sz="1400">
                <a:solidFill>
                  <a:schemeClr val="tx1">
                    <a:tint val="75000"/>
                  </a:schemeClr>
                </a:solidFill>
              </a:defRPr>
            </a:lvl6pPr>
            <a:lvl7pPr marL="2742780" indent="0">
              <a:buNone/>
              <a:defRPr sz="1400">
                <a:solidFill>
                  <a:schemeClr val="tx1">
                    <a:tint val="75000"/>
                  </a:schemeClr>
                </a:solidFill>
              </a:defRPr>
            </a:lvl7pPr>
            <a:lvl8pPr marL="3199908" indent="0">
              <a:buNone/>
              <a:defRPr sz="1400">
                <a:solidFill>
                  <a:schemeClr val="tx1">
                    <a:tint val="75000"/>
                  </a:schemeClr>
                </a:solidFill>
              </a:defRPr>
            </a:lvl8pPr>
            <a:lvl9pPr marL="365703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FFD313-7920-4F06-A6D0-3C19690ECE7D}" type="datetime1">
              <a:rPr lang="en-US" smtClean="0">
                <a:solidFill>
                  <a:prstClr val="black">
                    <a:tint val="75000"/>
                  </a:prstClr>
                </a:solidFill>
                <a:latin typeface="Calibri"/>
              </a:rPr>
              <a:pPr/>
              <a:t>10/11/18</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869775896"/>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9EEF7B-93B0-4E62-B111-0252FD01AA4B}" type="datetime1">
              <a:rPr lang="en-US" smtClean="0">
                <a:solidFill>
                  <a:prstClr val="black">
                    <a:tint val="75000"/>
                  </a:prstClr>
                </a:solidFill>
                <a:latin typeface="Calibri"/>
              </a:rPr>
              <a:pPr/>
              <a:t>10/11/18</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916966518"/>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AB5FDA-4F98-4389-8566-B14958C03211}" type="datetime1">
              <a:rPr lang="en-US" smtClean="0">
                <a:solidFill>
                  <a:prstClr val="black">
                    <a:tint val="75000"/>
                  </a:prstClr>
                </a:solidFill>
                <a:latin typeface="Calibri"/>
              </a:rPr>
              <a:pPr/>
              <a:t>10/11/18</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65034436"/>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263DB2-0046-4542-AE22-CA66F1A4F7EE}" type="datetime1">
              <a:rPr lang="en-US" smtClean="0">
                <a:solidFill>
                  <a:prstClr val="black">
                    <a:tint val="75000"/>
                  </a:prstClr>
                </a:solidFill>
                <a:latin typeface="Calibri"/>
              </a:rPr>
              <a:pPr/>
              <a:t>10/11/18</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7403619"/>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54C46-F80B-4604-9EE3-DF69E27D49AC}" type="datetime1">
              <a:rPr lang="en-US" smtClean="0">
                <a:solidFill>
                  <a:prstClr val="black">
                    <a:tint val="75000"/>
                  </a:prstClr>
                </a:solidFill>
                <a:latin typeface="Calibri"/>
              </a:rPr>
              <a:pPr/>
              <a:t>10/11/18</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807928633"/>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87B10F-A704-4DD8-B083-7B66EF592834}" type="datetime1">
              <a:rPr lang="en-US" smtClean="0">
                <a:solidFill>
                  <a:prstClr val="black">
                    <a:tint val="75000"/>
                  </a:prstClr>
                </a:solidFill>
                <a:latin typeface="Calibri"/>
              </a:rPr>
              <a:pPr/>
              <a:t>10/11/18</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655497144"/>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511CCE-E131-4E89-91CD-8BA1EB18E1F8}" type="datetime1">
              <a:rPr lang="en-US" smtClean="0">
                <a:solidFill>
                  <a:prstClr val="black">
                    <a:tint val="75000"/>
                  </a:prstClr>
                </a:solidFill>
                <a:latin typeface="Calibri"/>
              </a:rPr>
              <a:pPr/>
              <a:t>10/11/18</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093694055"/>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350418-BFB1-424A-8AB3-4D3BB39EF886}" type="datetime1">
              <a:rPr lang="en-US" smtClean="0">
                <a:solidFill>
                  <a:prstClr val="black">
                    <a:tint val="75000"/>
                  </a:prstClr>
                </a:solidFill>
                <a:latin typeface="Calibri"/>
              </a:rPr>
              <a:pPr/>
              <a:t>10/11/18</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9581932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marL="669925" indent="-325438">
              <a:buFont typeface="Wingdings" charset="2"/>
              <a:buChar char="q"/>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prstClr val="black"/>
                </a:solidFill>
              </a:rPr>
              <a:pPr/>
              <a:t>‹#›</a:t>
            </a:fld>
            <a:endParaRPr lang="en-US" altLang="en-US">
              <a:solidFill>
                <a:prstClr val="black"/>
              </a:solidFill>
            </a:endParaRPr>
          </a:p>
        </p:txBody>
      </p:sp>
      <p:cxnSp>
        <p:nvCxnSpPr>
          <p:cNvPr id="6" name="Straight Connector 5"/>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884214"/>
      </p:ext>
    </p:extLst>
  </p:cSld>
  <p:clrMapOvr>
    <a:masterClrMapping/>
  </p:clrMapOvr>
  <p:transition/>
</p:sldLayout>
</file>

<file path=ppt/slideLayouts/slideLayout3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83A514-2B3B-497F-86B0-9831E991DD5F}" type="datetime1">
              <a:rPr lang="en-US" smtClean="0">
                <a:solidFill>
                  <a:prstClr val="black">
                    <a:tint val="75000"/>
                  </a:prstClr>
                </a:solidFill>
                <a:latin typeface="Calibri"/>
              </a:rPr>
              <a:pPr/>
              <a:t>10/11/18</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345997194"/>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28600" y="997527"/>
            <a:ext cx="8610600" cy="51937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a:cs typeface="ＭＳ Ｐゴシック" charset="0"/>
              </a:defRPr>
            </a:lvl1pPr>
          </a:lstStyle>
          <a:p>
            <a:pPr>
              <a:defRPr/>
            </a:pPr>
            <a:fld id="{B9F504FB-CB9A-4840-82C1-754690180AC8}" type="slidenum">
              <a:rPr lang="en-US"/>
              <a:pPr>
                <a:defRPr/>
              </a:pPr>
              <a:t>‹#›</a:t>
            </a:fld>
            <a:endParaRPr lang="en-US"/>
          </a:p>
        </p:txBody>
      </p:sp>
    </p:spTree>
    <p:extLst>
      <p:ext uri="{BB962C8B-B14F-4D97-AF65-F5344CB8AC3E}">
        <p14:creationId xmlns:p14="http://schemas.microsoft.com/office/powerpoint/2010/main" val="1089671333"/>
      </p:ext>
    </p:extLst>
  </p:cSld>
  <p:clrMapOvr>
    <a:masterClrMapping/>
  </p:clrMapOvr>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200"/>
            </a:lvl1pPr>
          </a:lstStyle>
          <a:p>
            <a:pPr>
              <a:defRPr/>
            </a:pPr>
            <a:fld id="{FEECFDE4-47BE-654D-A1E2-34FFB6D1458E}" type="slidenum">
              <a:rPr lang="en-US"/>
              <a:pPr>
                <a:defRPr/>
              </a:pPr>
              <a:t>‹#›</a:t>
            </a:fld>
            <a:endParaRPr lang="en-US"/>
          </a:p>
        </p:txBody>
      </p:sp>
    </p:spTree>
    <p:extLst>
      <p:ext uri="{BB962C8B-B14F-4D97-AF65-F5344CB8AC3E}">
        <p14:creationId xmlns:p14="http://schemas.microsoft.com/office/powerpoint/2010/main" val="747930012"/>
      </p:ext>
    </p:extLst>
  </p:cSld>
  <p:clrMapOvr>
    <a:masterClrMapping/>
  </p:clrMapOvr>
  <p:transition/>
</p:sldLayout>
</file>

<file path=ppt/slideLayouts/slideLayout3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8AF35FDA-6C19-7A45-81EB-EB76F4E93B5D}" type="slidenum">
              <a:rPr lang="en-US" altLang="en-US"/>
              <a:pPr>
                <a:defRPr/>
              </a:pPr>
              <a:t>‹#›</a:t>
            </a:fld>
            <a:endParaRPr lang="en-US" altLang="en-US"/>
          </a:p>
        </p:txBody>
      </p:sp>
    </p:spTree>
    <p:extLst>
      <p:ext uri="{BB962C8B-B14F-4D97-AF65-F5344CB8AC3E}">
        <p14:creationId xmlns:p14="http://schemas.microsoft.com/office/powerpoint/2010/main" val="1749245031"/>
      </p:ext>
    </p:extLst>
  </p:cSld>
  <p:clrMapOvr>
    <a:masterClrMapping/>
  </p:clrMapOvr>
  <p:transition/>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D8CEC23-8BA2-2140-B3CD-6A2F5EB2BF0C}" type="slidenum">
              <a:rPr lang="en-US" altLang="en-US"/>
              <a:pPr>
                <a:defRPr/>
              </a:pPr>
              <a:t>‹#›</a:t>
            </a:fld>
            <a:endParaRPr lang="en-US" altLang="en-US"/>
          </a:p>
        </p:txBody>
      </p:sp>
    </p:spTree>
    <p:extLst>
      <p:ext uri="{BB962C8B-B14F-4D97-AF65-F5344CB8AC3E}">
        <p14:creationId xmlns:p14="http://schemas.microsoft.com/office/powerpoint/2010/main" val="3879128573"/>
      </p:ext>
    </p:extLst>
  </p:cSld>
  <p:clrMapOvr>
    <a:masterClrMapping/>
  </p:clrMapOvr>
  <p:transition/>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solidFill>
                  <a:srgbClr val="000000"/>
                </a:solidFill>
                <a:latin typeface="Arial" charset="0"/>
              </a:rPr>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512DADA-BBBE-4649-B084-2211D281199C}" type="slidenum">
              <a:rPr lang="en-US" altLang="en-US"/>
              <a:pPr>
                <a:defRPr/>
              </a:pPr>
              <a:t>‹#›</a:t>
            </a:fld>
            <a:endParaRPr lang="en-US" altLang="en-US"/>
          </a:p>
        </p:txBody>
      </p:sp>
    </p:spTree>
    <p:extLst>
      <p:ext uri="{BB962C8B-B14F-4D97-AF65-F5344CB8AC3E}">
        <p14:creationId xmlns:p14="http://schemas.microsoft.com/office/powerpoint/2010/main" val="1699611938"/>
      </p:ext>
    </p:extLst>
  </p:cSld>
  <p:clrMapOvr>
    <a:masterClrMapping/>
  </p:clrMapOvr>
  <p:transition/>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solidFill>
                  <a:srgbClr val="000000"/>
                </a:solidFill>
                <a:latin typeface="Arial" charset="0"/>
              </a:rPr>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59F86A5-913C-AE45-8D98-D3E2FFD90DD7}" type="slidenum">
              <a:rPr lang="en-US" altLang="en-US"/>
              <a:pPr>
                <a:defRPr/>
              </a:pPr>
              <a:t>‹#›</a:t>
            </a:fld>
            <a:endParaRPr lang="en-US" altLang="en-US"/>
          </a:p>
        </p:txBody>
      </p:sp>
    </p:spTree>
    <p:extLst>
      <p:ext uri="{BB962C8B-B14F-4D97-AF65-F5344CB8AC3E}">
        <p14:creationId xmlns:p14="http://schemas.microsoft.com/office/powerpoint/2010/main" val="4172766280"/>
      </p:ext>
    </p:extLst>
  </p:cSld>
  <p:clrMapOvr>
    <a:masterClrMapping/>
  </p:clrMapOvr>
  <p:transition/>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solidFill>
                  <a:srgbClr val="000000"/>
                </a:solidFill>
                <a:latin typeface="Arial" charset="0"/>
              </a:rPr>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240FC33-2BC8-D446-BBDF-4910B452F921}" type="slidenum">
              <a:rPr lang="en-US" altLang="en-US"/>
              <a:pPr>
                <a:defRPr/>
              </a:pPr>
              <a:t>‹#›</a:t>
            </a:fld>
            <a:endParaRPr lang="en-US" altLang="en-US"/>
          </a:p>
        </p:txBody>
      </p:sp>
    </p:spTree>
    <p:extLst>
      <p:ext uri="{BB962C8B-B14F-4D97-AF65-F5344CB8AC3E}">
        <p14:creationId xmlns:p14="http://schemas.microsoft.com/office/powerpoint/2010/main" val="2802806549"/>
      </p:ext>
    </p:extLst>
  </p:cSld>
  <p:clrMapOvr>
    <a:masterClrMapping/>
  </p:clrMapOvr>
  <p:transition/>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solidFill>
                <a:srgbClr val="000000"/>
              </a:solidFill>
              <a:latin typeface="Arial" charset="0"/>
            </a:endParaRPr>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72184A1-A6F1-2A4F-9E84-D4F5AA33EE10}" type="slidenum">
              <a:rPr lang="en-US" altLang="en-US"/>
              <a:pPr>
                <a:defRPr/>
              </a:pPr>
              <a:t>‹#›</a:t>
            </a:fld>
            <a:endParaRPr lang="en-US" altLang="en-US"/>
          </a:p>
        </p:txBody>
      </p:sp>
    </p:spTree>
    <p:extLst>
      <p:ext uri="{BB962C8B-B14F-4D97-AF65-F5344CB8AC3E}">
        <p14:creationId xmlns:p14="http://schemas.microsoft.com/office/powerpoint/2010/main" val="188911813"/>
      </p:ext>
    </p:extLst>
  </p:cSld>
  <p:clrMapOvr>
    <a:masterClrMapping/>
  </p:clrMapOvr>
  <p:transition/>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solidFill>
                <a:srgbClr val="000000"/>
              </a:solidFill>
              <a:latin typeface="Arial" charset="0"/>
            </a:endParaRPr>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C10ED23-3F4C-8F4D-8C50-75EDFDA34AD0}" type="slidenum">
              <a:rPr lang="en-US" altLang="en-US"/>
              <a:pPr>
                <a:defRPr/>
              </a:pPr>
              <a:t>‹#›</a:t>
            </a:fld>
            <a:endParaRPr lang="en-US" altLang="en-US"/>
          </a:p>
        </p:txBody>
      </p:sp>
    </p:spTree>
    <p:extLst>
      <p:ext uri="{BB962C8B-B14F-4D97-AF65-F5344CB8AC3E}">
        <p14:creationId xmlns:p14="http://schemas.microsoft.com/office/powerpoint/2010/main" val="318110252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490275371"/>
      </p:ext>
    </p:extLst>
  </p:cSld>
  <p:clrMapOvr>
    <a:masterClrMapping/>
  </p:clrMapOvr>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solidFill>
                <a:srgbClr val="000000"/>
              </a:solidFill>
              <a:latin typeface="Arial" charset="0"/>
            </a:endParaRP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D6B469C-6F4C-6946-AB52-7C8EA265FE4B}" type="slidenum">
              <a:rPr lang="en-US" altLang="en-US"/>
              <a:pPr>
                <a:defRPr/>
              </a:pPr>
              <a:t>‹#›</a:t>
            </a:fld>
            <a:endParaRPr lang="en-US" altLang="en-US"/>
          </a:p>
        </p:txBody>
      </p:sp>
    </p:spTree>
    <p:extLst>
      <p:ext uri="{BB962C8B-B14F-4D97-AF65-F5344CB8AC3E}">
        <p14:creationId xmlns:p14="http://schemas.microsoft.com/office/powerpoint/2010/main" val="2608016282"/>
      </p:ext>
    </p:extLst>
  </p:cSld>
  <p:clrMapOvr>
    <a:masterClrMapping/>
  </p:clrMapOvr>
  <p:transition/>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solidFill>
                <a:srgbClr val="000000"/>
              </a:solidFill>
              <a:latin typeface="Arial" charset="0"/>
            </a:endParaRP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C32CB1F-9362-2D43-92F2-0C89BEE38A8A}" type="slidenum">
              <a:rPr lang="en-US" altLang="en-US"/>
              <a:pPr>
                <a:defRPr/>
              </a:pPr>
              <a:t>‹#›</a:t>
            </a:fld>
            <a:endParaRPr lang="en-US" altLang="en-US"/>
          </a:p>
        </p:txBody>
      </p:sp>
    </p:spTree>
    <p:extLst>
      <p:ext uri="{BB962C8B-B14F-4D97-AF65-F5344CB8AC3E}">
        <p14:creationId xmlns:p14="http://schemas.microsoft.com/office/powerpoint/2010/main" val="2844632091"/>
      </p:ext>
    </p:extLst>
  </p:cSld>
  <p:clrMapOvr>
    <a:masterClrMapping/>
  </p:clrMapOvr>
  <p:transition/>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solidFill>
                <a:srgbClr val="000000"/>
              </a:solidFill>
              <a:latin typeface="Arial" charset="0"/>
            </a:endParaRP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B5F5B98-49E4-7C42-9716-BCB57E39F210}" type="slidenum">
              <a:rPr lang="en-US" altLang="en-US"/>
              <a:pPr>
                <a:defRPr/>
              </a:pPr>
              <a:t>‹#›</a:t>
            </a:fld>
            <a:endParaRPr lang="en-US" altLang="en-US"/>
          </a:p>
        </p:txBody>
      </p:sp>
    </p:spTree>
    <p:extLst>
      <p:ext uri="{BB962C8B-B14F-4D97-AF65-F5344CB8AC3E}">
        <p14:creationId xmlns:p14="http://schemas.microsoft.com/office/powerpoint/2010/main" val="3243225058"/>
      </p:ext>
    </p:extLst>
  </p:cSld>
  <p:clrMapOvr>
    <a:masterClrMapping/>
  </p:clrMapOvr>
  <p:transition/>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solidFill>
                <a:srgbClr val="000000"/>
              </a:solidFill>
              <a:latin typeface="Arial" charset="0"/>
            </a:endParaRP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32C4B17-4517-9347-BFAC-1B3D2BB35356}" type="slidenum">
              <a:rPr lang="en-US" altLang="en-US"/>
              <a:pPr>
                <a:defRPr/>
              </a:pPr>
              <a:t>‹#›</a:t>
            </a:fld>
            <a:endParaRPr lang="en-US" altLang="en-US"/>
          </a:p>
        </p:txBody>
      </p:sp>
    </p:spTree>
    <p:extLst>
      <p:ext uri="{BB962C8B-B14F-4D97-AF65-F5344CB8AC3E}">
        <p14:creationId xmlns:p14="http://schemas.microsoft.com/office/powerpoint/2010/main" val="48375097"/>
      </p:ext>
    </p:extLst>
  </p:cSld>
  <p:clrMapOvr>
    <a:masterClrMapping/>
  </p:clrMapOvr>
  <p:transition/>
</p:sldLayout>
</file>

<file path=ppt/slideLayouts/slideLayout3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solidFill>
                  <a:srgbClr val="000000"/>
                </a:solidFill>
                <a:latin typeface="Arial" charset="0"/>
              </a:rPr>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83835BBF-FF98-3E4E-9E8E-31972EBBB19D}" type="slidenum">
              <a:rPr lang="en-US" altLang="en-US"/>
              <a:pPr>
                <a:defRPr/>
              </a:pPr>
              <a:t>‹#›</a:t>
            </a:fld>
            <a:endParaRPr lang="en-US" altLang="en-US"/>
          </a:p>
        </p:txBody>
      </p:sp>
    </p:spTree>
    <p:extLst>
      <p:ext uri="{BB962C8B-B14F-4D97-AF65-F5344CB8AC3E}">
        <p14:creationId xmlns:p14="http://schemas.microsoft.com/office/powerpoint/2010/main" val="1253729762"/>
      </p:ext>
    </p:extLst>
  </p:cSld>
  <p:clrMapOvr>
    <a:masterClrMapping/>
  </p:clrMapOvr>
  <p:transition/>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xfrm>
            <a:off x="3124200" y="6248400"/>
            <a:ext cx="2895600" cy="395288"/>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solidFill>
                  <a:srgbClr val="000000"/>
                </a:solidFill>
                <a:latin typeface="Arial" charset="0"/>
              </a:rPr>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8315DFD-10F0-C747-834B-CEECD8E0E747}" type="slidenum">
              <a:rPr lang="en-US" altLang="en-US"/>
              <a:pPr>
                <a:defRPr/>
              </a:pPr>
              <a:t>‹#›</a:t>
            </a:fld>
            <a:endParaRPr lang="en-US" altLang="en-US"/>
          </a:p>
        </p:txBody>
      </p:sp>
    </p:spTree>
    <p:extLst>
      <p:ext uri="{BB962C8B-B14F-4D97-AF65-F5344CB8AC3E}">
        <p14:creationId xmlns:p14="http://schemas.microsoft.com/office/powerpoint/2010/main" val="925311562"/>
      </p:ext>
    </p:extLst>
  </p:cSld>
  <p:clrMapOvr>
    <a:masterClrMapping/>
  </p:clrMapOvr>
  <p:transition/>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solidFill>
                  <a:srgbClr val="000000"/>
                </a:solidFill>
                <a:latin typeface="Arial" charset="0"/>
              </a:rPr>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EE3F55F-617B-7247-B758-B02CC29FAF57}" type="slidenum">
              <a:rPr lang="en-US" altLang="en-US"/>
              <a:pPr>
                <a:defRPr/>
              </a:pPr>
              <a:t>‹#›</a:t>
            </a:fld>
            <a:endParaRPr lang="en-US" altLang="en-US"/>
          </a:p>
        </p:txBody>
      </p:sp>
    </p:spTree>
    <p:extLst>
      <p:ext uri="{BB962C8B-B14F-4D97-AF65-F5344CB8AC3E}">
        <p14:creationId xmlns:p14="http://schemas.microsoft.com/office/powerpoint/2010/main" val="2803544089"/>
      </p:ext>
    </p:extLst>
  </p:cSld>
  <p:clrMapOvr>
    <a:masterClrMapping/>
  </p:clrMapOvr>
  <p:transition/>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solidFill>
                  <a:srgbClr val="000000"/>
                </a:solidFill>
                <a:latin typeface="Arial" charset="0"/>
              </a:rPr>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AEEC460-D0BE-0840-9C55-13960116AD0E}" type="slidenum">
              <a:rPr lang="en-US" altLang="en-US"/>
              <a:pPr>
                <a:defRPr/>
              </a:pPr>
              <a:t>‹#›</a:t>
            </a:fld>
            <a:endParaRPr lang="en-US" altLang="en-US"/>
          </a:p>
        </p:txBody>
      </p:sp>
    </p:spTree>
    <p:extLst>
      <p:ext uri="{BB962C8B-B14F-4D97-AF65-F5344CB8AC3E}">
        <p14:creationId xmlns:p14="http://schemas.microsoft.com/office/powerpoint/2010/main" val="1235192481"/>
      </p:ext>
    </p:extLst>
  </p:cSld>
  <p:clrMapOvr>
    <a:masterClrMapping/>
  </p:clrMapOvr>
  <p:transition/>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solidFill>
                  <a:srgbClr val="000000"/>
                </a:solidFill>
                <a:latin typeface="Arial" charset="0"/>
              </a:rPr>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91AFA4E-BD43-B142-B10A-D2B2348795B0}" type="slidenum">
              <a:rPr lang="en-US" altLang="en-US"/>
              <a:pPr>
                <a:defRPr/>
              </a:pPr>
              <a:t>‹#›</a:t>
            </a:fld>
            <a:endParaRPr lang="en-US" altLang="en-US"/>
          </a:p>
        </p:txBody>
      </p:sp>
    </p:spTree>
    <p:extLst>
      <p:ext uri="{BB962C8B-B14F-4D97-AF65-F5344CB8AC3E}">
        <p14:creationId xmlns:p14="http://schemas.microsoft.com/office/powerpoint/2010/main" val="3291239156"/>
      </p:ext>
    </p:extLst>
  </p:cSld>
  <p:clrMapOvr>
    <a:masterClrMapping/>
  </p:clrMapOvr>
  <p:transition/>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solidFill>
                <a:srgbClr val="000000"/>
              </a:solidFill>
              <a:latin typeface="Arial" charset="0"/>
            </a:endParaRPr>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0D010A0-9AC6-5144-971A-FE84034C22EA}" type="slidenum">
              <a:rPr lang="en-US" altLang="en-US"/>
              <a:pPr>
                <a:defRPr/>
              </a:pPr>
              <a:t>‹#›</a:t>
            </a:fld>
            <a:endParaRPr lang="en-US" altLang="en-US"/>
          </a:p>
        </p:txBody>
      </p:sp>
    </p:spTree>
    <p:extLst>
      <p:ext uri="{BB962C8B-B14F-4D97-AF65-F5344CB8AC3E}">
        <p14:creationId xmlns:p14="http://schemas.microsoft.com/office/powerpoint/2010/main" val="3240807511"/>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prstClr val="black"/>
                </a:solidFill>
              </a:rPr>
              <a:pPr/>
              <a:t>‹#›</a:t>
            </a:fld>
            <a:endParaRPr lang="en-US" altLang="en-US">
              <a:solidFill>
                <a:prstClr val="black"/>
              </a:solidFill>
            </a:endParaRPr>
          </a:p>
        </p:txBody>
      </p:sp>
      <p:cxnSp>
        <p:nvCxnSpPr>
          <p:cNvPr id="7" name="Straight Connector 6"/>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9941544"/>
      </p:ext>
    </p:extLst>
  </p:cSld>
  <p:clrMapOvr>
    <a:masterClrMapping/>
  </p:clrMapOvr>
  <p:transition/>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solidFill>
                <a:srgbClr val="000000"/>
              </a:solidFill>
              <a:latin typeface="Arial" charset="0"/>
            </a:endParaRPr>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22E5D7D-3E63-274F-923E-EE51D160C976}" type="slidenum">
              <a:rPr lang="en-US" altLang="en-US"/>
              <a:pPr>
                <a:defRPr/>
              </a:pPr>
              <a:t>‹#›</a:t>
            </a:fld>
            <a:endParaRPr lang="en-US" altLang="en-US"/>
          </a:p>
        </p:txBody>
      </p:sp>
    </p:spTree>
    <p:extLst>
      <p:ext uri="{BB962C8B-B14F-4D97-AF65-F5344CB8AC3E}">
        <p14:creationId xmlns:p14="http://schemas.microsoft.com/office/powerpoint/2010/main" val="3227471965"/>
      </p:ext>
    </p:extLst>
  </p:cSld>
  <p:clrMapOvr>
    <a:masterClrMapping/>
  </p:clrMapOvr>
  <p:transition/>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solidFill>
                <a:srgbClr val="000000"/>
              </a:solidFill>
              <a:latin typeface="Arial" charset="0"/>
            </a:endParaRP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5D856C5-A87F-0D42-91C8-15E381FA51BC}" type="slidenum">
              <a:rPr lang="en-US" altLang="en-US"/>
              <a:pPr>
                <a:defRPr/>
              </a:pPr>
              <a:t>‹#›</a:t>
            </a:fld>
            <a:endParaRPr lang="en-US" altLang="en-US"/>
          </a:p>
        </p:txBody>
      </p:sp>
    </p:spTree>
    <p:extLst>
      <p:ext uri="{BB962C8B-B14F-4D97-AF65-F5344CB8AC3E}">
        <p14:creationId xmlns:p14="http://schemas.microsoft.com/office/powerpoint/2010/main" val="982825117"/>
      </p:ext>
    </p:extLst>
  </p:cSld>
  <p:clrMapOvr>
    <a:masterClrMapping/>
  </p:clrMapOvr>
  <p:transition/>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solidFill>
                <a:srgbClr val="000000"/>
              </a:solidFill>
              <a:latin typeface="Arial" charset="0"/>
            </a:endParaRP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69A20AB-E584-5941-B622-B683A7847F16}" type="slidenum">
              <a:rPr lang="en-US" altLang="en-US"/>
              <a:pPr>
                <a:defRPr/>
              </a:pPr>
              <a:t>‹#›</a:t>
            </a:fld>
            <a:endParaRPr lang="en-US" altLang="en-US"/>
          </a:p>
        </p:txBody>
      </p:sp>
    </p:spTree>
    <p:extLst>
      <p:ext uri="{BB962C8B-B14F-4D97-AF65-F5344CB8AC3E}">
        <p14:creationId xmlns:p14="http://schemas.microsoft.com/office/powerpoint/2010/main" val="2560284566"/>
      </p:ext>
    </p:extLst>
  </p:cSld>
  <p:clrMapOvr>
    <a:masterClrMapping/>
  </p:clrMapOvr>
  <p:transition/>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solidFill>
                <a:srgbClr val="000000"/>
              </a:solidFill>
              <a:latin typeface="Arial" charset="0"/>
            </a:endParaRP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BE4CA89-FED5-2A4B-9D46-2598C09E7000}" type="slidenum">
              <a:rPr lang="en-US" altLang="en-US"/>
              <a:pPr>
                <a:defRPr/>
              </a:pPr>
              <a:t>‹#›</a:t>
            </a:fld>
            <a:endParaRPr lang="en-US" altLang="en-US"/>
          </a:p>
        </p:txBody>
      </p:sp>
    </p:spTree>
    <p:extLst>
      <p:ext uri="{BB962C8B-B14F-4D97-AF65-F5344CB8AC3E}">
        <p14:creationId xmlns:p14="http://schemas.microsoft.com/office/powerpoint/2010/main" val="4057150401"/>
      </p:ext>
    </p:extLst>
  </p:cSld>
  <p:clrMapOvr>
    <a:masterClrMapping/>
  </p:clrMapOvr>
  <p:transition/>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solidFill>
                <a:srgbClr val="000000"/>
              </a:solidFill>
              <a:latin typeface="Arial" charset="0"/>
            </a:endParaRP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0C6C545-8DCC-2B44-8C0A-5AEEA75CC2F9}" type="slidenum">
              <a:rPr lang="en-US" altLang="en-US"/>
              <a:pPr>
                <a:defRPr/>
              </a:pPr>
              <a:t>‹#›</a:t>
            </a:fld>
            <a:endParaRPr lang="en-US" altLang="en-US"/>
          </a:p>
        </p:txBody>
      </p:sp>
    </p:spTree>
    <p:extLst>
      <p:ext uri="{BB962C8B-B14F-4D97-AF65-F5344CB8AC3E}">
        <p14:creationId xmlns:p14="http://schemas.microsoft.com/office/powerpoint/2010/main" val="2523622388"/>
      </p:ext>
    </p:extLst>
  </p:cSld>
  <p:clrMapOvr>
    <a:masterClrMapping/>
  </p:clrMapOvr>
  <p:transition/>
</p:sldLayout>
</file>

<file path=ppt/slideLayouts/slideLayout37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t>Click to edit Master title style</a:t>
            </a:r>
          </a:p>
        </p:txBody>
      </p:sp>
      <p:sp>
        <p:nvSpPr>
          <p:cNvPr id="3" name="Table Placeholder 2"/>
          <p:cNvSpPr>
            <a:spLocks noGrp="1"/>
          </p:cNvSpPr>
          <p:nvPr>
            <p:ph type="tbl" idx="1"/>
          </p:nvPr>
        </p:nvSpPr>
        <p:spPr>
          <a:xfrm>
            <a:off x="228600" y="1371600"/>
            <a:ext cx="8610600" cy="4876800"/>
          </a:xfrm>
        </p:spPr>
        <p:txBody>
          <a:bodyPr/>
          <a:lstStyle/>
          <a:p>
            <a:pPr lvl="0"/>
            <a:endParaRPr lang="en-US" noProof="0"/>
          </a:p>
        </p:txBody>
      </p:sp>
      <p:sp>
        <p:nvSpPr>
          <p:cNvPr id="4"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solidFill>
                <a:srgbClr val="000000"/>
              </a:solidFill>
              <a:latin typeface="Arial" charset="0"/>
            </a:endParaRP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9A9C44A-E8EA-3942-B90D-508DE08D5C8C}" type="slidenum">
              <a:rPr lang="en-US"/>
              <a:pPr>
                <a:defRPr/>
              </a:pPr>
              <a:t>‹#›</a:t>
            </a:fld>
            <a:endParaRPr lang="en-US"/>
          </a:p>
        </p:txBody>
      </p:sp>
    </p:spTree>
    <p:extLst>
      <p:ext uri="{BB962C8B-B14F-4D97-AF65-F5344CB8AC3E}">
        <p14:creationId xmlns:p14="http://schemas.microsoft.com/office/powerpoint/2010/main" val="4100576661"/>
      </p:ext>
    </p:extLst>
  </p:cSld>
  <p:clrMapOvr>
    <a:masterClrMapping/>
  </p:clrMapOvr>
  <p:transition/>
</p:sldLayout>
</file>

<file path=ppt/slideLayouts/slideLayout3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200">
                <a:cs typeface="ＭＳ Ｐゴシック" charset="0"/>
              </a:defRPr>
            </a:lvl1pPr>
          </a:lstStyle>
          <a:p>
            <a:pPr>
              <a:defRPr/>
            </a:pPr>
            <a:fld id="{F96D2E17-37BE-5343-B827-ECC9F86F33D9}" type="slidenum">
              <a:rPr lang="en-US"/>
              <a:pPr>
                <a:defRPr/>
              </a:pPr>
              <a:t>‹#›</a:t>
            </a:fld>
            <a:endParaRPr lang="en-US"/>
          </a:p>
        </p:txBody>
      </p:sp>
    </p:spTree>
    <p:extLst>
      <p:ext uri="{BB962C8B-B14F-4D97-AF65-F5344CB8AC3E}">
        <p14:creationId xmlns:p14="http://schemas.microsoft.com/office/powerpoint/2010/main" val="2118405526"/>
      </p:ext>
    </p:extLst>
  </p:cSld>
  <p:clrMapOvr>
    <a:masterClrMapping/>
  </p:clrMapOvr>
  <p:transition/>
</p:sldLayout>
</file>

<file path=ppt/slideLayouts/slideLayout3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28600" y="997527"/>
            <a:ext cx="8610600" cy="51937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a:cs typeface="ＭＳ Ｐゴシック" charset="0"/>
              </a:defRPr>
            </a:lvl1pPr>
          </a:lstStyle>
          <a:p>
            <a:pPr>
              <a:defRPr/>
            </a:pPr>
            <a:fld id="{BB5A6F13-A843-5343-9B84-83B0C61CE1D2}" type="slidenum">
              <a:rPr lang="en-US"/>
              <a:pPr>
                <a:defRPr/>
              </a:pPr>
              <a:t>‹#›</a:t>
            </a:fld>
            <a:endParaRPr lang="en-US"/>
          </a:p>
        </p:txBody>
      </p:sp>
    </p:spTree>
    <p:extLst>
      <p:ext uri="{BB962C8B-B14F-4D97-AF65-F5344CB8AC3E}">
        <p14:creationId xmlns:p14="http://schemas.microsoft.com/office/powerpoint/2010/main" val="3987281117"/>
      </p:ext>
    </p:extLst>
  </p:cSld>
  <p:clrMapOvr>
    <a:masterClrMapping/>
  </p:clrMapOvr>
  <p:transition/>
</p:sldLayout>
</file>

<file path=ppt/slideLayouts/slideLayout3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a:cs typeface="ＭＳ Ｐゴシック" charset="0"/>
              </a:defRPr>
            </a:lvl1pPr>
          </a:lstStyle>
          <a:p>
            <a:pPr>
              <a:defRPr/>
            </a:pPr>
            <a:fld id="{CFEEB487-FE3B-2149-B6C9-5E3C6AD4E6CB}" type="slidenum">
              <a:rPr lang="en-US"/>
              <a:pPr>
                <a:defRPr/>
              </a:pPr>
              <a:t>‹#›</a:t>
            </a:fld>
            <a:endParaRPr lang="en-US"/>
          </a:p>
        </p:txBody>
      </p:sp>
    </p:spTree>
    <p:extLst>
      <p:ext uri="{BB962C8B-B14F-4D97-AF65-F5344CB8AC3E}">
        <p14:creationId xmlns:p14="http://schemas.microsoft.com/office/powerpoint/2010/main" val="2025989130"/>
      </p:ext>
    </p:extLst>
  </p:cSld>
  <p:clrMapOvr>
    <a:masterClrMapping/>
  </p:clrMapOvr>
  <p:transition/>
</p:sldLayout>
</file>

<file path=ppt/slideLayouts/slideLayout3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a:cs typeface="ＭＳ Ｐゴシック" charset="0"/>
              </a:defRPr>
            </a:lvl1pPr>
          </a:lstStyle>
          <a:p>
            <a:pPr>
              <a:defRPr/>
            </a:pPr>
            <a:fld id="{E1C4F3DA-BC9B-2641-8814-D58C45034164}" type="slidenum">
              <a:rPr lang="en-US"/>
              <a:pPr>
                <a:defRPr/>
              </a:pPr>
              <a:t>‹#›</a:t>
            </a:fld>
            <a:endParaRPr lang="en-US"/>
          </a:p>
        </p:txBody>
      </p:sp>
    </p:spTree>
    <p:extLst>
      <p:ext uri="{BB962C8B-B14F-4D97-AF65-F5344CB8AC3E}">
        <p14:creationId xmlns:p14="http://schemas.microsoft.com/office/powerpoint/2010/main" val="1316306094"/>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513969514"/>
      </p:ext>
    </p:extLst>
  </p:cSld>
  <p:clrMapOvr>
    <a:masterClrMapping/>
  </p:clrMapOvr>
  <p:transition/>
</p:sldLayout>
</file>

<file path=ppt/slideLayouts/slideLayout3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a:defRPr>
                <a:cs typeface="ＭＳ Ｐゴシック" charset="0"/>
              </a:defRPr>
            </a:lvl1pPr>
          </a:lstStyle>
          <a:p>
            <a:pPr>
              <a:defRPr/>
            </a:pPr>
            <a:fld id="{DF485267-ED73-2847-88D1-7F4A0820DA9F}" type="slidenum">
              <a:rPr lang="en-US"/>
              <a:pPr>
                <a:defRPr/>
              </a:pPr>
              <a:t>‹#›</a:t>
            </a:fld>
            <a:endParaRPr lang="en-US"/>
          </a:p>
        </p:txBody>
      </p:sp>
    </p:spTree>
    <p:extLst>
      <p:ext uri="{BB962C8B-B14F-4D97-AF65-F5344CB8AC3E}">
        <p14:creationId xmlns:p14="http://schemas.microsoft.com/office/powerpoint/2010/main" val="2337075188"/>
      </p:ext>
    </p:extLst>
  </p:cSld>
  <p:clrMapOvr>
    <a:masterClrMapping/>
  </p:clrMapOvr>
  <p:transition/>
</p:sldLayout>
</file>

<file path=ppt/slideLayouts/slideLayout3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a:defRPr>
                <a:cs typeface="ＭＳ Ｐゴシック" charset="0"/>
              </a:defRPr>
            </a:lvl1pPr>
          </a:lstStyle>
          <a:p>
            <a:pPr>
              <a:defRPr/>
            </a:pPr>
            <a:fld id="{0B94E3F4-4124-EF44-A249-5FB60C1FCAB4}" type="slidenum">
              <a:rPr lang="en-US"/>
              <a:pPr>
                <a:defRPr/>
              </a:pPr>
              <a:t>‹#›</a:t>
            </a:fld>
            <a:endParaRPr lang="en-US"/>
          </a:p>
        </p:txBody>
      </p:sp>
    </p:spTree>
    <p:extLst>
      <p:ext uri="{BB962C8B-B14F-4D97-AF65-F5344CB8AC3E}">
        <p14:creationId xmlns:p14="http://schemas.microsoft.com/office/powerpoint/2010/main" val="1016066002"/>
      </p:ext>
    </p:extLst>
  </p:cSld>
  <p:clrMapOvr>
    <a:masterClrMapping/>
  </p:clrMapOvr>
  <p:transition/>
</p:sldLayout>
</file>

<file path=ppt/slideLayouts/slideLayout3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a:defRPr>
                <a:cs typeface="ＭＳ Ｐゴシック" charset="0"/>
              </a:defRPr>
            </a:lvl1pPr>
          </a:lstStyle>
          <a:p>
            <a:pPr>
              <a:defRPr/>
            </a:pPr>
            <a:fld id="{82289B28-60C9-8046-BC49-5C8905915488}" type="slidenum">
              <a:rPr lang="en-US"/>
              <a:pPr>
                <a:defRPr/>
              </a:pPr>
              <a:t>‹#›</a:t>
            </a:fld>
            <a:endParaRPr lang="en-US"/>
          </a:p>
        </p:txBody>
      </p:sp>
    </p:spTree>
    <p:extLst>
      <p:ext uri="{BB962C8B-B14F-4D97-AF65-F5344CB8AC3E}">
        <p14:creationId xmlns:p14="http://schemas.microsoft.com/office/powerpoint/2010/main" val="3843817941"/>
      </p:ext>
    </p:extLst>
  </p:cSld>
  <p:clrMapOvr>
    <a:masterClrMapping/>
  </p:clrMapOvr>
  <p:transition/>
</p:sldLayout>
</file>

<file path=ppt/slideLayouts/slideLayout3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a:cs typeface="ＭＳ Ｐゴシック" charset="0"/>
              </a:defRPr>
            </a:lvl1pPr>
          </a:lstStyle>
          <a:p>
            <a:pPr>
              <a:defRPr/>
            </a:pPr>
            <a:fld id="{F639B8CA-9772-7D46-BDA2-DD4A6008A513}" type="slidenum">
              <a:rPr lang="en-US"/>
              <a:pPr>
                <a:defRPr/>
              </a:pPr>
              <a:t>‹#›</a:t>
            </a:fld>
            <a:endParaRPr lang="en-US"/>
          </a:p>
        </p:txBody>
      </p:sp>
    </p:spTree>
    <p:extLst>
      <p:ext uri="{BB962C8B-B14F-4D97-AF65-F5344CB8AC3E}">
        <p14:creationId xmlns:p14="http://schemas.microsoft.com/office/powerpoint/2010/main" val="4218031019"/>
      </p:ext>
    </p:extLst>
  </p:cSld>
  <p:clrMapOvr>
    <a:masterClrMapping/>
  </p:clrMapOvr>
  <p:transition/>
</p:sldLayout>
</file>

<file path=ppt/slideLayouts/slideLayout3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a:cs typeface="ＭＳ Ｐゴシック" charset="0"/>
              </a:defRPr>
            </a:lvl1pPr>
          </a:lstStyle>
          <a:p>
            <a:pPr>
              <a:defRPr/>
            </a:pPr>
            <a:fld id="{3CEBB40A-DCF8-4C4C-907A-CC677AF8EDA3}" type="slidenum">
              <a:rPr lang="en-US"/>
              <a:pPr>
                <a:defRPr/>
              </a:pPr>
              <a:t>‹#›</a:t>
            </a:fld>
            <a:endParaRPr lang="en-US"/>
          </a:p>
        </p:txBody>
      </p:sp>
    </p:spTree>
    <p:extLst>
      <p:ext uri="{BB962C8B-B14F-4D97-AF65-F5344CB8AC3E}">
        <p14:creationId xmlns:p14="http://schemas.microsoft.com/office/powerpoint/2010/main" val="1382487923"/>
      </p:ext>
    </p:extLst>
  </p:cSld>
  <p:clrMapOvr>
    <a:masterClrMapping/>
  </p:clrMapOvr>
  <p:transition/>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a:cs typeface="ＭＳ Ｐゴシック" charset="0"/>
              </a:defRPr>
            </a:lvl1pPr>
          </a:lstStyle>
          <a:p>
            <a:pPr>
              <a:defRPr/>
            </a:pPr>
            <a:fld id="{CF7B808E-8EC8-0A42-8EF2-EADF86FEB17A}" type="slidenum">
              <a:rPr lang="en-US"/>
              <a:pPr>
                <a:defRPr/>
              </a:pPr>
              <a:t>‹#›</a:t>
            </a:fld>
            <a:endParaRPr lang="en-US"/>
          </a:p>
        </p:txBody>
      </p:sp>
    </p:spTree>
    <p:extLst>
      <p:ext uri="{BB962C8B-B14F-4D97-AF65-F5344CB8AC3E}">
        <p14:creationId xmlns:p14="http://schemas.microsoft.com/office/powerpoint/2010/main" val="2250621876"/>
      </p:ext>
    </p:extLst>
  </p:cSld>
  <p:clrMapOvr>
    <a:masterClrMapping/>
  </p:clrMapOvr>
  <p:transition/>
</p:sldLayout>
</file>

<file path=ppt/slideLayouts/slideLayout3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a:cs typeface="ＭＳ Ｐゴシック" charset="0"/>
              </a:defRPr>
            </a:lvl1pPr>
          </a:lstStyle>
          <a:p>
            <a:pPr>
              <a:defRPr/>
            </a:pPr>
            <a:fld id="{D9C7E47D-84D0-6041-BC3C-0FA0CE16A5C9}" type="slidenum">
              <a:rPr lang="en-US"/>
              <a:pPr>
                <a:defRPr/>
              </a:pPr>
              <a:t>‹#›</a:t>
            </a:fld>
            <a:endParaRPr lang="en-US"/>
          </a:p>
        </p:txBody>
      </p:sp>
    </p:spTree>
    <p:extLst>
      <p:ext uri="{BB962C8B-B14F-4D97-AF65-F5344CB8AC3E}">
        <p14:creationId xmlns:p14="http://schemas.microsoft.com/office/powerpoint/2010/main" val="212547537"/>
      </p:ext>
    </p:extLst>
  </p:cSld>
  <p:clrMapOvr>
    <a:masterClrMapping/>
  </p:clrMapOvr>
  <p:transition/>
</p:sldLayout>
</file>

<file path=ppt/slideLayouts/slideLayout38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t>Click to edit Master title style</a:t>
            </a:r>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a:p>
        </p:txBody>
      </p:sp>
      <p:sp>
        <p:nvSpPr>
          <p:cNvPr id="4" name="Text Placeholder 3"/>
          <p:cNvSpPr>
            <a:spLocks noGrp="1"/>
          </p:cNvSpPr>
          <p:nvPr>
            <p:ph type="body" sz="half" idx="2"/>
          </p:nvPr>
        </p:nvSpPr>
        <p:spPr>
          <a:xfrm>
            <a:off x="4610100" y="1371600"/>
            <a:ext cx="42291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a:cs typeface="ＭＳ Ｐゴシック" charset="0"/>
              </a:defRPr>
            </a:lvl1pPr>
          </a:lstStyle>
          <a:p>
            <a:pPr>
              <a:defRPr/>
            </a:pPr>
            <a:fld id="{8FB70C79-D671-5749-92E3-86BAC05ED124}" type="slidenum">
              <a:rPr lang="en-US"/>
              <a:pPr>
                <a:defRPr/>
              </a:pPr>
              <a:t>‹#›</a:t>
            </a:fld>
            <a:endParaRPr lang="en-US"/>
          </a:p>
        </p:txBody>
      </p:sp>
    </p:spTree>
    <p:extLst>
      <p:ext uri="{BB962C8B-B14F-4D97-AF65-F5344CB8AC3E}">
        <p14:creationId xmlns:p14="http://schemas.microsoft.com/office/powerpoint/2010/main" val="1063705491"/>
      </p:ext>
    </p:extLst>
  </p:cSld>
  <p:clrMapOvr>
    <a:masterClrMapping/>
  </p:clrMapOvr>
  <p:transition/>
</p:sldLayout>
</file>

<file path=ppt/slideLayouts/slideLayout3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171609803"/>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05716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429205284"/>
      </p:ext>
    </p:extLst>
  </p:cSld>
  <p:clrMapOvr>
    <a:masterClrMapping/>
  </p:clrMapOvr>
  <p:transition/>
</p:sldLayout>
</file>

<file path=ppt/slideLayouts/slideLayout3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072844627"/>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779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779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9801797"/>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4312921"/>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32218311"/>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6515270"/>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72096384"/>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24381970"/>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228096"/>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803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5803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05838"/>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a:t>Click to edit Master title style</a:t>
            </a:r>
          </a:p>
        </p:txBody>
      </p:sp>
      <p:sp>
        <p:nvSpPr>
          <p:cNvPr id="3" name="Text Placeholder 2"/>
          <p:cNvSpPr>
            <a:spLocks noGrp="1"/>
          </p:cNvSpPr>
          <p:nvPr>
            <p:ph type="body" sz="half" idx="1"/>
          </p:nvPr>
        </p:nvSpPr>
        <p:spPr>
          <a:xfrm>
            <a:off x="457200" y="12779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77938"/>
            <a:ext cx="40386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616325"/>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307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670808844"/>
      </p:ext>
    </p:extLst>
  </p:cSld>
  <p:clrMapOvr>
    <a:masterClrMapping/>
  </p:clrMapOvr>
  <p:transition/>
</p:sldLayout>
</file>

<file path=ppt/slideLayouts/slideLayout40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a:t>Click to edit Master title style</a:t>
            </a:r>
          </a:p>
        </p:txBody>
      </p:sp>
      <p:sp>
        <p:nvSpPr>
          <p:cNvPr id="3" name="Text Placeholder 2"/>
          <p:cNvSpPr>
            <a:spLocks noGrp="1"/>
          </p:cNvSpPr>
          <p:nvPr>
            <p:ph type="body" sz="half" idx="1"/>
          </p:nvPr>
        </p:nvSpPr>
        <p:spPr>
          <a:xfrm>
            <a:off x="457200" y="12779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779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4659751"/>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a:t>Click to edit Master title style</a:t>
            </a:r>
          </a:p>
        </p:txBody>
      </p:sp>
      <p:sp>
        <p:nvSpPr>
          <p:cNvPr id="3" name="Content Placeholder 2"/>
          <p:cNvSpPr>
            <a:spLocks noGrp="1"/>
          </p:cNvSpPr>
          <p:nvPr>
            <p:ph sz="half" idx="1"/>
          </p:nvPr>
        </p:nvSpPr>
        <p:spPr>
          <a:xfrm>
            <a:off x="457200" y="12779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77938"/>
            <a:ext cx="40386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616325"/>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3094621"/>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a:t>Click to edit Master title style</a:t>
            </a:r>
          </a:p>
        </p:txBody>
      </p:sp>
      <p:sp>
        <p:nvSpPr>
          <p:cNvPr id="3" name="Table Placeholder 2"/>
          <p:cNvSpPr>
            <a:spLocks noGrp="1"/>
          </p:cNvSpPr>
          <p:nvPr>
            <p:ph type="tbl" idx="1"/>
          </p:nvPr>
        </p:nvSpPr>
        <p:spPr>
          <a:xfrm>
            <a:off x="457200" y="1277938"/>
            <a:ext cx="8229600" cy="4525962"/>
          </a:xfrm>
        </p:spPr>
        <p:txBody>
          <a:bodyPr/>
          <a:lstStyle/>
          <a:p>
            <a:pPr lvl="0"/>
            <a:endParaRPr lang="en-US" noProof="0"/>
          </a:p>
        </p:txBody>
      </p:sp>
    </p:spTree>
    <p:extLst>
      <p:ext uri="{BB962C8B-B14F-4D97-AF65-F5344CB8AC3E}">
        <p14:creationId xmlns:p14="http://schemas.microsoft.com/office/powerpoint/2010/main" val="1453574153"/>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solidFill>
                  <a:srgbClr val="000000"/>
                </a:solidFill>
                <a:latin typeface="Arial" charset="0"/>
              </a:rPr>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E38E836F-34FB-CA4E-893D-A180F231EABD}" type="slidenum">
              <a:rPr lang="en-US" altLang="en-US"/>
              <a:pPr>
                <a:defRPr/>
              </a:pPr>
              <a:t>‹#›</a:t>
            </a:fld>
            <a:endParaRPr lang="en-US" altLang="en-US"/>
          </a:p>
        </p:txBody>
      </p:sp>
    </p:spTree>
    <p:extLst>
      <p:ext uri="{BB962C8B-B14F-4D97-AF65-F5344CB8AC3E}">
        <p14:creationId xmlns:p14="http://schemas.microsoft.com/office/powerpoint/2010/main" val="2746643309"/>
      </p:ext>
    </p:extLst>
  </p:cSld>
  <p:clrMapOvr>
    <a:masterClrMapping/>
  </p:clrMapOvr>
  <p:transition/>
</p:sldLayout>
</file>

<file path=ppt/slideLayouts/slideLayout4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xfrm>
            <a:off x="3124200" y="6248400"/>
            <a:ext cx="2895600" cy="395288"/>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solidFill>
                  <a:srgbClr val="000000"/>
                </a:solidFill>
                <a:latin typeface="Arial" charset="0"/>
              </a:rPr>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582A8C0-7759-EF4C-AD54-436059D1F945}" type="slidenum">
              <a:rPr lang="en-US" altLang="en-US"/>
              <a:pPr>
                <a:defRPr/>
              </a:pPr>
              <a:t>‹#›</a:t>
            </a:fld>
            <a:endParaRPr lang="en-US" altLang="en-US"/>
          </a:p>
        </p:txBody>
      </p:sp>
    </p:spTree>
    <p:extLst>
      <p:ext uri="{BB962C8B-B14F-4D97-AF65-F5344CB8AC3E}">
        <p14:creationId xmlns:p14="http://schemas.microsoft.com/office/powerpoint/2010/main" val="3399024037"/>
      </p:ext>
    </p:extLst>
  </p:cSld>
  <p:clrMapOvr>
    <a:masterClrMapping/>
  </p:clrMapOvr>
  <p:transition/>
</p:sldLayout>
</file>

<file path=ppt/slideLayouts/slideLayout4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solidFill>
                  <a:srgbClr val="000000"/>
                </a:solidFill>
                <a:latin typeface="Arial" charset="0"/>
              </a:rPr>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BBB8F4A-4BC7-FB45-B2F9-F3E319F33C2A}" type="slidenum">
              <a:rPr lang="en-US" altLang="en-US"/>
              <a:pPr>
                <a:defRPr/>
              </a:pPr>
              <a:t>‹#›</a:t>
            </a:fld>
            <a:endParaRPr lang="en-US" altLang="en-US"/>
          </a:p>
        </p:txBody>
      </p:sp>
    </p:spTree>
    <p:extLst>
      <p:ext uri="{BB962C8B-B14F-4D97-AF65-F5344CB8AC3E}">
        <p14:creationId xmlns:p14="http://schemas.microsoft.com/office/powerpoint/2010/main" val="2348951819"/>
      </p:ext>
    </p:extLst>
  </p:cSld>
  <p:clrMapOvr>
    <a:masterClrMapping/>
  </p:clrMapOvr>
  <p:transition/>
</p:sldLayout>
</file>

<file path=ppt/slideLayouts/slideLayout4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solidFill>
                  <a:srgbClr val="000000"/>
                </a:solidFill>
                <a:latin typeface="Arial" charset="0"/>
              </a:rPr>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9F1C362-8C1A-3648-B661-5CE74A88A579}" type="slidenum">
              <a:rPr lang="en-US" altLang="en-US"/>
              <a:pPr>
                <a:defRPr/>
              </a:pPr>
              <a:t>‹#›</a:t>
            </a:fld>
            <a:endParaRPr lang="en-US" altLang="en-US"/>
          </a:p>
        </p:txBody>
      </p:sp>
    </p:spTree>
    <p:extLst>
      <p:ext uri="{BB962C8B-B14F-4D97-AF65-F5344CB8AC3E}">
        <p14:creationId xmlns:p14="http://schemas.microsoft.com/office/powerpoint/2010/main" val="2411856434"/>
      </p:ext>
    </p:extLst>
  </p:cSld>
  <p:clrMapOvr>
    <a:masterClrMapping/>
  </p:clrMapOvr>
  <p:transition/>
</p:sldLayout>
</file>

<file path=ppt/slideLayouts/slideLayout4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solidFill>
                  <a:srgbClr val="000000"/>
                </a:solidFill>
                <a:latin typeface="Arial" charset="0"/>
              </a:rPr>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4E61EDF-A685-FE4A-9010-883DD711DE64}" type="slidenum">
              <a:rPr lang="en-US" altLang="en-US"/>
              <a:pPr>
                <a:defRPr/>
              </a:pPr>
              <a:t>‹#›</a:t>
            </a:fld>
            <a:endParaRPr lang="en-US" altLang="en-US"/>
          </a:p>
        </p:txBody>
      </p:sp>
    </p:spTree>
    <p:extLst>
      <p:ext uri="{BB962C8B-B14F-4D97-AF65-F5344CB8AC3E}">
        <p14:creationId xmlns:p14="http://schemas.microsoft.com/office/powerpoint/2010/main" val="3489593052"/>
      </p:ext>
    </p:extLst>
  </p:cSld>
  <p:clrMapOvr>
    <a:masterClrMapping/>
  </p:clrMapOvr>
  <p:transition/>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solidFill>
                <a:srgbClr val="000000"/>
              </a:solidFill>
              <a:latin typeface="Arial" charset="0"/>
            </a:endParaRPr>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3EBC434-A13A-014A-BB40-7788B7160619}" type="slidenum">
              <a:rPr lang="en-US" altLang="en-US"/>
              <a:pPr>
                <a:defRPr/>
              </a:pPr>
              <a:t>‹#›</a:t>
            </a:fld>
            <a:endParaRPr lang="en-US" altLang="en-US"/>
          </a:p>
        </p:txBody>
      </p:sp>
    </p:spTree>
    <p:extLst>
      <p:ext uri="{BB962C8B-B14F-4D97-AF65-F5344CB8AC3E}">
        <p14:creationId xmlns:p14="http://schemas.microsoft.com/office/powerpoint/2010/main" val="2055688657"/>
      </p:ext>
    </p:extLst>
  </p:cSld>
  <p:clrMapOvr>
    <a:masterClrMapping/>
  </p:clrMapOvr>
  <p:transition/>
</p:sldLayout>
</file>

<file path=ppt/slideLayouts/slideLayout4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solidFill>
                <a:srgbClr val="000000"/>
              </a:solidFill>
              <a:latin typeface="Arial" charset="0"/>
            </a:endParaRPr>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D48A310-997A-1248-A594-E339141E32EA}" type="slidenum">
              <a:rPr lang="en-US" altLang="en-US"/>
              <a:pPr>
                <a:defRPr/>
              </a:pPr>
              <a:t>‹#›</a:t>
            </a:fld>
            <a:endParaRPr lang="en-US" altLang="en-US"/>
          </a:p>
        </p:txBody>
      </p:sp>
    </p:spTree>
    <p:extLst>
      <p:ext uri="{BB962C8B-B14F-4D97-AF65-F5344CB8AC3E}">
        <p14:creationId xmlns:p14="http://schemas.microsoft.com/office/powerpoint/2010/main" val="889601851"/>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412475374"/>
      </p:ext>
    </p:extLst>
  </p:cSld>
  <p:clrMapOvr>
    <a:masterClrMapping/>
  </p:clrMapOvr>
  <p:transition/>
</p:sldLayout>
</file>

<file path=ppt/slideLayouts/slideLayout4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solidFill>
                <a:srgbClr val="000000"/>
              </a:solidFill>
              <a:latin typeface="Arial" charset="0"/>
            </a:endParaRP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F412F4D-30DD-1446-A93B-41275FB70B8D}" type="slidenum">
              <a:rPr lang="en-US" altLang="en-US"/>
              <a:pPr>
                <a:defRPr/>
              </a:pPr>
              <a:t>‹#›</a:t>
            </a:fld>
            <a:endParaRPr lang="en-US" altLang="en-US"/>
          </a:p>
        </p:txBody>
      </p:sp>
    </p:spTree>
    <p:extLst>
      <p:ext uri="{BB962C8B-B14F-4D97-AF65-F5344CB8AC3E}">
        <p14:creationId xmlns:p14="http://schemas.microsoft.com/office/powerpoint/2010/main" val="3552182582"/>
      </p:ext>
    </p:extLst>
  </p:cSld>
  <p:clrMapOvr>
    <a:masterClrMapping/>
  </p:clrMapOvr>
  <p:transition/>
</p:sldLayout>
</file>

<file path=ppt/slideLayouts/slideLayout4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solidFill>
                <a:srgbClr val="000000"/>
              </a:solidFill>
              <a:latin typeface="Arial" charset="0"/>
            </a:endParaRP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DFAE138-39FB-2B41-851E-981CEB1FEC49}" type="slidenum">
              <a:rPr lang="en-US" altLang="en-US"/>
              <a:pPr>
                <a:defRPr/>
              </a:pPr>
              <a:t>‹#›</a:t>
            </a:fld>
            <a:endParaRPr lang="en-US" altLang="en-US"/>
          </a:p>
        </p:txBody>
      </p:sp>
    </p:spTree>
    <p:extLst>
      <p:ext uri="{BB962C8B-B14F-4D97-AF65-F5344CB8AC3E}">
        <p14:creationId xmlns:p14="http://schemas.microsoft.com/office/powerpoint/2010/main" val="3244195118"/>
      </p:ext>
    </p:extLst>
  </p:cSld>
  <p:clrMapOvr>
    <a:masterClrMapping/>
  </p:clrMapOvr>
  <p:transition/>
</p:sldLayout>
</file>

<file path=ppt/slideLayouts/slideLayout4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solidFill>
                <a:srgbClr val="000000"/>
              </a:solidFill>
              <a:latin typeface="Arial" charset="0"/>
            </a:endParaRP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97B234C-858F-4F4F-B039-1B42104BA3AC}" type="slidenum">
              <a:rPr lang="en-US" altLang="en-US"/>
              <a:pPr>
                <a:defRPr/>
              </a:pPr>
              <a:t>‹#›</a:t>
            </a:fld>
            <a:endParaRPr lang="en-US" altLang="en-US"/>
          </a:p>
        </p:txBody>
      </p:sp>
    </p:spTree>
    <p:extLst>
      <p:ext uri="{BB962C8B-B14F-4D97-AF65-F5344CB8AC3E}">
        <p14:creationId xmlns:p14="http://schemas.microsoft.com/office/powerpoint/2010/main" val="981792695"/>
      </p:ext>
    </p:extLst>
  </p:cSld>
  <p:clrMapOvr>
    <a:masterClrMapping/>
  </p:clrMapOvr>
  <p:transition/>
</p:sldLayout>
</file>

<file path=ppt/slideLayouts/slideLayout4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solidFill>
                <a:srgbClr val="000000"/>
              </a:solidFill>
              <a:latin typeface="Arial" charset="0"/>
            </a:endParaRP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823FC11-1476-8142-942F-C63ED330DFFF}" type="slidenum">
              <a:rPr lang="en-US" altLang="en-US"/>
              <a:pPr>
                <a:defRPr/>
              </a:pPr>
              <a:t>‹#›</a:t>
            </a:fld>
            <a:endParaRPr lang="en-US" altLang="en-US"/>
          </a:p>
        </p:txBody>
      </p:sp>
    </p:spTree>
    <p:extLst>
      <p:ext uri="{BB962C8B-B14F-4D97-AF65-F5344CB8AC3E}">
        <p14:creationId xmlns:p14="http://schemas.microsoft.com/office/powerpoint/2010/main" val="3444886940"/>
      </p:ext>
    </p:extLst>
  </p:cSld>
  <p:clrMapOvr>
    <a:masterClrMapping/>
  </p:clrMapOvr>
  <p:transition/>
</p:sldLayout>
</file>

<file path=ppt/slideLayouts/slideLayout4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t>Click to edit Master title style</a:t>
            </a:r>
          </a:p>
        </p:txBody>
      </p:sp>
      <p:sp>
        <p:nvSpPr>
          <p:cNvPr id="3" name="Table Placeholder 2"/>
          <p:cNvSpPr>
            <a:spLocks noGrp="1"/>
          </p:cNvSpPr>
          <p:nvPr>
            <p:ph type="tbl" idx="1"/>
          </p:nvPr>
        </p:nvSpPr>
        <p:spPr>
          <a:xfrm>
            <a:off x="228600" y="1371600"/>
            <a:ext cx="8610600" cy="4876800"/>
          </a:xfrm>
        </p:spPr>
        <p:txBody>
          <a:bodyPr/>
          <a:lstStyle/>
          <a:p>
            <a:pPr lvl="0"/>
            <a:endParaRPr lang="en-US" noProof="0"/>
          </a:p>
        </p:txBody>
      </p:sp>
      <p:sp>
        <p:nvSpPr>
          <p:cNvPr id="4"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solidFill>
                <a:srgbClr val="000000"/>
              </a:solidFill>
              <a:latin typeface="Arial" charset="0"/>
            </a:endParaRP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492A56E-0E71-BA44-8CEA-DD5CB1EFBB1F}" type="slidenum">
              <a:rPr lang="en-US"/>
              <a:pPr>
                <a:defRPr/>
              </a:pPr>
              <a:t>‹#›</a:t>
            </a:fld>
            <a:endParaRPr lang="en-US"/>
          </a:p>
        </p:txBody>
      </p:sp>
    </p:spTree>
    <p:extLst>
      <p:ext uri="{BB962C8B-B14F-4D97-AF65-F5344CB8AC3E}">
        <p14:creationId xmlns:p14="http://schemas.microsoft.com/office/powerpoint/2010/main" val="223064804"/>
      </p:ext>
    </p:extLst>
  </p:cSld>
  <p:clrMapOvr>
    <a:masterClrMapping/>
  </p:clrMapOvr>
  <p:transition/>
</p:sldLayout>
</file>

<file path=ppt/slideLayouts/slideLayout4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D5417A14-EFCD-8641-9C53-79DD5258A8C5}" type="slidenum">
              <a:rPr lang="en-US" altLang="en-US"/>
              <a:pPr>
                <a:defRPr/>
              </a:pPr>
              <a:t>‹#›</a:t>
            </a:fld>
            <a:endParaRPr lang="en-US" altLang="en-US"/>
          </a:p>
        </p:txBody>
      </p:sp>
    </p:spTree>
    <p:extLst>
      <p:ext uri="{BB962C8B-B14F-4D97-AF65-F5344CB8AC3E}">
        <p14:creationId xmlns:p14="http://schemas.microsoft.com/office/powerpoint/2010/main" val="1190748171"/>
      </p:ext>
    </p:extLst>
  </p:cSld>
  <p:clrMapOvr>
    <a:masterClrMapping/>
  </p:clrMapOvr>
  <p:transition/>
</p:sldLayout>
</file>

<file path=ppt/slideLayouts/slideLayout4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xfrm>
            <a:off x="3124200" y="6248400"/>
            <a:ext cx="2895600" cy="395288"/>
          </a:xfr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1C0B881-ADF0-D941-8783-8619E5158EE1}" type="slidenum">
              <a:rPr lang="en-US" altLang="en-US"/>
              <a:pPr>
                <a:defRPr/>
              </a:pPr>
              <a:t>‹#›</a:t>
            </a:fld>
            <a:endParaRPr lang="en-US" altLang="en-US"/>
          </a:p>
        </p:txBody>
      </p:sp>
    </p:spTree>
    <p:extLst>
      <p:ext uri="{BB962C8B-B14F-4D97-AF65-F5344CB8AC3E}">
        <p14:creationId xmlns:p14="http://schemas.microsoft.com/office/powerpoint/2010/main" val="2302589845"/>
      </p:ext>
    </p:extLst>
  </p:cSld>
  <p:clrMapOvr>
    <a:masterClrMapping/>
  </p:clrMapOvr>
  <p:transition/>
</p:sldLayout>
</file>

<file path=ppt/slideLayouts/slideLayout4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3B12D68-DD68-D242-92E6-DCB0F47E7712}" type="slidenum">
              <a:rPr lang="en-US" altLang="en-US"/>
              <a:pPr>
                <a:defRPr/>
              </a:pPr>
              <a:t>‹#›</a:t>
            </a:fld>
            <a:endParaRPr lang="en-US" altLang="en-US"/>
          </a:p>
        </p:txBody>
      </p:sp>
    </p:spTree>
    <p:extLst>
      <p:ext uri="{BB962C8B-B14F-4D97-AF65-F5344CB8AC3E}">
        <p14:creationId xmlns:p14="http://schemas.microsoft.com/office/powerpoint/2010/main" val="2886428770"/>
      </p:ext>
    </p:extLst>
  </p:cSld>
  <p:clrMapOvr>
    <a:masterClrMapping/>
  </p:clrMapOvr>
  <p:transition/>
</p:sldLayout>
</file>

<file path=ppt/slideLayouts/slideLayout4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CDDC27D-967E-9E4D-9CD9-601FC5D39D73}" type="slidenum">
              <a:rPr lang="en-US" altLang="en-US"/>
              <a:pPr>
                <a:defRPr/>
              </a:pPr>
              <a:t>‹#›</a:t>
            </a:fld>
            <a:endParaRPr lang="en-US" altLang="en-US"/>
          </a:p>
        </p:txBody>
      </p:sp>
    </p:spTree>
    <p:extLst>
      <p:ext uri="{BB962C8B-B14F-4D97-AF65-F5344CB8AC3E}">
        <p14:creationId xmlns:p14="http://schemas.microsoft.com/office/powerpoint/2010/main" val="1655881090"/>
      </p:ext>
    </p:extLst>
  </p:cSld>
  <p:clrMapOvr>
    <a:masterClrMapping/>
  </p:clrMapOvr>
  <p:transition/>
</p:sldLayout>
</file>

<file path=ppt/slideLayouts/slideLayout4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262F07F-B11A-3B41-8BFD-060598624637}" type="slidenum">
              <a:rPr lang="en-US" altLang="en-US"/>
              <a:pPr>
                <a:defRPr/>
              </a:pPr>
              <a:t>‹#›</a:t>
            </a:fld>
            <a:endParaRPr lang="en-US" altLang="en-US"/>
          </a:p>
        </p:txBody>
      </p:sp>
    </p:spTree>
    <p:extLst>
      <p:ext uri="{BB962C8B-B14F-4D97-AF65-F5344CB8AC3E}">
        <p14:creationId xmlns:p14="http://schemas.microsoft.com/office/powerpoint/2010/main" val="3941119098"/>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138178713"/>
      </p:ext>
    </p:extLst>
  </p:cSld>
  <p:clrMapOvr>
    <a:masterClrMapping/>
  </p:clrMapOvr>
  <p:transition/>
</p:sldLayout>
</file>

<file path=ppt/slideLayouts/slideLayout4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7D810D3-DF3C-0241-909A-84DA7F52683D}" type="slidenum">
              <a:rPr lang="en-US" altLang="en-US"/>
              <a:pPr>
                <a:defRPr/>
              </a:pPr>
              <a:t>‹#›</a:t>
            </a:fld>
            <a:endParaRPr lang="en-US" altLang="en-US"/>
          </a:p>
        </p:txBody>
      </p:sp>
    </p:spTree>
    <p:extLst>
      <p:ext uri="{BB962C8B-B14F-4D97-AF65-F5344CB8AC3E}">
        <p14:creationId xmlns:p14="http://schemas.microsoft.com/office/powerpoint/2010/main" val="2818752613"/>
      </p:ext>
    </p:extLst>
  </p:cSld>
  <p:clrMapOvr>
    <a:masterClrMapping/>
  </p:clrMapOvr>
  <p:transition/>
</p:sldLayout>
</file>

<file path=ppt/slideLayouts/slideLayout4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88C1F4F-E6A7-C54F-B63C-C0D8CC850004}" type="slidenum">
              <a:rPr lang="en-US" altLang="en-US"/>
              <a:pPr>
                <a:defRPr/>
              </a:pPr>
              <a:t>‹#›</a:t>
            </a:fld>
            <a:endParaRPr lang="en-US" altLang="en-US"/>
          </a:p>
        </p:txBody>
      </p:sp>
    </p:spTree>
    <p:extLst>
      <p:ext uri="{BB962C8B-B14F-4D97-AF65-F5344CB8AC3E}">
        <p14:creationId xmlns:p14="http://schemas.microsoft.com/office/powerpoint/2010/main" val="2262202464"/>
      </p:ext>
    </p:extLst>
  </p:cSld>
  <p:clrMapOvr>
    <a:masterClrMapping/>
  </p:clrMapOvr>
  <p:transition/>
</p:sldLayout>
</file>

<file path=ppt/slideLayouts/slideLayout4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639D9A9-5645-BC43-907C-D307833F4CDD}" type="slidenum">
              <a:rPr lang="en-US" altLang="en-US"/>
              <a:pPr>
                <a:defRPr/>
              </a:pPr>
              <a:t>‹#›</a:t>
            </a:fld>
            <a:endParaRPr lang="en-US" altLang="en-US"/>
          </a:p>
        </p:txBody>
      </p:sp>
    </p:spTree>
    <p:extLst>
      <p:ext uri="{BB962C8B-B14F-4D97-AF65-F5344CB8AC3E}">
        <p14:creationId xmlns:p14="http://schemas.microsoft.com/office/powerpoint/2010/main" val="3556549518"/>
      </p:ext>
    </p:extLst>
  </p:cSld>
  <p:clrMapOvr>
    <a:masterClrMapping/>
  </p:clrMapOvr>
  <p:transition/>
</p:sldLayout>
</file>

<file path=ppt/slideLayouts/slideLayout4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EBB1593-3F10-4D4D-A50A-FDC966AB9013}" type="slidenum">
              <a:rPr lang="en-US" altLang="en-US"/>
              <a:pPr>
                <a:defRPr/>
              </a:pPr>
              <a:t>‹#›</a:t>
            </a:fld>
            <a:endParaRPr lang="en-US" altLang="en-US"/>
          </a:p>
        </p:txBody>
      </p:sp>
    </p:spTree>
    <p:extLst>
      <p:ext uri="{BB962C8B-B14F-4D97-AF65-F5344CB8AC3E}">
        <p14:creationId xmlns:p14="http://schemas.microsoft.com/office/powerpoint/2010/main" val="61923559"/>
      </p:ext>
    </p:extLst>
  </p:cSld>
  <p:clrMapOvr>
    <a:masterClrMapping/>
  </p:clrMapOvr>
  <p:transition/>
</p:sldLayout>
</file>

<file path=ppt/slideLayouts/slideLayout4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12E0A3A-9546-5443-AC95-6893F5F3D931}" type="slidenum">
              <a:rPr lang="en-US" altLang="en-US"/>
              <a:pPr>
                <a:defRPr/>
              </a:pPr>
              <a:t>‹#›</a:t>
            </a:fld>
            <a:endParaRPr lang="en-US" altLang="en-US"/>
          </a:p>
        </p:txBody>
      </p:sp>
    </p:spTree>
    <p:extLst>
      <p:ext uri="{BB962C8B-B14F-4D97-AF65-F5344CB8AC3E}">
        <p14:creationId xmlns:p14="http://schemas.microsoft.com/office/powerpoint/2010/main" val="4001004056"/>
      </p:ext>
    </p:extLst>
  </p:cSld>
  <p:clrMapOvr>
    <a:masterClrMapping/>
  </p:clrMapOvr>
  <p:transition/>
</p:sldLayout>
</file>

<file path=ppt/slideLayouts/slideLayout4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8CDCC48-AEB4-4540-A651-B4F0BA76FFEE}" type="slidenum">
              <a:rPr lang="en-US" altLang="en-US"/>
              <a:pPr>
                <a:defRPr/>
              </a:pPr>
              <a:t>‹#›</a:t>
            </a:fld>
            <a:endParaRPr lang="en-US" altLang="en-US"/>
          </a:p>
        </p:txBody>
      </p:sp>
    </p:spTree>
    <p:extLst>
      <p:ext uri="{BB962C8B-B14F-4D97-AF65-F5344CB8AC3E}">
        <p14:creationId xmlns:p14="http://schemas.microsoft.com/office/powerpoint/2010/main" val="1234851955"/>
      </p:ext>
    </p:extLst>
  </p:cSld>
  <p:clrMapOvr>
    <a:masterClrMapping/>
  </p:clrMapOvr>
  <p:transition/>
</p:sldLayout>
</file>

<file path=ppt/slideLayouts/slideLayout4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t>Click to edit Master title style</a:t>
            </a:r>
          </a:p>
        </p:txBody>
      </p:sp>
      <p:sp>
        <p:nvSpPr>
          <p:cNvPr id="3" name="Table Placeholder 2"/>
          <p:cNvSpPr>
            <a:spLocks noGrp="1"/>
          </p:cNvSpPr>
          <p:nvPr>
            <p:ph type="tbl" idx="1"/>
          </p:nvPr>
        </p:nvSpPr>
        <p:spPr>
          <a:xfrm>
            <a:off x="228600" y="1371600"/>
            <a:ext cx="8610600" cy="4876800"/>
          </a:xfrm>
        </p:spPr>
        <p:txBody>
          <a:bodyPr/>
          <a:lstStyle/>
          <a:p>
            <a:pPr lvl="0"/>
            <a:endParaRPr lang="en-US" noProof="0"/>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A4302E1-84E4-AB42-B47B-A093AE09B720}" type="slidenum">
              <a:rPr lang="en-US"/>
              <a:pPr>
                <a:defRPr/>
              </a:pPr>
              <a:t>‹#›</a:t>
            </a:fld>
            <a:endParaRPr lang="en-US"/>
          </a:p>
        </p:txBody>
      </p:sp>
    </p:spTree>
    <p:extLst>
      <p:ext uri="{BB962C8B-B14F-4D97-AF65-F5344CB8AC3E}">
        <p14:creationId xmlns:p14="http://schemas.microsoft.com/office/powerpoint/2010/main" val="762489288"/>
      </p:ext>
    </p:extLst>
  </p:cSld>
  <p:clrMapOvr>
    <a:masterClrMapping/>
  </p:clrMapOvr>
  <p:transition/>
</p:sldLayout>
</file>

<file path=ppt/slideLayouts/slideLayout4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DE872B39-7DE0-E048-A597-C2F23B8D4433}" type="slidenum">
              <a:rPr lang="en-US" altLang="en-US"/>
              <a:pPr>
                <a:defRPr/>
              </a:pPr>
              <a:t>‹#›</a:t>
            </a:fld>
            <a:endParaRPr lang="en-US" altLang="en-US"/>
          </a:p>
        </p:txBody>
      </p:sp>
    </p:spTree>
    <p:extLst>
      <p:ext uri="{BB962C8B-B14F-4D97-AF65-F5344CB8AC3E}">
        <p14:creationId xmlns:p14="http://schemas.microsoft.com/office/powerpoint/2010/main" val="2025625362"/>
      </p:ext>
    </p:extLst>
  </p:cSld>
  <p:clrMapOvr>
    <a:masterClrMapping/>
  </p:clrMapOvr>
  <p:transition/>
</p:sldLayout>
</file>

<file path=ppt/slideLayouts/slideLayout4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xfrm>
            <a:off x="3124200" y="6248400"/>
            <a:ext cx="2895600" cy="395288"/>
          </a:xfr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019D519-B001-7544-9924-EFFC16FCB3EE}" type="slidenum">
              <a:rPr lang="en-US" altLang="en-US"/>
              <a:pPr>
                <a:defRPr/>
              </a:pPr>
              <a:t>‹#›</a:t>
            </a:fld>
            <a:endParaRPr lang="en-US" altLang="en-US"/>
          </a:p>
        </p:txBody>
      </p:sp>
    </p:spTree>
    <p:extLst>
      <p:ext uri="{BB962C8B-B14F-4D97-AF65-F5344CB8AC3E}">
        <p14:creationId xmlns:p14="http://schemas.microsoft.com/office/powerpoint/2010/main" val="2013276269"/>
      </p:ext>
    </p:extLst>
  </p:cSld>
  <p:clrMapOvr>
    <a:masterClrMapping/>
  </p:clrMapOvr>
  <p:transition/>
</p:sldLayout>
</file>

<file path=ppt/slideLayouts/slideLayout4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7564FC0-BC0F-D04F-BB6D-9A0EDAFEC3C6}" type="slidenum">
              <a:rPr lang="en-US" altLang="en-US"/>
              <a:pPr>
                <a:defRPr/>
              </a:pPr>
              <a:t>‹#›</a:t>
            </a:fld>
            <a:endParaRPr lang="en-US" altLang="en-US"/>
          </a:p>
        </p:txBody>
      </p:sp>
    </p:spTree>
    <p:extLst>
      <p:ext uri="{BB962C8B-B14F-4D97-AF65-F5344CB8AC3E}">
        <p14:creationId xmlns:p14="http://schemas.microsoft.com/office/powerpoint/2010/main" val="2952658099"/>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178834339"/>
      </p:ext>
    </p:extLst>
  </p:cSld>
  <p:clrMapOvr>
    <a:masterClrMapping/>
  </p:clrMapOvr>
  <p:transition/>
</p:sldLayout>
</file>

<file path=ppt/slideLayouts/slideLayout4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C5F66AA-59F3-924C-96BB-AD77FC2D9808}" type="slidenum">
              <a:rPr lang="en-US" altLang="en-US"/>
              <a:pPr>
                <a:defRPr/>
              </a:pPr>
              <a:t>‹#›</a:t>
            </a:fld>
            <a:endParaRPr lang="en-US" altLang="en-US"/>
          </a:p>
        </p:txBody>
      </p:sp>
    </p:spTree>
    <p:extLst>
      <p:ext uri="{BB962C8B-B14F-4D97-AF65-F5344CB8AC3E}">
        <p14:creationId xmlns:p14="http://schemas.microsoft.com/office/powerpoint/2010/main" val="421277961"/>
      </p:ext>
    </p:extLst>
  </p:cSld>
  <p:clrMapOvr>
    <a:masterClrMapping/>
  </p:clrMapOvr>
  <p:transition/>
</p:sldLayout>
</file>

<file path=ppt/slideLayouts/slideLayout4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5770266-F248-CF4F-8CDB-2C156D393948}" type="slidenum">
              <a:rPr lang="en-US" altLang="en-US"/>
              <a:pPr>
                <a:defRPr/>
              </a:pPr>
              <a:t>‹#›</a:t>
            </a:fld>
            <a:endParaRPr lang="en-US" altLang="en-US"/>
          </a:p>
        </p:txBody>
      </p:sp>
    </p:spTree>
    <p:extLst>
      <p:ext uri="{BB962C8B-B14F-4D97-AF65-F5344CB8AC3E}">
        <p14:creationId xmlns:p14="http://schemas.microsoft.com/office/powerpoint/2010/main" val="1082680186"/>
      </p:ext>
    </p:extLst>
  </p:cSld>
  <p:clrMapOvr>
    <a:masterClrMapping/>
  </p:clrMapOvr>
  <p:transition/>
</p:sldLayout>
</file>

<file path=ppt/slideLayouts/slideLayout4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249D3E8-05BF-6B4E-BCA3-4AFE2CBD4A7A}" type="slidenum">
              <a:rPr lang="en-US" altLang="en-US"/>
              <a:pPr>
                <a:defRPr/>
              </a:pPr>
              <a:t>‹#›</a:t>
            </a:fld>
            <a:endParaRPr lang="en-US" altLang="en-US"/>
          </a:p>
        </p:txBody>
      </p:sp>
    </p:spTree>
    <p:extLst>
      <p:ext uri="{BB962C8B-B14F-4D97-AF65-F5344CB8AC3E}">
        <p14:creationId xmlns:p14="http://schemas.microsoft.com/office/powerpoint/2010/main" val="3697485713"/>
      </p:ext>
    </p:extLst>
  </p:cSld>
  <p:clrMapOvr>
    <a:masterClrMapping/>
  </p:clrMapOvr>
  <p:transition/>
</p:sldLayout>
</file>

<file path=ppt/slideLayouts/slideLayout4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969DD7C-1B7B-DE4C-B998-CF4DD9BD3D0D}" type="slidenum">
              <a:rPr lang="en-US" altLang="en-US"/>
              <a:pPr>
                <a:defRPr/>
              </a:pPr>
              <a:t>‹#›</a:t>
            </a:fld>
            <a:endParaRPr lang="en-US" altLang="en-US"/>
          </a:p>
        </p:txBody>
      </p:sp>
    </p:spTree>
    <p:extLst>
      <p:ext uri="{BB962C8B-B14F-4D97-AF65-F5344CB8AC3E}">
        <p14:creationId xmlns:p14="http://schemas.microsoft.com/office/powerpoint/2010/main" val="686392854"/>
      </p:ext>
    </p:extLst>
  </p:cSld>
  <p:clrMapOvr>
    <a:masterClrMapping/>
  </p:clrMapOvr>
  <p:transition/>
</p:sldLayout>
</file>

<file path=ppt/slideLayouts/slideLayout4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F03100D-AEAD-234F-A611-8E6D42A5B68B}" type="slidenum">
              <a:rPr lang="en-US" altLang="en-US"/>
              <a:pPr>
                <a:defRPr/>
              </a:pPr>
              <a:t>‹#›</a:t>
            </a:fld>
            <a:endParaRPr lang="en-US" altLang="en-US"/>
          </a:p>
        </p:txBody>
      </p:sp>
    </p:spTree>
    <p:extLst>
      <p:ext uri="{BB962C8B-B14F-4D97-AF65-F5344CB8AC3E}">
        <p14:creationId xmlns:p14="http://schemas.microsoft.com/office/powerpoint/2010/main" val="2104004716"/>
      </p:ext>
    </p:extLst>
  </p:cSld>
  <p:clrMapOvr>
    <a:masterClrMapping/>
  </p:clrMapOvr>
  <p:transition/>
</p:sldLayout>
</file>

<file path=ppt/slideLayouts/slideLayout4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2B52BAA-51B0-F34B-8170-982B0CC02581}" type="slidenum">
              <a:rPr lang="en-US" altLang="en-US"/>
              <a:pPr>
                <a:defRPr/>
              </a:pPr>
              <a:t>‹#›</a:t>
            </a:fld>
            <a:endParaRPr lang="en-US" altLang="en-US"/>
          </a:p>
        </p:txBody>
      </p:sp>
    </p:spTree>
    <p:extLst>
      <p:ext uri="{BB962C8B-B14F-4D97-AF65-F5344CB8AC3E}">
        <p14:creationId xmlns:p14="http://schemas.microsoft.com/office/powerpoint/2010/main" val="586504656"/>
      </p:ext>
    </p:extLst>
  </p:cSld>
  <p:clrMapOvr>
    <a:masterClrMapping/>
  </p:clrMapOvr>
  <p:transition/>
</p:sldLayout>
</file>

<file path=ppt/slideLayouts/slideLayout4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0BBBF96-6CD6-064B-8DFA-402F71ED7AC7}" type="slidenum">
              <a:rPr lang="en-US" altLang="en-US"/>
              <a:pPr>
                <a:defRPr/>
              </a:pPr>
              <a:t>‹#›</a:t>
            </a:fld>
            <a:endParaRPr lang="en-US" altLang="en-US"/>
          </a:p>
        </p:txBody>
      </p:sp>
    </p:spTree>
    <p:extLst>
      <p:ext uri="{BB962C8B-B14F-4D97-AF65-F5344CB8AC3E}">
        <p14:creationId xmlns:p14="http://schemas.microsoft.com/office/powerpoint/2010/main" val="3597067673"/>
      </p:ext>
    </p:extLst>
  </p:cSld>
  <p:clrMapOvr>
    <a:masterClrMapping/>
  </p:clrMapOvr>
  <p:transition/>
</p:sldLayout>
</file>

<file path=ppt/slideLayouts/slideLayout4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267A1A0-7F04-1541-BA09-D1F9FE258D42}" type="slidenum">
              <a:rPr lang="en-US" altLang="en-US"/>
              <a:pPr>
                <a:defRPr/>
              </a:pPr>
              <a:t>‹#›</a:t>
            </a:fld>
            <a:endParaRPr lang="en-US" altLang="en-US"/>
          </a:p>
        </p:txBody>
      </p:sp>
    </p:spTree>
    <p:extLst>
      <p:ext uri="{BB962C8B-B14F-4D97-AF65-F5344CB8AC3E}">
        <p14:creationId xmlns:p14="http://schemas.microsoft.com/office/powerpoint/2010/main" val="635384738"/>
      </p:ext>
    </p:extLst>
  </p:cSld>
  <p:clrMapOvr>
    <a:masterClrMapping/>
  </p:clrMapOvr>
  <p:transition/>
</p:sldLayout>
</file>

<file path=ppt/slideLayouts/slideLayout43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t>Click to edit Master title style</a:t>
            </a:r>
          </a:p>
        </p:txBody>
      </p:sp>
      <p:sp>
        <p:nvSpPr>
          <p:cNvPr id="3" name="Table Placeholder 2"/>
          <p:cNvSpPr>
            <a:spLocks noGrp="1"/>
          </p:cNvSpPr>
          <p:nvPr>
            <p:ph type="tbl" idx="1"/>
          </p:nvPr>
        </p:nvSpPr>
        <p:spPr>
          <a:xfrm>
            <a:off x="228600" y="1371600"/>
            <a:ext cx="8610600" cy="4876800"/>
          </a:xfrm>
        </p:spPr>
        <p:txBody>
          <a:bodyPr/>
          <a:lstStyle/>
          <a:p>
            <a:pPr lvl="0"/>
            <a:endParaRPr lang="en-US" noProof="0"/>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4953807-4147-934A-A49C-EE6FBDE301EE}" type="slidenum">
              <a:rPr lang="en-US"/>
              <a:pPr>
                <a:defRPr/>
              </a:pPr>
              <a:t>‹#›</a:t>
            </a:fld>
            <a:endParaRPr lang="en-US"/>
          </a:p>
        </p:txBody>
      </p:sp>
    </p:spTree>
    <p:extLst>
      <p:ext uri="{BB962C8B-B14F-4D97-AF65-F5344CB8AC3E}">
        <p14:creationId xmlns:p14="http://schemas.microsoft.com/office/powerpoint/2010/main" val="904785784"/>
      </p:ext>
    </p:extLst>
  </p:cSld>
  <p:clrMapOvr>
    <a:masterClrMapping/>
  </p:clrMapOvr>
  <p:transition/>
</p:sldLayout>
</file>

<file path=ppt/slideLayouts/slideLayout4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D5076903-FD6D-404B-BB95-C921C97D8FD0}" type="slidenum">
              <a:rPr lang="en-US" altLang="en-US"/>
              <a:pPr>
                <a:defRPr/>
              </a:pPr>
              <a:t>‹#›</a:t>
            </a:fld>
            <a:endParaRPr lang="en-US" altLang="en-US"/>
          </a:p>
        </p:txBody>
      </p:sp>
    </p:spTree>
    <p:extLst>
      <p:ext uri="{BB962C8B-B14F-4D97-AF65-F5344CB8AC3E}">
        <p14:creationId xmlns:p14="http://schemas.microsoft.com/office/powerpoint/2010/main" val="3081883722"/>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006403914"/>
      </p:ext>
    </p:extLst>
  </p:cSld>
  <p:clrMapOvr>
    <a:masterClrMapping/>
  </p:clrMapOvr>
  <p:transition/>
</p:sldLayout>
</file>

<file path=ppt/slideLayouts/slideLayout4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xfrm>
            <a:off x="3124200" y="6248400"/>
            <a:ext cx="2895600" cy="395288"/>
          </a:xfr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F6A4D95-3C55-0F45-9E9D-FA1A54484573}" type="slidenum">
              <a:rPr lang="en-US" altLang="en-US"/>
              <a:pPr>
                <a:defRPr/>
              </a:pPr>
              <a:t>‹#›</a:t>
            </a:fld>
            <a:endParaRPr lang="en-US" altLang="en-US"/>
          </a:p>
        </p:txBody>
      </p:sp>
    </p:spTree>
    <p:extLst>
      <p:ext uri="{BB962C8B-B14F-4D97-AF65-F5344CB8AC3E}">
        <p14:creationId xmlns:p14="http://schemas.microsoft.com/office/powerpoint/2010/main" val="552859611"/>
      </p:ext>
    </p:extLst>
  </p:cSld>
  <p:clrMapOvr>
    <a:masterClrMapping/>
  </p:clrMapOvr>
  <p:transition/>
</p:sldLayout>
</file>

<file path=ppt/slideLayouts/slideLayout4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CAE4859-E51D-D544-B4DE-6F17025ABAB5}" type="slidenum">
              <a:rPr lang="en-US" altLang="en-US"/>
              <a:pPr>
                <a:defRPr/>
              </a:pPr>
              <a:t>‹#›</a:t>
            </a:fld>
            <a:endParaRPr lang="en-US" altLang="en-US"/>
          </a:p>
        </p:txBody>
      </p:sp>
    </p:spTree>
    <p:extLst>
      <p:ext uri="{BB962C8B-B14F-4D97-AF65-F5344CB8AC3E}">
        <p14:creationId xmlns:p14="http://schemas.microsoft.com/office/powerpoint/2010/main" val="2590351228"/>
      </p:ext>
    </p:extLst>
  </p:cSld>
  <p:clrMapOvr>
    <a:masterClrMapping/>
  </p:clrMapOvr>
  <p:transition/>
</p:sldLayout>
</file>

<file path=ppt/slideLayouts/slideLayout4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9979566-1FFD-B946-9AD9-C549C6860D3A}" type="slidenum">
              <a:rPr lang="en-US" altLang="en-US"/>
              <a:pPr>
                <a:defRPr/>
              </a:pPr>
              <a:t>‹#›</a:t>
            </a:fld>
            <a:endParaRPr lang="en-US" altLang="en-US"/>
          </a:p>
        </p:txBody>
      </p:sp>
    </p:spTree>
    <p:extLst>
      <p:ext uri="{BB962C8B-B14F-4D97-AF65-F5344CB8AC3E}">
        <p14:creationId xmlns:p14="http://schemas.microsoft.com/office/powerpoint/2010/main" val="2010911893"/>
      </p:ext>
    </p:extLst>
  </p:cSld>
  <p:clrMapOvr>
    <a:masterClrMapping/>
  </p:clrMapOvr>
  <p:transition/>
</p:sldLayout>
</file>

<file path=ppt/slideLayouts/slideLayout4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7E6776C-3C0C-3647-B428-E5CDEB85B7F2}" type="slidenum">
              <a:rPr lang="en-US" altLang="en-US"/>
              <a:pPr>
                <a:defRPr/>
              </a:pPr>
              <a:t>‹#›</a:t>
            </a:fld>
            <a:endParaRPr lang="en-US" altLang="en-US"/>
          </a:p>
        </p:txBody>
      </p:sp>
    </p:spTree>
    <p:extLst>
      <p:ext uri="{BB962C8B-B14F-4D97-AF65-F5344CB8AC3E}">
        <p14:creationId xmlns:p14="http://schemas.microsoft.com/office/powerpoint/2010/main" val="1095375105"/>
      </p:ext>
    </p:extLst>
  </p:cSld>
  <p:clrMapOvr>
    <a:masterClrMapping/>
  </p:clrMapOvr>
  <p:transition/>
</p:sldLayout>
</file>

<file path=ppt/slideLayouts/slideLayout4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FAAFDE9-BD1F-BF48-83B3-03D36883ED1F}" type="slidenum">
              <a:rPr lang="en-US" altLang="en-US"/>
              <a:pPr>
                <a:defRPr/>
              </a:pPr>
              <a:t>‹#›</a:t>
            </a:fld>
            <a:endParaRPr lang="en-US" altLang="en-US"/>
          </a:p>
        </p:txBody>
      </p:sp>
    </p:spTree>
    <p:extLst>
      <p:ext uri="{BB962C8B-B14F-4D97-AF65-F5344CB8AC3E}">
        <p14:creationId xmlns:p14="http://schemas.microsoft.com/office/powerpoint/2010/main" val="4070983040"/>
      </p:ext>
    </p:extLst>
  </p:cSld>
  <p:clrMapOvr>
    <a:masterClrMapping/>
  </p:clrMapOvr>
  <p:transition/>
</p:sldLayout>
</file>

<file path=ppt/slideLayouts/slideLayout4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5C5B125-DD0A-0B44-AF19-095DF3AB90B8}" type="slidenum">
              <a:rPr lang="en-US" altLang="en-US"/>
              <a:pPr>
                <a:defRPr/>
              </a:pPr>
              <a:t>‹#›</a:t>
            </a:fld>
            <a:endParaRPr lang="en-US" altLang="en-US"/>
          </a:p>
        </p:txBody>
      </p:sp>
    </p:spTree>
    <p:extLst>
      <p:ext uri="{BB962C8B-B14F-4D97-AF65-F5344CB8AC3E}">
        <p14:creationId xmlns:p14="http://schemas.microsoft.com/office/powerpoint/2010/main" val="1214051373"/>
      </p:ext>
    </p:extLst>
  </p:cSld>
  <p:clrMapOvr>
    <a:masterClrMapping/>
  </p:clrMapOvr>
  <p:transition/>
</p:sldLayout>
</file>

<file path=ppt/slideLayouts/slideLayout4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9FB9A72-6337-8246-993E-EA51F6CA5EEC}" type="slidenum">
              <a:rPr lang="en-US" altLang="en-US"/>
              <a:pPr>
                <a:defRPr/>
              </a:pPr>
              <a:t>‹#›</a:t>
            </a:fld>
            <a:endParaRPr lang="en-US" altLang="en-US"/>
          </a:p>
        </p:txBody>
      </p:sp>
    </p:spTree>
    <p:extLst>
      <p:ext uri="{BB962C8B-B14F-4D97-AF65-F5344CB8AC3E}">
        <p14:creationId xmlns:p14="http://schemas.microsoft.com/office/powerpoint/2010/main" val="3644964193"/>
      </p:ext>
    </p:extLst>
  </p:cSld>
  <p:clrMapOvr>
    <a:masterClrMapping/>
  </p:clrMapOvr>
  <p:transition/>
</p:sldLayout>
</file>

<file path=ppt/slideLayouts/slideLayout4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E302EDE-7187-3547-AD0E-950033356140}" type="slidenum">
              <a:rPr lang="en-US" altLang="en-US"/>
              <a:pPr>
                <a:defRPr/>
              </a:pPr>
              <a:t>‹#›</a:t>
            </a:fld>
            <a:endParaRPr lang="en-US" altLang="en-US"/>
          </a:p>
        </p:txBody>
      </p:sp>
    </p:spTree>
    <p:extLst>
      <p:ext uri="{BB962C8B-B14F-4D97-AF65-F5344CB8AC3E}">
        <p14:creationId xmlns:p14="http://schemas.microsoft.com/office/powerpoint/2010/main" val="1528195954"/>
      </p:ext>
    </p:extLst>
  </p:cSld>
  <p:clrMapOvr>
    <a:masterClrMapping/>
  </p:clrMapOvr>
  <p:transition/>
</p:sldLayout>
</file>

<file path=ppt/slideLayouts/slideLayout4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54A0AA4-E6E8-A241-9424-D4769A753EA1}" type="slidenum">
              <a:rPr lang="en-US" altLang="en-US"/>
              <a:pPr>
                <a:defRPr/>
              </a:pPr>
              <a:t>‹#›</a:t>
            </a:fld>
            <a:endParaRPr lang="en-US" altLang="en-US"/>
          </a:p>
        </p:txBody>
      </p:sp>
    </p:spTree>
    <p:extLst>
      <p:ext uri="{BB962C8B-B14F-4D97-AF65-F5344CB8AC3E}">
        <p14:creationId xmlns:p14="http://schemas.microsoft.com/office/powerpoint/2010/main" val="2552892353"/>
      </p:ext>
    </p:extLst>
  </p:cSld>
  <p:clrMapOvr>
    <a:masterClrMapping/>
  </p:clrMapOvr>
  <p:transition/>
</p:sldLayout>
</file>

<file path=ppt/slideLayouts/slideLayout4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0DD29B0-14B9-BA4A-BE8E-538D3F939DBF}" type="slidenum">
              <a:rPr lang="en-US" altLang="en-US"/>
              <a:pPr>
                <a:defRPr/>
              </a:pPr>
              <a:t>‹#›</a:t>
            </a:fld>
            <a:endParaRPr lang="en-US" altLang="en-US"/>
          </a:p>
        </p:txBody>
      </p:sp>
    </p:spTree>
    <p:extLst>
      <p:ext uri="{BB962C8B-B14F-4D97-AF65-F5344CB8AC3E}">
        <p14:creationId xmlns:p14="http://schemas.microsoft.com/office/powerpoint/2010/main" val="2947692219"/>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lack&amp;w.png"/>
          <p:cNvPicPr>
            <a:picLocks noChangeAspect="1"/>
          </p:cNvPicPr>
          <p:nvPr userDrawn="1"/>
        </p:nvPicPr>
        <p:blipFill>
          <a:blip r:embed="rId2"/>
          <a:srcRect t="-30672"/>
          <a:stretch>
            <a:fillRect/>
          </a:stretch>
        </p:blipFill>
        <p:spPr>
          <a:xfrm>
            <a:off x="-1" y="0"/>
            <a:ext cx="9144001" cy="6858000"/>
          </a:xfrm>
          <a:prstGeom prst="rect">
            <a:avLst/>
          </a:prstGeom>
          <a:solidFill>
            <a:schemeClr val="bg1"/>
          </a:solidFill>
        </p:spPr>
      </p:pic>
      <p:sp>
        <p:nvSpPr>
          <p:cNvPr id="2" name="Title 1"/>
          <p:cNvSpPr>
            <a:spLocks noGrp="1"/>
          </p:cNvSpPr>
          <p:nvPr>
            <p:ph type="ctrTitle"/>
          </p:nvPr>
        </p:nvSpPr>
        <p:spPr>
          <a:xfrm>
            <a:off x="386494" y="469200"/>
            <a:ext cx="7772400" cy="1308232"/>
          </a:xfrm>
          <a:prstGeom prst="rect">
            <a:avLst/>
          </a:prstGeom>
        </p:spPr>
        <p:txBody>
          <a:bodyPr anchor="t"/>
          <a:lstStyle>
            <a:lvl1pPr>
              <a:defRPr>
                <a:latin typeface="Arial"/>
              </a:defRPr>
            </a:lvl1pPr>
          </a:lstStyle>
          <a:p>
            <a:r>
              <a:rPr lang="en-US" dirty="0"/>
              <a:t>Click to edit Master title style</a:t>
            </a:r>
          </a:p>
        </p:txBody>
      </p:sp>
      <p:sp>
        <p:nvSpPr>
          <p:cNvPr id="3" name="Subtitle 2"/>
          <p:cNvSpPr>
            <a:spLocks noGrp="1"/>
          </p:cNvSpPr>
          <p:nvPr>
            <p:ph type="subTitle" idx="1"/>
          </p:nvPr>
        </p:nvSpPr>
        <p:spPr>
          <a:xfrm>
            <a:off x="386494" y="1941516"/>
            <a:ext cx="5009103" cy="1752600"/>
          </a:xfrm>
          <a:prstGeom prst="rect">
            <a:avLst/>
          </a:prstGeom>
        </p:spPr>
        <p:txBody>
          <a:bodyPr/>
          <a:lstStyle>
            <a:lvl1pPr marL="0" indent="0" algn="l">
              <a:buNone/>
              <a:defRPr sz="2800">
                <a:solidFill>
                  <a:schemeClr val="accent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Rectangle 7"/>
          <p:cNvSpPr/>
          <p:nvPr userDrawn="1"/>
        </p:nvSpPr>
        <p:spPr>
          <a:xfrm>
            <a:off x="-1" y="5967630"/>
            <a:ext cx="9144001" cy="890370"/>
          </a:xfrm>
          <a:prstGeom prst="rect">
            <a:avLst/>
          </a:prstGeom>
          <a:solidFill>
            <a:srgbClr val="FFFFFF">
              <a:alpha val="6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pic>
        <p:nvPicPr>
          <p:cNvPr id="9" name="Picture 8" descr="ecelogorb.psd"/>
          <p:cNvPicPr>
            <a:picLocks noChangeAspect="1"/>
          </p:cNvPicPr>
          <p:nvPr userDrawn="1"/>
        </p:nvPicPr>
        <p:blipFill>
          <a:blip r:embed="rId3">
            <a:lum bright="-8000"/>
          </a:blip>
          <a:stretch>
            <a:fillRect/>
          </a:stretch>
        </p:blipFill>
        <p:spPr>
          <a:xfrm>
            <a:off x="252528" y="6080245"/>
            <a:ext cx="3275179" cy="655036"/>
          </a:xfrm>
          <a:prstGeom prst="rect">
            <a:avLst/>
          </a:prstGeom>
          <a:effectLst/>
        </p:spPr>
      </p:pic>
      <p:pic>
        <p:nvPicPr>
          <p:cNvPr id="10" name="Picture 9" descr="CMU_logo_horiz_black.eps"/>
          <p:cNvPicPr>
            <a:picLocks noChangeAspect="1"/>
          </p:cNvPicPr>
          <p:nvPr userDrawn="1"/>
        </p:nvPicPr>
        <p:blipFill>
          <a:blip r:embed="rId4"/>
          <a:stretch>
            <a:fillRect/>
          </a:stretch>
        </p:blipFill>
        <p:spPr>
          <a:xfrm>
            <a:off x="5108519" y="6259200"/>
            <a:ext cx="3895838" cy="354413"/>
          </a:xfrm>
          <a:prstGeom prst="rect">
            <a:avLst/>
          </a:prstGeom>
          <a:effectLst/>
        </p:spPr>
      </p:pic>
    </p:spTree>
    <p:extLst>
      <p:ext uri="{BB962C8B-B14F-4D97-AF65-F5344CB8AC3E}">
        <p14:creationId xmlns:p14="http://schemas.microsoft.com/office/powerpoint/2010/main" val="1412859093"/>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11A5C63-8B36-4754-851D-12FD2888AB62}" type="datetime1">
              <a:rPr lang="en-US" smtClean="0">
                <a:solidFill>
                  <a:prstClr val="black">
                    <a:tint val="75000"/>
                  </a:prstClr>
                </a:solidFill>
                <a:latin typeface="Calibri"/>
              </a:rPr>
              <a:pPr/>
              <a:t>10/11/18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590074861"/>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116F91-ED3E-4251-B1F7-EC5ADB84708A}" type="datetime1">
              <a:rPr lang="en-US" smtClean="0">
                <a:solidFill>
                  <a:prstClr val="black">
                    <a:tint val="75000"/>
                  </a:prstClr>
                </a:solidFill>
                <a:latin typeface="Calibri"/>
              </a:rPr>
              <a:pPr/>
              <a:t>10/11/18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941941081"/>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8E1BD6-2D5E-4D6A-B17F-9E7F4515CCE0}" type="datetime1">
              <a:rPr lang="en-US" smtClean="0">
                <a:solidFill>
                  <a:prstClr val="black">
                    <a:tint val="75000"/>
                  </a:prstClr>
                </a:solidFill>
                <a:latin typeface="Calibri"/>
              </a:rPr>
              <a:pPr/>
              <a:t>10/11/18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539642319"/>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11E9B8-FBD4-438C-AF5F-667305AF5833}" type="datetime1">
              <a:rPr lang="en-US" smtClean="0">
                <a:solidFill>
                  <a:prstClr val="black">
                    <a:tint val="75000"/>
                  </a:prstClr>
                </a:solidFill>
                <a:latin typeface="Calibri"/>
              </a:rPr>
              <a:pPr/>
              <a:t>10/11/18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068396124"/>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C9F148-F549-4073-AB5C-5834CD879949}" type="datetime1">
              <a:rPr lang="en-US" smtClean="0">
                <a:solidFill>
                  <a:prstClr val="black">
                    <a:tint val="75000"/>
                  </a:prstClr>
                </a:solidFill>
                <a:latin typeface="Calibri"/>
              </a:rPr>
              <a:pPr/>
              <a:t>10/11/18</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598312158"/>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8099E7-9DD3-4299-90F8-9846FCA66204}" type="datetime1">
              <a:rPr lang="en-US" smtClean="0">
                <a:solidFill>
                  <a:prstClr val="black">
                    <a:tint val="75000"/>
                  </a:prstClr>
                </a:solidFill>
                <a:latin typeface="Calibri"/>
              </a:rPr>
              <a:pPr/>
              <a:t>10/11/18</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765624548"/>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959CB-3542-414D-8B44-2F5E0236A0FD}" type="datetime1">
              <a:rPr lang="en-US" smtClean="0">
                <a:solidFill>
                  <a:prstClr val="black">
                    <a:tint val="75000"/>
                  </a:prstClr>
                </a:solidFill>
                <a:latin typeface="Calibri"/>
              </a:rPr>
              <a:pPr/>
              <a:t>10/11/18</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599072970"/>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98C53C-14FF-4D5E-A68F-15DFC7D68265}" type="datetime1">
              <a:rPr lang="en-US" smtClean="0">
                <a:solidFill>
                  <a:prstClr val="black">
                    <a:tint val="75000"/>
                  </a:prstClr>
                </a:solidFill>
                <a:latin typeface="Calibri"/>
              </a:rPr>
              <a:pPr/>
              <a:t>10/11/18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771486363"/>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DBC9E-D78A-433F-89BF-14D5DA7B7CE9}" type="datetime1">
              <a:rPr lang="en-US" smtClean="0">
                <a:solidFill>
                  <a:prstClr val="black">
                    <a:tint val="75000"/>
                  </a:prstClr>
                </a:solidFill>
                <a:latin typeface="Calibri"/>
              </a:rPr>
              <a:pPr/>
              <a:t>10/11/18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518767076"/>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828FE3-9AE0-49A2-976F-324A07A44035}" type="datetime1">
              <a:rPr lang="en-US" smtClean="0">
                <a:solidFill>
                  <a:prstClr val="black">
                    <a:tint val="75000"/>
                  </a:prstClr>
                </a:solidFill>
                <a:latin typeface="Calibri"/>
              </a:rPr>
              <a:pPr/>
              <a:t>10/11/18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0428258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4327"/>
          </a:xfrm>
          <a:prstGeom prst="rect">
            <a:avLst/>
          </a:prstGeom>
        </p:spPr>
        <p:txBody>
          <a:bodyPr/>
          <a:lstStyle>
            <a:lvl1pPr>
              <a:defRPr>
                <a:latin typeface="Arial"/>
              </a:defRPr>
            </a:lvl1pPr>
          </a:lstStyle>
          <a:p>
            <a:r>
              <a:rPr lang="en-US" dirty="0"/>
              <a:t>Click to edit Master title style</a:t>
            </a:r>
          </a:p>
        </p:txBody>
      </p:sp>
      <p:sp>
        <p:nvSpPr>
          <p:cNvPr id="3" name="Content Placeholder 2"/>
          <p:cNvSpPr>
            <a:spLocks noGrp="1"/>
          </p:cNvSpPr>
          <p:nvPr>
            <p:ph idx="1"/>
          </p:nvPr>
        </p:nvSpPr>
        <p:spPr>
          <a:xfrm>
            <a:off x="457200" y="1079500"/>
            <a:ext cx="8229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4999452"/>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41AD1F-69F0-4F09-9216-7848FA869439}" type="datetime1">
              <a:rPr lang="en-US" smtClean="0">
                <a:solidFill>
                  <a:prstClr val="black">
                    <a:tint val="75000"/>
                  </a:prstClr>
                </a:solidFill>
                <a:latin typeface="Calibri"/>
              </a:rPr>
              <a:pPr/>
              <a:t>10/11/18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538861202"/>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pPr>
              <a:defRPr/>
            </a:pPr>
            <a:fld id="{C6146C75-72ED-B54B-AF45-2955F6BA0536}" type="slidenum">
              <a:rPr lang="en-US"/>
              <a:pPr>
                <a:defRPr/>
              </a:pPr>
              <a:t>‹#›</a:t>
            </a:fld>
            <a:endParaRPr lang="en-US"/>
          </a:p>
        </p:txBody>
      </p:sp>
    </p:spTree>
    <p:extLst>
      <p:ext uri="{BB962C8B-B14F-4D97-AF65-F5344CB8AC3E}">
        <p14:creationId xmlns:p14="http://schemas.microsoft.com/office/powerpoint/2010/main" val="2323753186"/>
      </p:ext>
    </p:extLst>
  </p:cSld>
  <p:clrMapOvr>
    <a:masterClrMapping/>
  </p:clrMapOvr>
  <p:transition/>
</p:sldLayout>
</file>

<file path=ppt/slideLayouts/slideLayout4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28600" y="997527"/>
            <a:ext cx="8610600" cy="51937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C45DA08C-7985-F345-B623-0934EF3D5411}" type="slidenum">
              <a:rPr lang="en-US"/>
              <a:pPr>
                <a:defRPr/>
              </a:pPr>
              <a:t>‹#›</a:t>
            </a:fld>
            <a:endParaRPr lang="en-US"/>
          </a:p>
        </p:txBody>
      </p:sp>
    </p:spTree>
    <p:extLst>
      <p:ext uri="{BB962C8B-B14F-4D97-AF65-F5344CB8AC3E}">
        <p14:creationId xmlns:p14="http://schemas.microsoft.com/office/powerpoint/2010/main" val="2505247479"/>
      </p:ext>
    </p:extLst>
  </p:cSld>
  <p:clrMapOvr>
    <a:masterClrMapping/>
  </p:clrMapOvr>
  <p:transition/>
</p:sldLayout>
</file>

<file path=ppt/slideLayouts/slideLayout4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E1698014-F83A-5E42-9537-02B82D18D364}" type="slidenum">
              <a:rPr lang="en-US"/>
              <a:pPr>
                <a:defRPr/>
              </a:pPr>
              <a:t>‹#›</a:t>
            </a:fld>
            <a:endParaRPr lang="en-US"/>
          </a:p>
        </p:txBody>
      </p:sp>
    </p:spTree>
    <p:extLst>
      <p:ext uri="{BB962C8B-B14F-4D97-AF65-F5344CB8AC3E}">
        <p14:creationId xmlns:p14="http://schemas.microsoft.com/office/powerpoint/2010/main" val="1746466135"/>
      </p:ext>
    </p:extLst>
  </p:cSld>
  <p:clrMapOvr>
    <a:masterClrMapping/>
  </p:clrMapOvr>
  <p:transition/>
</p:sldLayout>
</file>

<file path=ppt/slideLayouts/slideLayout4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406696BA-530F-3041-9906-8ACB49003F13}" type="slidenum">
              <a:rPr lang="en-US"/>
              <a:pPr>
                <a:defRPr/>
              </a:pPr>
              <a:t>‹#›</a:t>
            </a:fld>
            <a:endParaRPr lang="en-US"/>
          </a:p>
        </p:txBody>
      </p:sp>
    </p:spTree>
    <p:extLst>
      <p:ext uri="{BB962C8B-B14F-4D97-AF65-F5344CB8AC3E}">
        <p14:creationId xmlns:p14="http://schemas.microsoft.com/office/powerpoint/2010/main" val="39880512"/>
      </p:ext>
    </p:extLst>
  </p:cSld>
  <p:clrMapOvr>
    <a:masterClrMapping/>
  </p:clrMapOvr>
  <p:transition/>
</p:sldLayout>
</file>

<file path=ppt/slideLayouts/slideLayout4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942A9A52-0E13-FA48-97B9-09538BC2C0D6}" type="slidenum">
              <a:rPr lang="en-US"/>
              <a:pPr>
                <a:defRPr/>
              </a:pPr>
              <a:t>‹#›</a:t>
            </a:fld>
            <a:endParaRPr lang="en-US"/>
          </a:p>
        </p:txBody>
      </p:sp>
    </p:spTree>
    <p:extLst>
      <p:ext uri="{BB962C8B-B14F-4D97-AF65-F5344CB8AC3E}">
        <p14:creationId xmlns:p14="http://schemas.microsoft.com/office/powerpoint/2010/main" val="241571344"/>
      </p:ext>
    </p:extLst>
  </p:cSld>
  <p:clrMapOvr>
    <a:masterClrMapping/>
  </p:clrMapOvr>
  <p:transition/>
</p:sldLayout>
</file>

<file path=ppt/slideLayouts/slideLayout4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01C10C1B-D925-5943-B127-CE79C78A251F}" type="slidenum">
              <a:rPr lang="en-US"/>
              <a:pPr>
                <a:defRPr/>
              </a:pPr>
              <a:t>‹#›</a:t>
            </a:fld>
            <a:endParaRPr lang="en-US"/>
          </a:p>
        </p:txBody>
      </p:sp>
    </p:spTree>
    <p:extLst>
      <p:ext uri="{BB962C8B-B14F-4D97-AF65-F5344CB8AC3E}">
        <p14:creationId xmlns:p14="http://schemas.microsoft.com/office/powerpoint/2010/main" val="2885892294"/>
      </p:ext>
    </p:extLst>
  </p:cSld>
  <p:clrMapOvr>
    <a:masterClrMapping/>
  </p:clrMapOvr>
  <p:transition/>
</p:sldLayout>
</file>

<file path=ppt/slideLayouts/slideLayout4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17BA4842-90F2-E544-A5A6-7F3EAF916638}" type="slidenum">
              <a:rPr lang="en-US"/>
              <a:pPr>
                <a:defRPr/>
              </a:pPr>
              <a:t>‹#›</a:t>
            </a:fld>
            <a:endParaRPr lang="en-US"/>
          </a:p>
        </p:txBody>
      </p:sp>
    </p:spTree>
    <p:extLst>
      <p:ext uri="{BB962C8B-B14F-4D97-AF65-F5344CB8AC3E}">
        <p14:creationId xmlns:p14="http://schemas.microsoft.com/office/powerpoint/2010/main" val="3676539571"/>
      </p:ext>
    </p:extLst>
  </p:cSld>
  <p:clrMapOvr>
    <a:masterClrMapping/>
  </p:clrMapOvr>
  <p:transition/>
</p:sldLayout>
</file>

<file path=ppt/slideLayouts/slideLayout4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6C27F2A2-7A96-CB4D-95B3-91E2309F464E}" type="slidenum">
              <a:rPr lang="en-US"/>
              <a:pPr>
                <a:defRPr/>
              </a:pPr>
              <a:t>‹#›</a:t>
            </a:fld>
            <a:endParaRPr lang="en-US"/>
          </a:p>
        </p:txBody>
      </p:sp>
    </p:spTree>
    <p:extLst>
      <p:ext uri="{BB962C8B-B14F-4D97-AF65-F5344CB8AC3E}">
        <p14:creationId xmlns:p14="http://schemas.microsoft.com/office/powerpoint/2010/main" val="2956681861"/>
      </p:ext>
    </p:extLst>
  </p:cSld>
  <p:clrMapOvr>
    <a:masterClrMapping/>
  </p:clrMapOvr>
  <p:transition/>
</p:sldLayout>
</file>

<file path=ppt/slideLayouts/slideLayout4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AC13F400-A0DB-E34A-B173-9EB08E9FC7A1}" type="slidenum">
              <a:rPr lang="en-US"/>
              <a:pPr>
                <a:defRPr/>
              </a:pPr>
              <a:t>‹#›</a:t>
            </a:fld>
            <a:endParaRPr lang="en-US"/>
          </a:p>
        </p:txBody>
      </p:sp>
    </p:spTree>
    <p:extLst>
      <p:ext uri="{BB962C8B-B14F-4D97-AF65-F5344CB8AC3E}">
        <p14:creationId xmlns:p14="http://schemas.microsoft.com/office/powerpoint/2010/main" val="1073274631"/>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a:t>Click to edit Master title style</a:t>
            </a:r>
          </a:p>
        </p:txBody>
      </p:sp>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800">
                <a:solidFill>
                  <a:schemeClr val="accent2"/>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647485846"/>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BBC58942-6249-A548-BA09-12B150C02906}" type="slidenum">
              <a:rPr lang="en-US"/>
              <a:pPr>
                <a:defRPr/>
              </a:pPr>
              <a:t>‹#›</a:t>
            </a:fld>
            <a:endParaRPr lang="en-US"/>
          </a:p>
        </p:txBody>
      </p:sp>
    </p:spTree>
    <p:extLst>
      <p:ext uri="{BB962C8B-B14F-4D97-AF65-F5344CB8AC3E}">
        <p14:creationId xmlns:p14="http://schemas.microsoft.com/office/powerpoint/2010/main" val="1970799309"/>
      </p:ext>
    </p:extLst>
  </p:cSld>
  <p:clrMapOvr>
    <a:masterClrMapping/>
  </p:clrMapOvr>
  <p:transition/>
</p:sldLayout>
</file>

<file path=ppt/slideLayouts/slideLayout4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4D15E1CD-1E41-B84F-A659-5A2EAF6F4942}" type="slidenum">
              <a:rPr lang="en-US"/>
              <a:pPr>
                <a:defRPr/>
              </a:pPr>
              <a:t>‹#›</a:t>
            </a:fld>
            <a:endParaRPr lang="en-US"/>
          </a:p>
        </p:txBody>
      </p:sp>
    </p:spTree>
    <p:extLst>
      <p:ext uri="{BB962C8B-B14F-4D97-AF65-F5344CB8AC3E}">
        <p14:creationId xmlns:p14="http://schemas.microsoft.com/office/powerpoint/2010/main" val="2046355574"/>
      </p:ext>
    </p:extLst>
  </p:cSld>
  <p:clrMapOvr>
    <a:masterClrMapping/>
  </p:clrMapOvr>
  <p:transition/>
</p:sldLayout>
</file>

<file path=ppt/slideLayouts/slideLayout47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t>Click to edit Master title style</a:t>
            </a:r>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a:p>
        </p:txBody>
      </p:sp>
      <p:sp>
        <p:nvSpPr>
          <p:cNvPr id="4" name="Text Placeholder 3"/>
          <p:cNvSpPr>
            <a:spLocks noGrp="1"/>
          </p:cNvSpPr>
          <p:nvPr>
            <p:ph type="body" sz="half" idx="2"/>
          </p:nvPr>
        </p:nvSpPr>
        <p:spPr>
          <a:xfrm>
            <a:off x="4610100" y="1371600"/>
            <a:ext cx="42291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DA388F21-DD1D-A74B-A0ED-B12302F0578B}" type="slidenum">
              <a:rPr lang="en-US"/>
              <a:pPr>
                <a:defRPr/>
              </a:pPr>
              <a:t>‹#›</a:t>
            </a:fld>
            <a:endParaRPr lang="en-US"/>
          </a:p>
        </p:txBody>
      </p:sp>
    </p:spTree>
    <p:extLst>
      <p:ext uri="{BB962C8B-B14F-4D97-AF65-F5344CB8AC3E}">
        <p14:creationId xmlns:p14="http://schemas.microsoft.com/office/powerpoint/2010/main" val="2253093740"/>
      </p:ext>
    </p:extLst>
  </p:cSld>
  <p:clrMapOvr>
    <a:masterClrMapping/>
  </p:clrMapOvr>
  <p:transition/>
</p:sldLayout>
</file>

<file path=ppt/slideLayouts/slideLayout4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defRPr>
            </a:lvl1pPr>
          </a:lstStyle>
          <a:p>
            <a:pPr>
              <a:defRPr/>
            </a:pPr>
            <a:endParaRPr lang="en-US" altLang="en-US">
              <a:ea typeface="ＭＳ Ｐゴシック" charset="0"/>
              <a:cs typeface="ＭＳ Ｐゴシック" charset="0"/>
            </a:endParaRPr>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lvl1pPr>
          </a:lstStyle>
          <a:p>
            <a:pPr>
              <a:defRPr/>
            </a:pPr>
            <a:r>
              <a:rPr lang="en-US" altLang="en-US"/>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lvl1pPr>
          </a:lstStyle>
          <a:p>
            <a:pPr>
              <a:defRPr/>
            </a:pPr>
            <a:fld id="{61590E65-07EE-3343-9D5E-3D77CE62793C}" type="slidenum">
              <a:rPr lang="en-US" altLang="en-US"/>
              <a:pPr>
                <a:defRPr/>
              </a:pPr>
              <a:t>‹#›</a:t>
            </a:fld>
            <a:endParaRPr lang="en-US" altLang="en-US"/>
          </a:p>
        </p:txBody>
      </p:sp>
    </p:spTree>
    <p:extLst/>
  </p:cSld>
  <p:clrMapOvr>
    <a:masterClrMapping/>
  </p:clrMapOvr>
  <p:transition/>
</p:sldLayout>
</file>

<file path=ppt/slideLayouts/slideLayout4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xfrm>
            <a:off x="3124200" y="6248400"/>
            <a:ext cx="2895600" cy="395288"/>
          </a:xfrm>
        </p:spPr>
        <p:txBody>
          <a:bodyPr/>
          <a:lstStyle>
            <a:lvl1pPr fontAlgn="base">
              <a:spcBef>
                <a:spcPct val="0"/>
              </a:spcBef>
              <a:spcAft>
                <a:spcPct val="0"/>
              </a:spcAft>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E63D00EA-EC4F-364A-995B-6A1B3FD75CB9}" type="slidenum">
              <a:rPr lang="en-US" altLang="en-US"/>
              <a:pPr>
                <a:defRPr/>
              </a:pPr>
              <a:t>‹#›</a:t>
            </a:fld>
            <a:endParaRPr lang="en-US" altLang="en-US"/>
          </a:p>
        </p:txBody>
      </p:sp>
    </p:spTree>
    <p:extLst/>
  </p:cSld>
  <p:clrMapOvr>
    <a:masterClrMapping/>
  </p:clrMapOvr>
  <p:transition/>
</p:sldLayout>
</file>

<file path=ppt/slideLayouts/slideLayout4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7BB9F876-4AEB-064A-B153-4BD58FB506BE}" type="slidenum">
              <a:rPr lang="en-US" altLang="en-US"/>
              <a:pPr>
                <a:defRPr/>
              </a:pPr>
              <a:t>‹#›</a:t>
            </a:fld>
            <a:endParaRPr lang="en-US" altLang="en-US"/>
          </a:p>
        </p:txBody>
      </p:sp>
    </p:spTree>
    <p:extLst/>
  </p:cSld>
  <p:clrMapOvr>
    <a:masterClrMapping/>
  </p:clrMapOvr>
  <p:transition/>
</p:sldLayout>
</file>

<file path=ppt/slideLayouts/slideLayout4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lvl1pPr>
          </a:lstStyle>
          <a:p>
            <a:pPr>
              <a:defRPr/>
            </a:pPr>
            <a:r>
              <a:rPr lang="en-US" altLang="en-US"/>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A8043B79-ED33-554C-A188-D3DFE8641D2A}" type="slidenum">
              <a:rPr lang="en-US" altLang="en-US"/>
              <a:pPr>
                <a:defRPr/>
              </a:pPr>
              <a:t>‹#›</a:t>
            </a:fld>
            <a:endParaRPr lang="en-US" altLang="en-US"/>
          </a:p>
        </p:txBody>
      </p:sp>
    </p:spTree>
    <p:extLst/>
  </p:cSld>
  <p:clrMapOvr>
    <a:masterClrMapping/>
  </p:clrMapOvr>
  <p:transition/>
</p:sldLayout>
</file>

<file path=ppt/slideLayouts/slideLayout4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lvl1pPr>
          </a:lstStyle>
          <a:p>
            <a:pPr>
              <a:defRPr/>
            </a:pPr>
            <a:r>
              <a:rPr lang="en-US" altLang="en-US"/>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D36F7D21-1128-754C-A107-2B9714E6E52B}" type="slidenum">
              <a:rPr lang="en-US" altLang="en-US"/>
              <a:pPr>
                <a:defRPr/>
              </a:pPr>
              <a:t>‹#›</a:t>
            </a:fld>
            <a:endParaRPr lang="en-US" altLang="en-US"/>
          </a:p>
        </p:txBody>
      </p:sp>
    </p:spTree>
    <p:extLst/>
  </p:cSld>
  <p:clrMapOvr>
    <a:masterClrMapping/>
  </p:clrMapOvr>
  <p:transition/>
</p:sldLayout>
</file>

<file path=ppt/slideLayouts/slideLayout4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AD514895-1EAB-8041-96B5-239CC3C5CB7C}" type="slidenum">
              <a:rPr lang="en-US" altLang="en-US"/>
              <a:pPr>
                <a:defRPr/>
              </a:pPr>
              <a:t>‹#›</a:t>
            </a:fld>
            <a:endParaRPr lang="en-US" altLang="en-US"/>
          </a:p>
        </p:txBody>
      </p:sp>
    </p:spTree>
    <p:extLst/>
  </p:cSld>
  <p:clrMapOvr>
    <a:masterClrMapping/>
  </p:clrMapOvr>
  <p:transition/>
</p:sldLayout>
</file>

<file path=ppt/slideLayouts/slideLayout4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D3713840-92D2-3243-9523-E5C8955258FA}" type="slidenum">
              <a:rPr lang="en-US" altLang="en-US"/>
              <a:pPr>
                <a:defRPr/>
              </a:pPr>
              <a:t>‹#›</a:t>
            </a:fld>
            <a:endParaRPr lang="en-US" altLang="en-US"/>
          </a:p>
        </p:txBody>
      </p:sp>
    </p:spTree>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idx="13"/>
          </p:nvPr>
        </p:nvSpPr>
        <p:spPr>
          <a:xfrm>
            <a:off x="457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57200" y="274638"/>
            <a:ext cx="8229600" cy="532719"/>
          </a:xfrm>
          <a:prstGeom prst="rect">
            <a:avLst/>
          </a:prstGeom>
        </p:spPr>
        <p:txBody>
          <a:bodyPr/>
          <a:lstStyle>
            <a:lvl1pPr>
              <a:defRPr>
                <a:latin typeface="Arial"/>
              </a:defRPr>
            </a:lvl1pPr>
          </a:lstStyle>
          <a:p>
            <a:r>
              <a:rPr lang="en-US" dirty="0"/>
              <a:t>Click to edit Master title style</a:t>
            </a:r>
          </a:p>
        </p:txBody>
      </p:sp>
      <p:sp>
        <p:nvSpPr>
          <p:cNvPr id="10" name="Content Placeholder 2"/>
          <p:cNvSpPr>
            <a:spLocks noGrp="1"/>
          </p:cNvSpPr>
          <p:nvPr>
            <p:ph idx="14"/>
          </p:nvPr>
        </p:nvSpPr>
        <p:spPr>
          <a:xfrm>
            <a:off x="4648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0542122"/>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5FEE8551-035B-C54A-8469-CE601B4581EB}" type="slidenum">
              <a:rPr lang="en-US" altLang="en-US"/>
              <a:pPr>
                <a:defRPr/>
              </a:pPr>
              <a:t>‹#›</a:t>
            </a:fld>
            <a:endParaRPr lang="en-US" altLang="en-US"/>
          </a:p>
        </p:txBody>
      </p:sp>
    </p:spTree>
    <p:extLst/>
  </p:cSld>
  <p:clrMapOvr>
    <a:masterClrMapping/>
  </p:clrMapOvr>
  <p:transition/>
</p:sldLayout>
</file>

<file path=ppt/slideLayouts/slideLayout4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7DAE3683-ABD6-344D-9B50-10DD0983A1CC}" type="slidenum">
              <a:rPr lang="en-US" altLang="en-US"/>
              <a:pPr>
                <a:defRPr/>
              </a:pPr>
              <a:t>‹#›</a:t>
            </a:fld>
            <a:endParaRPr lang="en-US" altLang="en-US"/>
          </a:p>
        </p:txBody>
      </p:sp>
    </p:spTree>
    <p:extLst/>
  </p:cSld>
  <p:clrMapOvr>
    <a:masterClrMapping/>
  </p:clrMapOvr>
  <p:transition/>
</p:sldLayout>
</file>

<file path=ppt/slideLayouts/slideLayout4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9C86942E-6191-B743-8B78-A89F806C09E6}" type="slidenum">
              <a:rPr lang="en-US" altLang="en-US"/>
              <a:pPr>
                <a:defRPr/>
              </a:pPr>
              <a:t>‹#›</a:t>
            </a:fld>
            <a:endParaRPr lang="en-US" altLang="en-US"/>
          </a:p>
        </p:txBody>
      </p:sp>
    </p:spTree>
    <p:extLst/>
  </p:cSld>
  <p:clrMapOvr>
    <a:masterClrMapping/>
  </p:clrMapOvr>
  <p:transition/>
</p:sldLayout>
</file>

<file path=ppt/slideLayouts/slideLayout4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395B5A38-DE2A-BF4C-8ADC-BE44806C5F90}" type="slidenum">
              <a:rPr lang="en-US" altLang="en-US"/>
              <a:pPr>
                <a:defRPr/>
              </a:pPr>
              <a:t>‹#›</a:t>
            </a:fld>
            <a:endParaRPr lang="en-US" altLang="en-US"/>
          </a:p>
        </p:txBody>
      </p:sp>
    </p:spTree>
    <p:extLst/>
  </p:cSld>
  <p:clrMapOvr>
    <a:masterClrMapping/>
  </p:clrMapOvr>
  <p:transition/>
</p:sldLayout>
</file>

<file path=ppt/slideLayouts/slideLayout48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t>Click to edit Master title style</a:t>
            </a:r>
          </a:p>
        </p:txBody>
      </p:sp>
      <p:sp>
        <p:nvSpPr>
          <p:cNvPr id="3" name="Table Placeholder 2"/>
          <p:cNvSpPr>
            <a:spLocks noGrp="1"/>
          </p:cNvSpPr>
          <p:nvPr>
            <p:ph type="tbl" idx="1"/>
          </p:nvPr>
        </p:nvSpPr>
        <p:spPr>
          <a:xfrm>
            <a:off x="228600" y="1371600"/>
            <a:ext cx="8610600" cy="4876800"/>
          </a:xfrm>
        </p:spPr>
        <p:txBody>
          <a:bodyPr/>
          <a:lstStyle/>
          <a:p>
            <a:pPr lvl="0"/>
            <a:endParaRPr lang="en-US" noProof="0"/>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54EF5D99-07A6-BC45-898C-BD41A03F2D55}" type="slidenum">
              <a:rPr lang="en-US"/>
              <a:pPr>
                <a:defRPr/>
              </a:pPr>
              <a:t>‹#›</a:t>
            </a:fld>
            <a:endParaRPr lang="en-US"/>
          </a:p>
        </p:txBody>
      </p:sp>
    </p:spTree>
    <p:extLst/>
  </p:cSld>
  <p:clrMapOvr>
    <a:masterClrMapping/>
  </p:clrMapOvr>
  <p:transition/>
</p:sldLayout>
</file>

<file path=ppt/slideLayouts/slideLayout4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solidFill>
                  <a:srgbClr val="000000"/>
                </a:solidFill>
                <a:latin typeface="Arial" charset="0"/>
              </a:rPr>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9555BB6E-D8CE-5C46-B0EF-D984ADFEFFAB}" type="slidenum">
              <a:rPr lang="en-US" altLang="en-US"/>
              <a:pPr>
                <a:defRPr/>
              </a:pPr>
              <a:t>‹#›</a:t>
            </a:fld>
            <a:endParaRPr lang="en-US" altLang="en-US"/>
          </a:p>
        </p:txBody>
      </p:sp>
    </p:spTree>
    <p:extLst/>
  </p:cSld>
  <p:clrMapOvr>
    <a:masterClrMapping/>
  </p:clrMapOvr>
  <p:transition/>
</p:sldLayout>
</file>

<file path=ppt/slideLayouts/slideLayout4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xfrm>
            <a:off x="3124200" y="6248400"/>
            <a:ext cx="2895600" cy="395288"/>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solidFill>
                  <a:srgbClr val="000000"/>
                </a:solidFill>
                <a:latin typeface="Arial" charset="0"/>
              </a:rPr>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57E0EB4-6252-BC4A-BC5B-C0877F3F85FC}" type="slidenum">
              <a:rPr lang="en-US" altLang="en-US"/>
              <a:pPr>
                <a:defRPr/>
              </a:pPr>
              <a:t>‹#›</a:t>
            </a:fld>
            <a:endParaRPr lang="en-US" altLang="en-US"/>
          </a:p>
        </p:txBody>
      </p:sp>
    </p:spTree>
    <p:extLst/>
  </p:cSld>
  <p:clrMapOvr>
    <a:masterClrMapping/>
  </p:clrMapOvr>
  <p:transition/>
</p:sldLayout>
</file>

<file path=ppt/slideLayouts/slideLayout4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solidFill>
                  <a:srgbClr val="000000"/>
                </a:solidFill>
                <a:latin typeface="Arial" charset="0"/>
              </a:rPr>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F8F8B89-D313-3A44-B71A-6C926E784BC0}" type="slidenum">
              <a:rPr lang="en-US" altLang="en-US"/>
              <a:pPr>
                <a:defRPr/>
              </a:pPr>
              <a:t>‹#›</a:t>
            </a:fld>
            <a:endParaRPr lang="en-US" altLang="en-US"/>
          </a:p>
        </p:txBody>
      </p:sp>
    </p:spTree>
    <p:extLst/>
  </p:cSld>
  <p:clrMapOvr>
    <a:masterClrMapping/>
  </p:clrMapOvr>
  <p:transition/>
</p:sldLayout>
</file>

<file path=ppt/slideLayouts/slideLayout4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solidFill>
                  <a:srgbClr val="000000"/>
                </a:solidFill>
                <a:latin typeface="Arial" charset="0"/>
              </a:rPr>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BD78679-5452-664F-8E1C-8FDC272D0C99}" type="slidenum">
              <a:rPr lang="en-US" altLang="en-US"/>
              <a:pPr>
                <a:defRPr/>
              </a:pPr>
              <a:t>‹#›</a:t>
            </a:fld>
            <a:endParaRPr lang="en-US" altLang="en-US"/>
          </a:p>
        </p:txBody>
      </p:sp>
    </p:spTree>
    <p:extLst/>
  </p:cSld>
  <p:clrMapOvr>
    <a:masterClrMapping/>
  </p:clrMapOvr>
  <p:transition/>
</p:sldLayout>
</file>

<file path=ppt/slideLayouts/slideLayout4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solidFill>
                  <a:srgbClr val="000000"/>
                </a:solidFill>
                <a:latin typeface="Arial" charset="0"/>
              </a:rPr>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5E4B91F-0A42-3D44-B196-AEC9CDDC5B81}" type="slidenum">
              <a:rPr lang="en-US" altLang="en-US"/>
              <a:pPr>
                <a:defRPr/>
              </a:pPr>
              <a:t>‹#›</a:t>
            </a:fld>
            <a:endParaRPr lang="en-US" altLang="en-US"/>
          </a:p>
        </p:txBody>
      </p:sp>
    </p:spTree>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a:t>Click to edit Master title style</a:t>
            </a:r>
          </a:p>
        </p:txBody>
      </p:sp>
      <p:sp>
        <p:nvSpPr>
          <p:cNvPr id="3" name="Text Placeholder 2"/>
          <p:cNvSpPr>
            <a:spLocks noGrp="1"/>
          </p:cNvSpPr>
          <p:nvPr>
            <p:ph type="body" idx="1"/>
          </p:nvPr>
        </p:nvSpPr>
        <p:spPr>
          <a:xfrm>
            <a:off x="457200" y="1170214"/>
            <a:ext cx="4040188"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45025" y="1170214"/>
            <a:ext cx="4041775"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Picture Placeholder 10"/>
          <p:cNvSpPr>
            <a:spLocks noGrp="1"/>
          </p:cNvSpPr>
          <p:nvPr>
            <p:ph type="pic" sz="quarter" idx="13"/>
          </p:nvPr>
        </p:nvSpPr>
        <p:spPr>
          <a:xfrm>
            <a:off x="457200"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
        <p:nvSpPr>
          <p:cNvPr id="12" name="Picture Placeholder 10"/>
          <p:cNvSpPr>
            <a:spLocks noGrp="1"/>
          </p:cNvSpPr>
          <p:nvPr>
            <p:ph type="pic" sz="quarter" idx="14"/>
          </p:nvPr>
        </p:nvSpPr>
        <p:spPr>
          <a:xfrm>
            <a:off x="4649788"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Tree>
    <p:extLst>
      <p:ext uri="{BB962C8B-B14F-4D97-AF65-F5344CB8AC3E}">
        <p14:creationId xmlns:p14="http://schemas.microsoft.com/office/powerpoint/2010/main" val="1284382925"/>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solidFill>
                <a:srgbClr val="000000"/>
              </a:solidFill>
              <a:latin typeface="Arial" charset="0"/>
            </a:endParaRPr>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2E1C7FD-08EB-1D40-898B-AA7EDCDD29F3}" type="slidenum">
              <a:rPr lang="en-US" altLang="en-US"/>
              <a:pPr>
                <a:defRPr/>
              </a:pPr>
              <a:t>‹#›</a:t>
            </a:fld>
            <a:endParaRPr lang="en-US" altLang="en-US"/>
          </a:p>
        </p:txBody>
      </p:sp>
    </p:spTree>
    <p:extLst/>
  </p:cSld>
  <p:clrMapOvr>
    <a:masterClrMapping/>
  </p:clrMapOvr>
  <p:transition/>
</p:sldLayout>
</file>

<file path=ppt/slideLayouts/slideLayout4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solidFill>
                <a:srgbClr val="000000"/>
              </a:solidFill>
              <a:latin typeface="Arial" charset="0"/>
            </a:endParaRPr>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2D14668-8662-9B46-9E5C-F3240D7DA69F}" type="slidenum">
              <a:rPr lang="en-US" altLang="en-US"/>
              <a:pPr>
                <a:defRPr/>
              </a:pPr>
              <a:t>‹#›</a:t>
            </a:fld>
            <a:endParaRPr lang="en-US" altLang="en-US"/>
          </a:p>
        </p:txBody>
      </p:sp>
    </p:spTree>
    <p:extLst/>
  </p:cSld>
  <p:clrMapOvr>
    <a:masterClrMapping/>
  </p:clrMapOvr>
  <p:transition/>
</p:sldLayout>
</file>

<file path=ppt/slideLayouts/slideLayout4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solidFill>
                <a:srgbClr val="000000"/>
              </a:solidFill>
              <a:latin typeface="Arial" charset="0"/>
            </a:endParaRP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BC026DB-C46D-5544-8191-4498E9DA7700}" type="slidenum">
              <a:rPr lang="en-US" altLang="en-US"/>
              <a:pPr>
                <a:defRPr/>
              </a:pPr>
              <a:t>‹#›</a:t>
            </a:fld>
            <a:endParaRPr lang="en-US" altLang="en-US"/>
          </a:p>
        </p:txBody>
      </p:sp>
    </p:spTree>
    <p:extLst/>
  </p:cSld>
  <p:clrMapOvr>
    <a:masterClrMapping/>
  </p:clrMapOvr>
  <p:transition/>
</p:sldLayout>
</file>

<file path=ppt/slideLayouts/slideLayout4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solidFill>
                <a:srgbClr val="000000"/>
              </a:solidFill>
              <a:latin typeface="Arial" charset="0"/>
            </a:endParaRP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9B5C369-F7AC-3041-9785-1FFDF5C8F1DC}" type="slidenum">
              <a:rPr lang="en-US" altLang="en-US"/>
              <a:pPr>
                <a:defRPr/>
              </a:pPr>
              <a:t>‹#›</a:t>
            </a:fld>
            <a:endParaRPr lang="en-US" altLang="en-US"/>
          </a:p>
        </p:txBody>
      </p:sp>
    </p:spTree>
    <p:extLst/>
  </p:cSld>
  <p:clrMapOvr>
    <a:masterClrMapping/>
  </p:clrMapOvr>
  <p:transition/>
</p:sldLayout>
</file>

<file path=ppt/slideLayouts/slideLayout4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solidFill>
                <a:srgbClr val="000000"/>
              </a:solidFill>
              <a:latin typeface="Arial" charset="0"/>
            </a:endParaRP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B7E9580-1F5B-ED48-9C7E-CB8A8B1319EF}" type="slidenum">
              <a:rPr lang="en-US" altLang="en-US"/>
              <a:pPr>
                <a:defRPr/>
              </a:pPr>
              <a:t>‹#›</a:t>
            </a:fld>
            <a:endParaRPr lang="en-US" altLang="en-US"/>
          </a:p>
        </p:txBody>
      </p:sp>
    </p:spTree>
    <p:extLst/>
  </p:cSld>
  <p:clrMapOvr>
    <a:masterClrMapping/>
  </p:clrMapOvr>
  <p:transition/>
</p:sldLayout>
</file>

<file path=ppt/slideLayouts/slideLayout4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solidFill>
                <a:srgbClr val="000000"/>
              </a:solidFill>
              <a:latin typeface="Arial" charset="0"/>
            </a:endParaRP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5333422-9571-8544-9C7F-9D28CC1786CA}" type="slidenum">
              <a:rPr lang="en-US" altLang="en-US"/>
              <a:pPr>
                <a:defRPr/>
              </a:pPr>
              <a:t>‹#›</a:t>
            </a:fld>
            <a:endParaRPr lang="en-US" altLang="en-US"/>
          </a:p>
        </p:txBody>
      </p:sp>
    </p:spTree>
    <p:extLst/>
  </p:cSld>
  <p:clrMapOvr>
    <a:masterClrMapping/>
  </p:clrMapOvr>
  <p:transition/>
</p:sldLayout>
</file>

<file path=ppt/slideLayouts/slideLayout49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t>Click to edit Master title style</a:t>
            </a:r>
          </a:p>
        </p:txBody>
      </p:sp>
      <p:sp>
        <p:nvSpPr>
          <p:cNvPr id="3" name="Table Placeholder 2"/>
          <p:cNvSpPr>
            <a:spLocks noGrp="1"/>
          </p:cNvSpPr>
          <p:nvPr>
            <p:ph type="tbl" idx="1"/>
          </p:nvPr>
        </p:nvSpPr>
        <p:spPr>
          <a:xfrm>
            <a:off x="228600" y="1371600"/>
            <a:ext cx="8610600" cy="4876800"/>
          </a:xfrm>
        </p:spPr>
        <p:txBody>
          <a:bodyPr/>
          <a:lstStyle/>
          <a:p>
            <a:pPr lvl="0"/>
            <a:endParaRPr lang="en-US" noProof="0"/>
          </a:p>
        </p:txBody>
      </p:sp>
      <p:sp>
        <p:nvSpPr>
          <p:cNvPr id="4"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solidFill>
                <a:srgbClr val="000000"/>
              </a:solidFill>
              <a:latin typeface="Arial" charset="0"/>
            </a:endParaRP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B48BDAB-17BF-CE41-9EF7-393692C1C9E8}" type="slidenum">
              <a:rPr lang="en-US"/>
              <a:pPr>
                <a:defRPr/>
              </a:pPr>
              <a:t>‹#›</a:t>
            </a:fld>
            <a:endParaRPr lang="en-US"/>
          </a:p>
        </p:txBody>
      </p:sp>
    </p:spTree>
    <p:extLst/>
  </p:cSld>
  <p:clrMapOvr>
    <a:masterClrMapping/>
  </p:clrMapOvr>
  <p:transition/>
</p:sldLayout>
</file>

<file path=ppt/slideLayouts/slideLayout49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extLst>
      <p:ext uri="{BB962C8B-B14F-4D97-AF65-F5344CB8AC3E}">
        <p14:creationId xmlns:p14="http://schemas.microsoft.com/office/powerpoint/2010/main" val="768920162"/>
      </p:ext>
    </p:extLst>
  </p:cSld>
  <p:clrMapOvr>
    <a:masterClrMapping/>
  </p:clrMapOvr>
  <p:transition/>
</p:sldLayout>
</file>

<file path=ppt/slideLayouts/slideLayout4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extLst>
      <p:ext uri="{BB962C8B-B14F-4D97-AF65-F5344CB8AC3E}">
        <p14:creationId xmlns:p14="http://schemas.microsoft.com/office/powerpoint/2010/main" val="3221031084"/>
      </p:ext>
    </p:extLst>
  </p:cSld>
  <p:clrMapOvr>
    <a:masterClrMapping/>
  </p:clrMapOvr>
  <p:transition/>
</p:sldLayout>
</file>

<file path=ppt/slideLayouts/slideLayout4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extLst>
      <p:ext uri="{BB962C8B-B14F-4D97-AF65-F5344CB8AC3E}">
        <p14:creationId xmlns:p14="http://schemas.microsoft.com/office/powerpoint/2010/main" val="177013344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a:t>Click to edit Master title style</a:t>
            </a:r>
          </a:p>
        </p:txBody>
      </p:sp>
    </p:spTree>
    <p:extLst>
      <p:ext uri="{BB962C8B-B14F-4D97-AF65-F5344CB8AC3E}">
        <p14:creationId xmlns:p14="http://schemas.microsoft.com/office/powerpoint/2010/main" val="3756813581"/>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extLst>
      <p:ext uri="{BB962C8B-B14F-4D97-AF65-F5344CB8AC3E}">
        <p14:creationId xmlns:p14="http://schemas.microsoft.com/office/powerpoint/2010/main" val="1737556457"/>
      </p:ext>
    </p:extLst>
  </p:cSld>
  <p:clrMapOvr>
    <a:masterClrMapping/>
  </p:clrMapOvr>
  <p:transition/>
</p:sldLayout>
</file>

<file path=ppt/slideLayouts/slideLayout5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extLst>
      <p:ext uri="{BB962C8B-B14F-4D97-AF65-F5344CB8AC3E}">
        <p14:creationId xmlns:p14="http://schemas.microsoft.com/office/powerpoint/2010/main" val="2018597931"/>
      </p:ext>
    </p:extLst>
  </p:cSld>
  <p:clrMapOvr>
    <a:masterClrMapping/>
  </p:clrMapOvr>
  <p:transition/>
</p:sldLayout>
</file>

<file path=ppt/slideLayouts/slideLayout5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extLst>
      <p:ext uri="{BB962C8B-B14F-4D97-AF65-F5344CB8AC3E}">
        <p14:creationId xmlns:p14="http://schemas.microsoft.com/office/powerpoint/2010/main" val="870614484"/>
      </p:ext>
    </p:extLst>
  </p:cSld>
  <p:clrMapOvr>
    <a:masterClrMapping/>
  </p:clrMapOvr>
  <p:transition/>
</p:sldLayout>
</file>

<file path=ppt/slideLayouts/slideLayout5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extLst>
      <p:ext uri="{BB962C8B-B14F-4D97-AF65-F5344CB8AC3E}">
        <p14:creationId xmlns:p14="http://schemas.microsoft.com/office/powerpoint/2010/main" val="2575716600"/>
      </p:ext>
    </p:extLst>
  </p:cSld>
  <p:clrMapOvr>
    <a:masterClrMapping/>
  </p:clrMapOvr>
  <p:transition/>
</p:sldLayout>
</file>

<file path=ppt/slideLayouts/slideLayout5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extLst>
      <p:ext uri="{BB962C8B-B14F-4D97-AF65-F5344CB8AC3E}">
        <p14:creationId xmlns:p14="http://schemas.microsoft.com/office/powerpoint/2010/main" val="2648676201"/>
      </p:ext>
    </p:extLst>
  </p:cSld>
  <p:clrMapOvr>
    <a:masterClrMapping/>
  </p:clrMapOvr>
  <p:transition/>
</p:sldLayout>
</file>

<file path=ppt/slideLayouts/slideLayout5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extLst>
      <p:ext uri="{BB962C8B-B14F-4D97-AF65-F5344CB8AC3E}">
        <p14:creationId xmlns:p14="http://schemas.microsoft.com/office/powerpoint/2010/main" val="4182789086"/>
      </p:ext>
    </p:extLst>
  </p:cSld>
  <p:clrMapOvr>
    <a:masterClrMapping/>
  </p:clrMapOvr>
  <p:transition/>
</p:sldLayout>
</file>

<file path=ppt/slideLayouts/slideLayout5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extLst>
      <p:ext uri="{BB962C8B-B14F-4D97-AF65-F5344CB8AC3E}">
        <p14:creationId xmlns:p14="http://schemas.microsoft.com/office/powerpoint/2010/main" val="1935366588"/>
      </p:ext>
    </p:extLst>
  </p:cSld>
  <p:clrMapOvr>
    <a:masterClrMapping/>
  </p:clrMapOvr>
  <p:transition/>
</p:sldLayout>
</file>

<file path=ppt/slideLayouts/slideLayout5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extLst>
      <p:ext uri="{BB962C8B-B14F-4D97-AF65-F5344CB8AC3E}">
        <p14:creationId xmlns:p14="http://schemas.microsoft.com/office/powerpoint/2010/main" val="3884138282"/>
      </p:ext>
    </p:extLst>
  </p:cSld>
  <p:clrMapOvr>
    <a:masterClrMapping/>
  </p:clrMapOvr>
  <p:transition/>
</p:sldLayout>
</file>

<file path=ppt/slideLayouts/slideLayout50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extLst>
      <p:ext uri="{BB962C8B-B14F-4D97-AF65-F5344CB8AC3E}">
        <p14:creationId xmlns:p14="http://schemas.microsoft.com/office/powerpoint/2010/main" val="1451171090"/>
      </p:ext>
    </p:extLst>
  </p:cSld>
  <p:clrMapOvr>
    <a:masterClrMapping/>
  </p:clrMapOvr>
  <p:transition/>
</p:sldLayout>
</file>

<file path=ppt/slideLayouts/slideLayout5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extLst>
      <p:ext uri="{BB962C8B-B14F-4D97-AF65-F5344CB8AC3E}">
        <p14:creationId xmlns:p14="http://schemas.microsoft.com/office/powerpoint/2010/main" val="51780829"/>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256587941"/>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extLst>
      <p:ext uri="{BB962C8B-B14F-4D97-AF65-F5344CB8AC3E}">
        <p14:creationId xmlns:p14="http://schemas.microsoft.com/office/powerpoint/2010/main" val="966016679"/>
      </p:ext>
    </p:extLst>
  </p:cSld>
  <p:clrMapOvr>
    <a:masterClrMapping/>
  </p:clrMapOvr>
  <p:transition/>
</p:sldLayout>
</file>

<file path=ppt/slideLayouts/slideLayout5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r>
              <a:rPr lang="en-US" altLang="en-US" dirty="0"/>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extLst>
      <p:ext uri="{BB962C8B-B14F-4D97-AF65-F5344CB8AC3E}">
        <p14:creationId xmlns:p14="http://schemas.microsoft.com/office/powerpoint/2010/main" val="2360474654"/>
      </p:ext>
    </p:extLst>
  </p:cSld>
  <p:clrMapOvr>
    <a:masterClrMapping/>
  </p:clrMapOvr>
  <p:transition/>
</p:sldLayout>
</file>

<file path=ppt/slideLayouts/slideLayout5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r>
              <a:rPr lang="en-US" altLang="en-US" dirty="0"/>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extLst>
      <p:ext uri="{BB962C8B-B14F-4D97-AF65-F5344CB8AC3E}">
        <p14:creationId xmlns:p14="http://schemas.microsoft.com/office/powerpoint/2010/main" val="4172039081"/>
      </p:ext>
    </p:extLst>
  </p:cSld>
  <p:clrMapOvr>
    <a:masterClrMapping/>
  </p:clrMapOvr>
  <p:transition/>
</p:sldLayout>
</file>

<file path=ppt/slideLayouts/slideLayout5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extLst>
      <p:ext uri="{BB962C8B-B14F-4D97-AF65-F5344CB8AC3E}">
        <p14:creationId xmlns:p14="http://schemas.microsoft.com/office/powerpoint/2010/main" val="2947012477"/>
      </p:ext>
    </p:extLst>
  </p:cSld>
  <p:clrMapOvr>
    <a:masterClrMapping/>
  </p:clrMapOvr>
  <p:transition/>
</p:sldLayout>
</file>

<file path=ppt/slideLayouts/slideLayout5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extLst>
      <p:ext uri="{BB962C8B-B14F-4D97-AF65-F5344CB8AC3E}">
        <p14:creationId xmlns:p14="http://schemas.microsoft.com/office/powerpoint/2010/main" val="2036323553"/>
      </p:ext>
    </p:extLst>
  </p:cSld>
  <p:clrMapOvr>
    <a:masterClrMapping/>
  </p:clrMapOvr>
  <p:transition/>
</p:sldLayout>
</file>

<file path=ppt/slideLayouts/slideLayout5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extLst>
      <p:ext uri="{BB962C8B-B14F-4D97-AF65-F5344CB8AC3E}">
        <p14:creationId xmlns:p14="http://schemas.microsoft.com/office/powerpoint/2010/main" val="1486034318"/>
      </p:ext>
    </p:extLst>
  </p:cSld>
  <p:clrMapOvr>
    <a:masterClrMapping/>
  </p:clrMapOvr>
  <p:transition/>
</p:sldLayout>
</file>

<file path=ppt/slideLayouts/slideLayout5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extLst>
      <p:ext uri="{BB962C8B-B14F-4D97-AF65-F5344CB8AC3E}">
        <p14:creationId xmlns:p14="http://schemas.microsoft.com/office/powerpoint/2010/main" val="2894425179"/>
      </p:ext>
    </p:extLst>
  </p:cSld>
  <p:clrMapOvr>
    <a:masterClrMapping/>
  </p:clrMapOvr>
  <p:transition/>
</p:sldLayout>
</file>

<file path=ppt/slideLayouts/slideLayout5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extLst>
      <p:ext uri="{BB962C8B-B14F-4D97-AF65-F5344CB8AC3E}">
        <p14:creationId xmlns:p14="http://schemas.microsoft.com/office/powerpoint/2010/main" val="3121236691"/>
      </p:ext>
    </p:extLst>
  </p:cSld>
  <p:clrMapOvr>
    <a:masterClrMapping/>
  </p:clrMapOvr>
  <p:transition/>
</p:sldLayout>
</file>

<file path=ppt/slideLayouts/slideLayout5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extLst>
      <p:ext uri="{BB962C8B-B14F-4D97-AF65-F5344CB8AC3E}">
        <p14:creationId xmlns:p14="http://schemas.microsoft.com/office/powerpoint/2010/main" val="2867552845"/>
      </p:ext>
    </p:extLst>
  </p:cSld>
  <p:clrMapOvr>
    <a:masterClrMapping/>
  </p:clrMapOvr>
  <p:transition/>
</p:sldLayout>
</file>

<file path=ppt/slideLayouts/slideLayout51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t>Click to edit Master title style</a:t>
            </a:r>
          </a:p>
        </p:txBody>
      </p:sp>
      <p:sp>
        <p:nvSpPr>
          <p:cNvPr id="3" name="Table Placeholder 2"/>
          <p:cNvSpPr>
            <a:spLocks noGrp="1"/>
          </p:cNvSpPr>
          <p:nvPr>
            <p:ph type="tbl" idx="1"/>
          </p:nvPr>
        </p:nvSpPr>
        <p:spPr>
          <a:xfrm>
            <a:off x="228600" y="1371600"/>
            <a:ext cx="8610600" cy="4876800"/>
          </a:xfrm>
        </p:spPr>
        <p:txBody>
          <a:bodyPr/>
          <a:lstStyle/>
          <a:p>
            <a:pPr lvl="0"/>
            <a:endParaRPr lang="en-US" noProof="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54DD8D6C-5987-5648-8819-297541CC092C}" type="slidenum">
              <a:rPr lang="en-US"/>
              <a:pPr/>
              <a:t>‹#›</a:t>
            </a:fld>
            <a:endParaRPr lang="en-US"/>
          </a:p>
        </p:txBody>
      </p:sp>
    </p:spTree>
    <p:extLst>
      <p:ext uri="{BB962C8B-B14F-4D97-AF65-F5344CB8AC3E}">
        <p14:creationId xmlns:p14="http://schemas.microsoft.com/office/powerpoint/2010/main" val="1349787523"/>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700729064"/>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08C9543E-5205-9747-9651-834D4A4090BA}" type="slidenum">
              <a:rPr lang="en-US"/>
              <a:pPr/>
              <a:t>‹#›</a:t>
            </a:fld>
            <a:endParaRPr lang="en-US"/>
          </a:p>
        </p:txBody>
      </p:sp>
    </p:spTree>
    <p:extLst>
      <p:ext uri="{BB962C8B-B14F-4D97-AF65-F5344CB8AC3E}">
        <p14:creationId xmlns:p14="http://schemas.microsoft.com/office/powerpoint/2010/main" val="3995505408"/>
      </p:ext>
    </p:extLst>
  </p:cSld>
  <p:clrMapOvr>
    <a:masterClrMapping/>
  </p:clrMapOvr>
  <p:transition/>
</p:sldLayout>
</file>

<file path=ppt/slideLayouts/slideLayout5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28600" y="997527"/>
            <a:ext cx="8610600" cy="51937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27F28456-B93E-5440-A8F9-7EDDF5DA4557}" type="slidenum">
              <a:rPr lang="en-US"/>
              <a:pPr/>
              <a:t>‹#›</a:t>
            </a:fld>
            <a:endParaRPr lang="en-US"/>
          </a:p>
        </p:txBody>
      </p:sp>
    </p:spTree>
    <p:extLst>
      <p:ext uri="{BB962C8B-B14F-4D97-AF65-F5344CB8AC3E}">
        <p14:creationId xmlns:p14="http://schemas.microsoft.com/office/powerpoint/2010/main" val="3006402128"/>
      </p:ext>
    </p:extLst>
  </p:cSld>
  <p:clrMapOvr>
    <a:masterClrMapping/>
  </p:clrMapOvr>
  <p:transition/>
</p:sldLayout>
</file>

<file path=ppt/slideLayouts/slideLayout5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05E74C4-6B34-3540-BD78-3BF22C79F728}" type="slidenum">
              <a:rPr lang="en-US"/>
              <a:pPr/>
              <a:t>‹#›</a:t>
            </a:fld>
            <a:endParaRPr lang="en-US"/>
          </a:p>
        </p:txBody>
      </p:sp>
    </p:spTree>
    <p:extLst>
      <p:ext uri="{BB962C8B-B14F-4D97-AF65-F5344CB8AC3E}">
        <p14:creationId xmlns:p14="http://schemas.microsoft.com/office/powerpoint/2010/main" val="3170511115"/>
      </p:ext>
    </p:extLst>
  </p:cSld>
  <p:clrMapOvr>
    <a:masterClrMapping/>
  </p:clrMapOvr>
  <p:transition/>
</p:sldLayout>
</file>

<file path=ppt/slideLayouts/slideLayout5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8C3A4C24-166C-5343-9210-F74E0D4C9304}" type="slidenum">
              <a:rPr lang="en-US"/>
              <a:pPr/>
              <a:t>‹#›</a:t>
            </a:fld>
            <a:endParaRPr lang="en-US"/>
          </a:p>
        </p:txBody>
      </p:sp>
    </p:spTree>
    <p:extLst>
      <p:ext uri="{BB962C8B-B14F-4D97-AF65-F5344CB8AC3E}">
        <p14:creationId xmlns:p14="http://schemas.microsoft.com/office/powerpoint/2010/main" val="2080066592"/>
      </p:ext>
    </p:extLst>
  </p:cSld>
  <p:clrMapOvr>
    <a:masterClrMapping/>
  </p:clrMapOvr>
  <p:transition/>
</p:sldLayout>
</file>

<file path=ppt/slideLayouts/slideLayout5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13D87D2-DA19-8940-8B3B-FF8552C5B77C}" type="slidenum">
              <a:rPr lang="en-US"/>
              <a:pPr/>
              <a:t>‹#›</a:t>
            </a:fld>
            <a:endParaRPr lang="en-US"/>
          </a:p>
        </p:txBody>
      </p:sp>
    </p:spTree>
    <p:extLst>
      <p:ext uri="{BB962C8B-B14F-4D97-AF65-F5344CB8AC3E}">
        <p14:creationId xmlns:p14="http://schemas.microsoft.com/office/powerpoint/2010/main" val="3903539271"/>
      </p:ext>
    </p:extLst>
  </p:cSld>
  <p:clrMapOvr>
    <a:masterClrMapping/>
  </p:clrMapOvr>
  <p:transition/>
</p:sldLayout>
</file>

<file path=ppt/slideLayouts/slideLayout5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2AE99FD-8268-5940-A9CC-24B1D52103AE}" type="slidenum">
              <a:rPr lang="en-US"/>
              <a:pPr/>
              <a:t>‹#›</a:t>
            </a:fld>
            <a:endParaRPr lang="en-US"/>
          </a:p>
        </p:txBody>
      </p:sp>
    </p:spTree>
    <p:extLst>
      <p:ext uri="{BB962C8B-B14F-4D97-AF65-F5344CB8AC3E}">
        <p14:creationId xmlns:p14="http://schemas.microsoft.com/office/powerpoint/2010/main" val="3818962871"/>
      </p:ext>
    </p:extLst>
  </p:cSld>
  <p:clrMapOvr>
    <a:masterClrMapping/>
  </p:clrMapOvr>
  <p:transition/>
</p:sldLayout>
</file>

<file path=ppt/slideLayouts/slideLayout5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9CE2CAEC-1353-BA41-92DA-2E5E12ABA71A}" type="slidenum">
              <a:rPr lang="en-US"/>
              <a:pPr/>
              <a:t>‹#›</a:t>
            </a:fld>
            <a:endParaRPr lang="en-US"/>
          </a:p>
        </p:txBody>
      </p:sp>
    </p:spTree>
    <p:extLst>
      <p:ext uri="{BB962C8B-B14F-4D97-AF65-F5344CB8AC3E}">
        <p14:creationId xmlns:p14="http://schemas.microsoft.com/office/powerpoint/2010/main" val="1472712639"/>
      </p:ext>
    </p:extLst>
  </p:cSld>
  <p:clrMapOvr>
    <a:masterClrMapping/>
  </p:clrMapOvr>
  <p:transition/>
</p:sldLayout>
</file>

<file path=ppt/slideLayouts/slideLayout5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ED2ADA9-1537-724E-8CE4-71E37348B15C}" type="slidenum">
              <a:rPr lang="en-US"/>
              <a:pPr/>
              <a:t>‹#›</a:t>
            </a:fld>
            <a:endParaRPr lang="en-US"/>
          </a:p>
        </p:txBody>
      </p:sp>
    </p:spTree>
    <p:extLst>
      <p:ext uri="{BB962C8B-B14F-4D97-AF65-F5344CB8AC3E}">
        <p14:creationId xmlns:p14="http://schemas.microsoft.com/office/powerpoint/2010/main" val="3199119535"/>
      </p:ext>
    </p:extLst>
  </p:cSld>
  <p:clrMapOvr>
    <a:masterClrMapping/>
  </p:clrMapOvr>
  <p:transition/>
</p:sldLayout>
</file>

<file path=ppt/slideLayouts/slideLayout5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90FD07FE-2D64-9D48-9FEC-8FE722137A75}" type="slidenum">
              <a:rPr lang="en-US"/>
              <a:pPr/>
              <a:t>‹#›</a:t>
            </a:fld>
            <a:endParaRPr lang="en-US"/>
          </a:p>
        </p:txBody>
      </p:sp>
    </p:spTree>
    <p:extLst>
      <p:ext uri="{BB962C8B-B14F-4D97-AF65-F5344CB8AC3E}">
        <p14:creationId xmlns:p14="http://schemas.microsoft.com/office/powerpoint/2010/main" val="1108166900"/>
      </p:ext>
    </p:extLst>
  </p:cSld>
  <p:clrMapOvr>
    <a:masterClrMapping/>
  </p:clrMapOvr>
  <p:transition/>
</p:sldLayout>
</file>

<file path=ppt/slideLayouts/slideLayout5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EE5A95C-21DE-4C43-BF97-15D8A913B216}" type="slidenum">
              <a:rPr lang="en-US"/>
              <a:pPr/>
              <a:t>‹#›</a:t>
            </a:fld>
            <a:endParaRPr lang="en-US"/>
          </a:p>
        </p:txBody>
      </p:sp>
    </p:spTree>
    <p:extLst>
      <p:ext uri="{BB962C8B-B14F-4D97-AF65-F5344CB8AC3E}">
        <p14:creationId xmlns:p14="http://schemas.microsoft.com/office/powerpoint/2010/main" val="4144095033"/>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a:t>Click to edit Master title style</a:t>
            </a:r>
          </a:p>
        </p:txBody>
      </p:sp>
      <p:sp>
        <p:nvSpPr>
          <p:cNvPr id="6" name="Text Placeholder 2"/>
          <p:cNvSpPr>
            <a:spLocks noGrp="1"/>
          </p:cNvSpPr>
          <p:nvPr>
            <p:ph idx="1" hasCustomPrompt="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900" marR="0" lvl="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a:ln>
                  <a:noFill/>
                </a:ln>
                <a:solidFill>
                  <a:srgbClr val="585858"/>
                </a:solidFill>
                <a:effectLst/>
                <a:uLnTx/>
                <a:uFillTx/>
                <a:latin typeface="Arial"/>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a:ln>
                  <a:noFill/>
                </a:ln>
                <a:solidFill>
                  <a:srgbClr val="A1A1A1"/>
                </a:solidFill>
                <a:effectLst/>
                <a:uLnTx/>
                <a:uFillTx/>
                <a:latin typeface="Arial"/>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634875511"/>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742D8AE-8785-5A4E-95AC-C39405B3DBA1}" type="slidenum">
              <a:rPr lang="en-US"/>
              <a:pPr/>
              <a:t>‹#›</a:t>
            </a:fld>
            <a:endParaRPr lang="en-US"/>
          </a:p>
        </p:txBody>
      </p:sp>
    </p:spTree>
    <p:extLst>
      <p:ext uri="{BB962C8B-B14F-4D97-AF65-F5344CB8AC3E}">
        <p14:creationId xmlns:p14="http://schemas.microsoft.com/office/powerpoint/2010/main" val="759637190"/>
      </p:ext>
    </p:extLst>
  </p:cSld>
  <p:clrMapOvr>
    <a:masterClrMapping/>
  </p:clrMapOvr>
  <p:transition/>
</p:sldLayout>
</file>

<file path=ppt/slideLayouts/slideLayout53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t>Click to edit Master title style</a:t>
            </a:r>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a:p>
        </p:txBody>
      </p:sp>
      <p:sp>
        <p:nvSpPr>
          <p:cNvPr id="4" name="Text Placeholder 3"/>
          <p:cNvSpPr>
            <a:spLocks noGrp="1"/>
          </p:cNvSpPr>
          <p:nvPr>
            <p:ph type="body" sz="half" idx="2"/>
          </p:nvPr>
        </p:nvSpPr>
        <p:spPr>
          <a:xfrm>
            <a:off x="4610100" y="1371600"/>
            <a:ext cx="42291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719EA279-ECCA-8F44-B787-311CA82BAECD}" type="slidenum">
              <a:rPr lang="en-US"/>
              <a:pPr/>
              <a:t>‹#›</a:t>
            </a:fld>
            <a:endParaRPr lang="en-US"/>
          </a:p>
        </p:txBody>
      </p:sp>
    </p:spTree>
    <p:extLst>
      <p:ext uri="{BB962C8B-B14F-4D97-AF65-F5344CB8AC3E}">
        <p14:creationId xmlns:p14="http://schemas.microsoft.com/office/powerpoint/2010/main" val="2630390374"/>
      </p:ext>
    </p:extLst>
  </p:cSld>
  <p:clrMapOvr>
    <a:masterClrMapping/>
  </p:clrMapOvr>
  <p:transition/>
</p:sldLayout>
</file>

<file path=ppt/slideLayouts/slideLayout5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5"/>
          <p:cNvSpPr>
            <a:spLocks noChangeArrowheads="1"/>
          </p:cNvSpPr>
          <p:nvPr/>
        </p:nvSpPr>
        <p:spPr bwMode="auto">
          <a:xfrm>
            <a:off x="685800" y="19367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fontAlgn="base">
              <a:spcBef>
                <a:spcPct val="0"/>
              </a:spcBef>
              <a:spcAft>
                <a:spcPct val="0"/>
              </a:spcAft>
              <a:defRPr/>
            </a:pPr>
            <a:endParaRPr lang="en-US" sz="2400">
              <a:solidFill>
                <a:srgbClr val="000000"/>
              </a:solidFill>
              <a:latin typeface="Times New Roman" pitchFamily="18" charset="0"/>
              <a:ea typeface="ＭＳ Ｐゴシック" charset="0"/>
              <a:cs typeface="Arial" charset="0"/>
            </a:endParaRPr>
          </a:p>
        </p:txBody>
      </p:sp>
      <p:sp>
        <p:nvSpPr>
          <p:cNvPr id="18434" name="Rectangle 2"/>
          <p:cNvSpPr>
            <a:spLocks noGrp="1" noChangeArrowheads="1"/>
          </p:cNvSpPr>
          <p:nvPr>
            <p:ph type="ctrTitle"/>
          </p:nvPr>
        </p:nvSpPr>
        <p:spPr>
          <a:xfrm>
            <a:off x="685800" y="-104775"/>
            <a:ext cx="7772400" cy="1600200"/>
          </a:xfrm>
        </p:spPr>
        <p:txBody>
          <a:bodyPr/>
          <a:lstStyle>
            <a:lvl1pPr>
              <a:defRPr sz="4000"/>
            </a:lvl1pPr>
          </a:lstStyle>
          <a:p>
            <a:r>
              <a:rPr lang="en-US"/>
              <a:t>Click to edit Master title style</a:t>
            </a:r>
          </a:p>
        </p:txBody>
      </p:sp>
      <p:sp>
        <p:nvSpPr>
          <p:cNvPr id="18435" name="Rectangle 3"/>
          <p:cNvSpPr>
            <a:spLocks noGrp="1" noChangeArrowheads="1"/>
          </p:cNvSpPr>
          <p:nvPr>
            <p:ph type="subTitle" idx="1"/>
          </p:nvPr>
        </p:nvSpPr>
        <p:spPr>
          <a:xfrm>
            <a:off x="1447800" y="2660650"/>
            <a:ext cx="7010400" cy="2368550"/>
          </a:xfrm>
        </p:spPr>
        <p:txBody>
          <a:bodyPr/>
          <a:lstStyle>
            <a:lvl1pPr marL="0" indent="0">
              <a:buFont typeface="Wingdings" pitchFamily="2" charset="2"/>
              <a:buNone/>
              <a:defRPr sz="2800"/>
            </a:lvl1pPr>
          </a:lstStyle>
          <a:p>
            <a:r>
              <a:rPr lang="en-US"/>
              <a:t>Click to edit Master subtitle style</a:t>
            </a:r>
          </a:p>
        </p:txBody>
      </p:sp>
      <p:sp>
        <p:nvSpPr>
          <p:cNvPr id="5" name="Rectangle 4"/>
          <p:cNvSpPr>
            <a:spLocks noGrp="1" noChangeArrowheads="1"/>
          </p:cNvSpPr>
          <p:nvPr>
            <p:ph type="sldNum" sz="quarter" idx="10"/>
          </p:nvPr>
        </p:nvSpPr>
        <p:spPr>
          <a:xfrm>
            <a:off x="6553200" y="6248400"/>
            <a:ext cx="1905000" cy="457200"/>
          </a:xfrm>
        </p:spPr>
        <p:txBody>
          <a:bodyPr/>
          <a:lstStyle>
            <a:lvl1pPr>
              <a:defRPr/>
            </a:lvl1pPr>
          </a:lstStyle>
          <a:p>
            <a:fld id="{7DE53E88-A5A3-1F4A-B42B-2FC3195193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9153172"/>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7086600" y="64770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Verdana"/>
              <a:cs typeface="Aria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1F4EEC5D-0558-DC4D-B8EF-081DB42AC02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12719395"/>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7086600" y="64770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Verdana"/>
              <a:cs typeface="Arial"/>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Footer Placeholder 3"/>
          <p:cNvSpPr>
            <a:spLocks noGrp="1"/>
          </p:cNvSpPr>
          <p:nvPr>
            <p:ph type="ftr" sz="quarter" idx="10"/>
          </p:nvPr>
        </p:nvSpPr>
        <p:spPr/>
        <p:txBody>
          <a:bodyPr/>
          <a:lstStyle>
            <a:lvl1pPr>
              <a:defRPr/>
            </a:lvl1pPr>
          </a:lstStyle>
          <a:p>
            <a:fld id="{FDC30BED-2178-A549-80F7-E9E125595F86}" type="slidenum">
              <a:rPr lang="en-US">
                <a:solidFill>
                  <a:srgbClr val="000000"/>
                </a:solidFill>
              </a:rPr>
              <a:pPr/>
              <a:t>‹#›</a:t>
            </a:fld>
            <a:endParaRPr lang="en-US">
              <a:solidFill>
                <a:srgbClr val="000000"/>
              </a:solidFill>
            </a:endParaRPr>
          </a:p>
        </p:txBody>
      </p:sp>
      <p:sp>
        <p:nvSpPr>
          <p:cNvPr id="6" name="Slide Number Placeholder 4"/>
          <p:cNvSpPr>
            <a:spLocks noGrp="1"/>
          </p:cNvSpPr>
          <p:nvPr>
            <p:ph type="sldNum" sz="quarter" idx="11"/>
          </p:nvPr>
        </p:nvSpPr>
        <p:spPr/>
        <p:txBody>
          <a:bodyPr/>
          <a:lstStyle>
            <a:lvl1pPr>
              <a:defRPr/>
            </a:lvl1pPr>
          </a:lstStyle>
          <a:p>
            <a:fld id="{DAC192B3-3F09-8F4D-A1A1-A95BC395225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05792867"/>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userDrawn="1"/>
        </p:nvSpPr>
        <p:spPr>
          <a:xfrm>
            <a:off x="7086600" y="64770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Verdana"/>
              <a:cs typeface="Aria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6738" y="1447800"/>
            <a:ext cx="39243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447800"/>
            <a:ext cx="39243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p:cNvSpPr>
            <a:spLocks noGrp="1"/>
          </p:cNvSpPr>
          <p:nvPr>
            <p:ph type="ftr" sz="quarter" idx="10"/>
          </p:nvPr>
        </p:nvSpPr>
        <p:spPr/>
        <p:txBody>
          <a:bodyPr/>
          <a:lstStyle>
            <a:lvl1pPr>
              <a:defRPr/>
            </a:lvl1pPr>
          </a:lstStyle>
          <a:p>
            <a:fld id="{D12BA653-6FC9-5E4D-A0A2-0840B470B6C5}" type="slidenum">
              <a:rPr lang="en-US">
                <a:solidFill>
                  <a:srgbClr val="000000"/>
                </a:solidFill>
              </a:rPr>
              <a:pPr/>
              <a:t>‹#›</a:t>
            </a:fld>
            <a:endParaRPr lang="en-US">
              <a:solidFill>
                <a:srgbClr val="000000"/>
              </a:solidFill>
            </a:endParaRPr>
          </a:p>
        </p:txBody>
      </p:sp>
      <p:sp>
        <p:nvSpPr>
          <p:cNvPr id="7" name="Slide Number Placeholder 5"/>
          <p:cNvSpPr>
            <a:spLocks noGrp="1"/>
          </p:cNvSpPr>
          <p:nvPr>
            <p:ph type="sldNum" sz="quarter" idx="11"/>
          </p:nvPr>
        </p:nvSpPr>
        <p:spPr/>
        <p:txBody>
          <a:bodyPr/>
          <a:lstStyle>
            <a:lvl1pPr>
              <a:defRPr/>
            </a:lvl1pPr>
          </a:lstStyle>
          <a:p>
            <a:fld id="{0B904390-07D8-8C45-BA0A-0C8D124447D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8505394"/>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userDrawn="1"/>
        </p:nvSpPr>
        <p:spPr>
          <a:xfrm>
            <a:off x="7086600" y="64770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Verdana"/>
              <a:cs typeface="Arial"/>
            </a:endParaRPr>
          </a:p>
        </p:txBody>
      </p:sp>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6"/>
          <p:cNvSpPr>
            <a:spLocks noGrp="1"/>
          </p:cNvSpPr>
          <p:nvPr>
            <p:ph type="ftr" sz="quarter" idx="10"/>
          </p:nvPr>
        </p:nvSpPr>
        <p:spPr/>
        <p:txBody>
          <a:bodyPr/>
          <a:lstStyle>
            <a:lvl1pPr>
              <a:defRPr/>
            </a:lvl1pPr>
          </a:lstStyle>
          <a:p>
            <a:fld id="{BEDBDC16-DDF8-9445-8C49-443E0FEFC072}" type="slidenum">
              <a:rPr lang="en-US">
                <a:solidFill>
                  <a:srgbClr val="000000"/>
                </a:solidFill>
              </a:rPr>
              <a:pPr/>
              <a:t>‹#›</a:t>
            </a:fld>
            <a:endParaRPr lang="en-US">
              <a:solidFill>
                <a:srgbClr val="000000"/>
              </a:solidFill>
            </a:endParaRPr>
          </a:p>
        </p:txBody>
      </p:sp>
      <p:sp>
        <p:nvSpPr>
          <p:cNvPr id="9" name="Slide Number Placeholder 7"/>
          <p:cNvSpPr>
            <a:spLocks noGrp="1"/>
          </p:cNvSpPr>
          <p:nvPr>
            <p:ph type="sldNum" sz="quarter" idx="11"/>
          </p:nvPr>
        </p:nvSpPr>
        <p:spPr/>
        <p:txBody>
          <a:bodyPr/>
          <a:lstStyle>
            <a:lvl1pPr>
              <a:defRPr/>
            </a:lvl1pPr>
          </a:lstStyle>
          <a:p>
            <a:fld id="{C6188B14-EDDA-2942-8083-A269EDFB881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06936909"/>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userDrawn="1"/>
        </p:nvSpPr>
        <p:spPr>
          <a:xfrm>
            <a:off x="7086600" y="64770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Verdana"/>
              <a:cs typeface="Arial"/>
            </a:endParaRPr>
          </a:p>
        </p:txBody>
      </p:sp>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p:txBody>
          <a:bodyPr/>
          <a:lstStyle>
            <a:lvl1pPr>
              <a:defRPr/>
            </a:lvl1pPr>
          </a:lstStyle>
          <a:p>
            <a:fld id="{5F09C40C-92E3-604A-96F4-1461CA861F1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2006597"/>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7086600" y="64770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Verdana"/>
              <a:cs typeface="Arial"/>
            </a:endParaRPr>
          </a:p>
        </p:txBody>
      </p:sp>
      <p:sp>
        <p:nvSpPr>
          <p:cNvPr id="3" name="Footer Placeholder 1"/>
          <p:cNvSpPr>
            <a:spLocks noGrp="1"/>
          </p:cNvSpPr>
          <p:nvPr>
            <p:ph type="ftr" sz="quarter" idx="10"/>
          </p:nvPr>
        </p:nvSpPr>
        <p:spPr/>
        <p:txBody>
          <a:bodyPr/>
          <a:lstStyle>
            <a:lvl1pPr>
              <a:defRPr/>
            </a:lvl1pPr>
          </a:lstStyle>
          <a:p>
            <a:fld id="{E811E2EE-F5D1-624E-B587-EADF43E1B0BA}" type="slidenum">
              <a:rPr lang="en-US">
                <a:solidFill>
                  <a:srgbClr val="000000"/>
                </a:solidFill>
              </a:rPr>
              <a:pPr/>
              <a:t>‹#›</a:t>
            </a:fld>
            <a:endParaRPr lang="en-US">
              <a:solidFill>
                <a:srgbClr val="000000"/>
              </a:solidFill>
            </a:endParaRPr>
          </a:p>
        </p:txBody>
      </p:sp>
      <p:sp>
        <p:nvSpPr>
          <p:cNvPr id="4" name="Slide Number Placeholder 2"/>
          <p:cNvSpPr>
            <a:spLocks noGrp="1"/>
          </p:cNvSpPr>
          <p:nvPr>
            <p:ph type="sldNum" sz="quarter" idx="11"/>
          </p:nvPr>
        </p:nvSpPr>
        <p:spPr/>
        <p:txBody>
          <a:bodyPr/>
          <a:lstStyle>
            <a:lvl1pPr>
              <a:defRPr/>
            </a:lvl1pPr>
          </a:lstStyle>
          <a:p>
            <a:fld id="{5B566C19-98B2-434B-B7E7-897332FB17B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5222777"/>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a:xfrm>
            <a:off x="7086600" y="64770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Verdana"/>
              <a:cs typeface="Arial"/>
            </a:endParaRPr>
          </a:p>
        </p:txBody>
      </p:sp>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4"/>
          <p:cNvSpPr>
            <a:spLocks noGrp="1"/>
          </p:cNvSpPr>
          <p:nvPr>
            <p:ph type="ftr" sz="quarter" idx="10"/>
          </p:nvPr>
        </p:nvSpPr>
        <p:spPr/>
        <p:txBody>
          <a:bodyPr/>
          <a:lstStyle>
            <a:lvl1pPr>
              <a:defRPr/>
            </a:lvl1pPr>
          </a:lstStyle>
          <a:p>
            <a:fld id="{9806A959-C8AD-6243-840F-04EA9DDE0A59}" type="slidenum">
              <a:rPr lang="en-US">
                <a:solidFill>
                  <a:srgbClr val="000000"/>
                </a:solidFill>
              </a:rPr>
              <a:pPr/>
              <a:t>‹#›</a:t>
            </a:fld>
            <a:endParaRPr lang="en-US">
              <a:solidFill>
                <a:srgbClr val="000000"/>
              </a:solidFill>
            </a:endParaRPr>
          </a:p>
        </p:txBody>
      </p:sp>
      <p:sp>
        <p:nvSpPr>
          <p:cNvPr id="7" name="Slide Number Placeholder 5"/>
          <p:cNvSpPr>
            <a:spLocks noGrp="1"/>
          </p:cNvSpPr>
          <p:nvPr>
            <p:ph type="sldNum" sz="quarter" idx="11"/>
          </p:nvPr>
        </p:nvSpPr>
        <p:spPr/>
        <p:txBody>
          <a:bodyPr/>
          <a:lstStyle>
            <a:lvl1pPr>
              <a:defRPr/>
            </a:lvl1pPr>
          </a:lstStyle>
          <a:p>
            <a:fld id="{B28E55A4-4053-4248-9BF6-D866B6A0242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612968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400">
                <a:solidFill>
                  <a:schemeClr val="accent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a:t>Click to edit Master title style</a:t>
            </a:r>
          </a:p>
        </p:txBody>
      </p:sp>
    </p:spTree>
    <p:extLst>
      <p:ext uri="{BB962C8B-B14F-4D97-AF65-F5344CB8AC3E}">
        <p14:creationId xmlns:p14="http://schemas.microsoft.com/office/powerpoint/2010/main" val="3343345180"/>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a:xfrm>
            <a:off x="7086600" y="64770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Verdana"/>
              <a:cs typeface="Arial"/>
            </a:endParaRPr>
          </a:p>
        </p:txBody>
      </p:sp>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4"/>
          <p:cNvSpPr>
            <a:spLocks noGrp="1"/>
          </p:cNvSpPr>
          <p:nvPr>
            <p:ph type="ftr" sz="quarter" idx="10"/>
          </p:nvPr>
        </p:nvSpPr>
        <p:spPr/>
        <p:txBody>
          <a:bodyPr/>
          <a:lstStyle>
            <a:lvl1pPr>
              <a:defRPr/>
            </a:lvl1pPr>
          </a:lstStyle>
          <a:p>
            <a:fld id="{1F15B190-DDA6-F94E-A2B6-A22C1EB8A1CF}" type="slidenum">
              <a:rPr lang="en-US">
                <a:solidFill>
                  <a:srgbClr val="000000"/>
                </a:solidFill>
              </a:rPr>
              <a:pPr/>
              <a:t>‹#›</a:t>
            </a:fld>
            <a:endParaRPr lang="en-US">
              <a:solidFill>
                <a:srgbClr val="000000"/>
              </a:solidFill>
            </a:endParaRPr>
          </a:p>
        </p:txBody>
      </p:sp>
      <p:sp>
        <p:nvSpPr>
          <p:cNvPr id="7" name="Slide Number Placeholder 5"/>
          <p:cNvSpPr>
            <a:spLocks noGrp="1"/>
          </p:cNvSpPr>
          <p:nvPr>
            <p:ph type="sldNum" sz="quarter" idx="11"/>
          </p:nvPr>
        </p:nvSpPr>
        <p:spPr/>
        <p:txBody>
          <a:bodyPr/>
          <a:lstStyle>
            <a:lvl1pPr>
              <a:defRPr/>
            </a:lvl1pPr>
          </a:lstStyle>
          <a:p>
            <a:fld id="{C176B110-5C8C-4342-B7A6-4838801E58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59997010"/>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userDrawn="1"/>
        </p:nvSpPr>
        <p:spPr>
          <a:xfrm>
            <a:off x="7086600" y="64770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Verdana"/>
              <a:cs typeface="Arial"/>
            </a:endParaRP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0"/>
          </p:nvPr>
        </p:nvSpPr>
        <p:spPr/>
        <p:txBody>
          <a:bodyPr/>
          <a:lstStyle>
            <a:lvl1pPr>
              <a:defRPr/>
            </a:lvl1pPr>
          </a:lstStyle>
          <a:p>
            <a:fld id="{C22393EA-6DDF-0C4A-860B-C691826C884D}" type="slidenum">
              <a:rPr lang="en-US">
                <a:solidFill>
                  <a:srgbClr val="000000"/>
                </a:solidFill>
              </a:rPr>
              <a:pPr/>
              <a:t>‹#›</a:t>
            </a:fld>
            <a:endParaRPr lang="en-US">
              <a:solidFill>
                <a:srgbClr val="000000"/>
              </a:solidFill>
            </a:endParaRPr>
          </a:p>
        </p:txBody>
      </p:sp>
      <p:sp>
        <p:nvSpPr>
          <p:cNvPr id="6" name="Slide Number Placeholder 4"/>
          <p:cNvSpPr>
            <a:spLocks noGrp="1"/>
          </p:cNvSpPr>
          <p:nvPr>
            <p:ph type="sldNum" sz="quarter" idx="11"/>
          </p:nvPr>
        </p:nvSpPr>
        <p:spPr/>
        <p:txBody>
          <a:bodyPr/>
          <a:lstStyle>
            <a:lvl1pPr>
              <a:defRPr/>
            </a:lvl1pPr>
          </a:lstStyle>
          <a:p>
            <a:fld id="{F74B6EC4-49A8-9F46-A798-3868DF86312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15045255"/>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a:off x="7086600" y="64770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Verdana"/>
              <a:cs typeface="Arial"/>
            </a:endParaRPr>
          </a:p>
        </p:txBody>
      </p:sp>
      <p:sp>
        <p:nvSpPr>
          <p:cNvPr id="2" name="Vertical Title 1"/>
          <p:cNvSpPr>
            <a:spLocks noGrp="1"/>
          </p:cNvSpPr>
          <p:nvPr>
            <p:ph type="title" orient="vert"/>
          </p:nvPr>
        </p:nvSpPr>
        <p:spPr>
          <a:xfrm>
            <a:off x="6573838" y="304800"/>
            <a:ext cx="2001837"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6738" y="304800"/>
            <a:ext cx="58547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0"/>
          </p:nvPr>
        </p:nvSpPr>
        <p:spPr/>
        <p:txBody>
          <a:bodyPr/>
          <a:lstStyle>
            <a:lvl1pPr>
              <a:defRPr/>
            </a:lvl1pPr>
          </a:lstStyle>
          <a:p>
            <a:fld id="{2042C5AF-E95D-8B4F-A608-9A668AA912BC}" type="slidenum">
              <a:rPr lang="en-US">
                <a:solidFill>
                  <a:srgbClr val="000000"/>
                </a:solidFill>
              </a:rPr>
              <a:pPr/>
              <a:t>‹#›</a:t>
            </a:fld>
            <a:endParaRPr lang="en-US">
              <a:solidFill>
                <a:srgbClr val="000000"/>
              </a:solidFill>
            </a:endParaRPr>
          </a:p>
        </p:txBody>
      </p:sp>
      <p:sp>
        <p:nvSpPr>
          <p:cNvPr id="6" name="Slide Number Placeholder 4"/>
          <p:cNvSpPr>
            <a:spLocks noGrp="1"/>
          </p:cNvSpPr>
          <p:nvPr>
            <p:ph type="sldNum" sz="quarter" idx="11"/>
          </p:nvPr>
        </p:nvSpPr>
        <p:spPr/>
        <p:txBody>
          <a:bodyPr/>
          <a:lstStyle>
            <a:lvl1pPr>
              <a:defRPr/>
            </a:lvl1pPr>
          </a:lstStyle>
          <a:p>
            <a:fld id="{A4CABD53-4DC9-6746-92AD-102F9E9CD81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4100837"/>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4" name="Rectangle 3"/>
          <p:cNvSpPr/>
          <p:nvPr userDrawn="1"/>
        </p:nvSpPr>
        <p:spPr>
          <a:xfrm>
            <a:off x="7086600" y="64770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Verdana"/>
              <a:cs typeface="Arial"/>
            </a:endParaRPr>
          </a:p>
        </p:txBody>
      </p:sp>
      <p:sp>
        <p:nvSpPr>
          <p:cNvPr id="2" name="Title 1"/>
          <p:cNvSpPr>
            <a:spLocks noGrp="1"/>
          </p:cNvSpPr>
          <p:nvPr>
            <p:ph type="title"/>
          </p:nvPr>
        </p:nvSpPr>
        <p:spPr>
          <a:xfrm>
            <a:off x="574675" y="304800"/>
            <a:ext cx="8001000" cy="838200"/>
          </a:xfrm>
        </p:spPr>
        <p:txBody>
          <a:bodyPr/>
          <a:lstStyle/>
          <a:p>
            <a:r>
              <a:rPr lang="en-US"/>
              <a:t>Click to edit Master title style</a:t>
            </a:r>
          </a:p>
        </p:txBody>
      </p:sp>
      <p:sp>
        <p:nvSpPr>
          <p:cNvPr id="3" name="Table Placeholder 2"/>
          <p:cNvSpPr>
            <a:spLocks noGrp="1"/>
          </p:cNvSpPr>
          <p:nvPr>
            <p:ph type="tbl" idx="1"/>
          </p:nvPr>
        </p:nvSpPr>
        <p:spPr>
          <a:xfrm>
            <a:off x="566738" y="1447800"/>
            <a:ext cx="8001000" cy="4876800"/>
          </a:xfrm>
        </p:spPr>
        <p:txBody>
          <a:bodyPr/>
          <a:lstStyle/>
          <a:p>
            <a:pPr lvl="0"/>
            <a:r>
              <a:rPr lang="en-US" noProof="0"/>
              <a:t>Click icon to add table</a:t>
            </a:r>
          </a:p>
        </p:txBody>
      </p:sp>
      <p:sp>
        <p:nvSpPr>
          <p:cNvPr id="5" name="Footer Placeholder 3"/>
          <p:cNvSpPr>
            <a:spLocks noGrp="1"/>
          </p:cNvSpPr>
          <p:nvPr>
            <p:ph type="ftr" sz="quarter" idx="10"/>
          </p:nvPr>
        </p:nvSpPr>
        <p:spPr/>
        <p:txBody>
          <a:bodyPr/>
          <a:lstStyle>
            <a:lvl1pPr>
              <a:defRPr/>
            </a:lvl1pPr>
          </a:lstStyle>
          <a:p>
            <a:fld id="{58CCBF82-5CA0-0340-8064-276B1D6BC1AD}" type="slidenum">
              <a:rPr lang="en-US">
                <a:solidFill>
                  <a:srgbClr val="000000"/>
                </a:solidFill>
              </a:rPr>
              <a:pPr/>
              <a:t>‹#›</a:t>
            </a:fld>
            <a:endParaRPr lang="en-US">
              <a:solidFill>
                <a:srgbClr val="000000"/>
              </a:solidFill>
            </a:endParaRPr>
          </a:p>
        </p:txBody>
      </p:sp>
      <p:sp>
        <p:nvSpPr>
          <p:cNvPr id="6" name="Slide Number Placeholder 4"/>
          <p:cNvSpPr>
            <a:spLocks noGrp="1"/>
          </p:cNvSpPr>
          <p:nvPr>
            <p:ph type="sldNum" sz="quarter" idx="11"/>
          </p:nvPr>
        </p:nvSpPr>
        <p:spPr/>
        <p:txBody>
          <a:bodyPr/>
          <a:lstStyle>
            <a:lvl1pPr>
              <a:defRPr/>
            </a:lvl1pPr>
          </a:lstStyle>
          <a:p>
            <a:fld id="{3A7902C6-1EBA-8B44-AB8F-4EAB65297E5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778888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37557"/>
            <a:ext cx="5486400" cy="4114800"/>
          </a:xfrm>
          <a:prstGeom prst="rect">
            <a:avLst/>
          </a:prstGeo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252357"/>
            <a:ext cx="5486400" cy="804862"/>
          </a:xfrm>
          <a:prstGeom prst="rect">
            <a:avLst/>
          </a:prstGeo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a:t>Click to edit Master title style</a:t>
            </a:r>
          </a:p>
        </p:txBody>
      </p:sp>
    </p:spTree>
    <p:extLst>
      <p:ext uri="{BB962C8B-B14F-4D97-AF65-F5344CB8AC3E}">
        <p14:creationId xmlns:p14="http://schemas.microsoft.com/office/powerpoint/2010/main" val="17330820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a:t>Click to edit Master title style</a:t>
            </a:r>
          </a:p>
        </p:txBody>
      </p:sp>
      <p:sp>
        <p:nvSpPr>
          <p:cNvPr id="7" name="Picture Placeholder 2"/>
          <p:cNvSpPr>
            <a:spLocks noGrp="1"/>
          </p:cNvSpPr>
          <p:nvPr>
            <p:ph type="pic" idx="1"/>
          </p:nvPr>
        </p:nvSpPr>
        <p:spPr>
          <a:xfrm>
            <a:off x="3316288" y="1070426"/>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3"/>
          <p:cNvSpPr>
            <a:spLocks noGrp="1"/>
          </p:cNvSpPr>
          <p:nvPr>
            <p:ph type="body" sz="half" idx="2"/>
          </p:nvPr>
        </p:nvSpPr>
        <p:spPr>
          <a:xfrm>
            <a:off x="3316288" y="5185226"/>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3"/>
          <p:cNvSpPr>
            <a:spLocks noGrp="1"/>
          </p:cNvSpPr>
          <p:nvPr>
            <p:ph type="body" sz="half" idx="10"/>
          </p:nvPr>
        </p:nvSpPr>
        <p:spPr>
          <a:xfrm>
            <a:off x="457201" y="1070426"/>
            <a:ext cx="2859088" cy="49196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086408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6"/>
          <p:cNvSpPr/>
          <p:nvPr userDrawn="1"/>
        </p:nvSpPr>
        <p:spPr>
          <a:xfrm>
            <a:off x="3184071" y="145143"/>
            <a:ext cx="5959929" cy="7710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35583542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8330788"/>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62675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2073927"/>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813583"/>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2685609"/>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252787"/>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1690549"/>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0113194"/>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0437132"/>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2594476"/>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7013786"/>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839681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678932"/>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1486633"/>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42156"/>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9204901"/>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1634217"/>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4237537"/>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7247826"/>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4798383"/>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6820733"/>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207788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2606719"/>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9601064"/>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7941158"/>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2369188"/>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461306"/>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3792512"/>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0236361"/>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6666256"/>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785251"/>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319005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6774506"/>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0907315"/>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0176643"/>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7827062"/>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7941156"/>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3912523"/>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3300637"/>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63576646"/>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6429744"/>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074327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10.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1.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2.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3.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4.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3.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theme" Target="../theme/theme15.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theme" Target="../theme/theme16.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theme" Target="../theme/theme19.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slideLayout" Target="../slideLayouts/slideLayout202.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0.xml"/><Relationship Id="rId13" Type="http://schemas.openxmlformats.org/officeDocument/2006/relationships/theme" Target="../theme/theme20.xml"/><Relationship Id="rId3" Type="http://schemas.openxmlformats.org/officeDocument/2006/relationships/slideLayout" Target="../slideLayouts/slideLayout205.xml"/><Relationship Id="rId7" Type="http://schemas.openxmlformats.org/officeDocument/2006/relationships/slideLayout" Target="../slideLayouts/slideLayout209.xml"/><Relationship Id="rId12" Type="http://schemas.openxmlformats.org/officeDocument/2006/relationships/slideLayout" Target="../slideLayouts/slideLayout214.xml"/><Relationship Id="rId2" Type="http://schemas.openxmlformats.org/officeDocument/2006/relationships/slideLayout" Target="../slideLayouts/slideLayout204.xml"/><Relationship Id="rId1" Type="http://schemas.openxmlformats.org/officeDocument/2006/relationships/slideLayout" Target="../slideLayouts/slideLayout203.xml"/><Relationship Id="rId6" Type="http://schemas.openxmlformats.org/officeDocument/2006/relationships/slideLayout" Target="../slideLayouts/slideLayout208.xml"/><Relationship Id="rId11" Type="http://schemas.openxmlformats.org/officeDocument/2006/relationships/slideLayout" Target="../slideLayouts/slideLayout213.xml"/><Relationship Id="rId5" Type="http://schemas.openxmlformats.org/officeDocument/2006/relationships/slideLayout" Target="../slideLayouts/slideLayout207.xml"/><Relationship Id="rId10" Type="http://schemas.openxmlformats.org/officeDocument/2006/relationships/slideLayout" Target="../slideLayouts/slideLayout212.xml"/><Relationship Id="rId4" Type="http://schemas.openxmlformats.org/officeDocument/2006/relationships/slideLayout" Target="../slideLayouts/slideLayout206.xml"/><Relationship Id="rId9" Type="http://schemas.openxmlformats.org/officeDocument/2006/relationships/slideLayout" Target="../slideLayouts/slideLayout211.xml"/><Relationship Id="rId14" Type="http://schemas.openxmlformats.org/officeDocument/2006/relationships/image" Target="../media/image6.jpeg"/></Relationships>
</file>

<file path=ppt/slideMasters/_rels/slideMaster21.xml.rels><?xml version="1.0" encoding="UTF-8" standalone="yes"?>
<Relationships xmlns="http://schemas.openxmlformats.org/package/2006/relationships"><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22.xml"/><Relationship Id="rId13" Type="http://schemas.openxmlformats.org/officeDocument/2006/relationships/theme" Target="../theme/theme23.xml"/><Relationship Id="rId3" Type="http://schemas.openxmlformats.org/officeDocument/2006/relationships/slideLayout" Target="../slideLayouts/slideLayout217.xml"/><Relationship Id="rId7" Type="http://schemas.openxmlformats.org/officeDocument/2006/relationships/slideLayout" Target="../slideLayouts/slideLayout221.xml"/><Relationship Id="rId12" Type="http://schemas.openxmlformats.org/officeDocument/2006/relationships/slideLayout" Target="../slideLayouts/slideLayout226.xml"/><Relationship Id="rId2" Type="http://schemas.openxmlformats.org/officeDocument/2006/relationships/slideLayout" Target="../slideLayouts/slideLayout216.xml"/><Relationship Id="rId1" Type="http://schemas.openxmlformats.org/officeDocument/2006/relationships/slideLayout" Target="../slideLayouts/slideLayout215.xml"/><Relationship Id="rId6" Type="http://schemas.openxmlformats.org/officeDocument/2006/relationships/slideLayout" Target="../slideLayouts/slideLayout220.xml"/><Relationship Id="rId11" Type="http://schemas.openxmlformats.org/officeDocument/2006/relationships/slideLayout" Target="../slideLayouts/slideLayout225.xml"/><Relationship Id="rId5" Type="http://schemas.openxmlformats.org/officeDocument/2006/relationships/slideLayout" Target="../slideLayouts/slideLayout219.xml"/><Relationship Id="rId10" Type="http://schemas.openxmlformats.org/officeDocument/2006/relationships/slideLayout" Target="../slideLayouts/slideLayout224.xml"/><Relationship Id="rId4" Type="http://schemas.openxmlformats.org/officeDocument/2006/relationships/slideLayout" Target="../slideLayouts/slideLayout218.xml"/><Relationship Id="rId9" Type="http://schemas.openxmlformats.org/officeDocument/2006/relationships/slideLayout" Target="../slideLayouts/slideLayout223.xml"/><Relationship Id="rId14" Type="http://schemas.openxmlformats.org/officeDocument/2006/relationships/image" Target="../media/image7.pn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34.xml"/><Relationship Id="rId3" Type="http://schemas.openxmlformats.org/officeDocument/2006/relationships/slideLayout" Target="../slideLayouts/slideLayout229.xml"/><Relationship Id="rId7" Type="http://schemas.openxmlformats.org/officeDocument/2006/relationships/slideLayout" Target="../slideLayouts/slideLayout233.xml"/><Relationship Id="rId12" Type="http://schemas.openxmlformats.org/officeDocument/2006/relationships/theme" Target="../theme/theme24.xml"/><Relationship Id="rId2" Type="http://schemas.openxmlformats.org/officeDocument/2006/relationships/slideLayout" Target="../slideLayouts/slideLayout228.xml"/><Relationship Id="rId1" Type="http://schemas.openxmlformats.org/officeDocument/2006/relationships/slideLayout" Target="../slideLayouts/slideLayout227.xml"/><Relationship Id="rId6" Type="http://schemas.openxmlformats.org/officeDocument/2006/relationships/slideLayout" Target="../slideLayouts/slideLayout232.xml"/><Relationship Id="rId11" Type="http://schemas.openxmlformats.org/officeDocument/2006/relationships/slideLayout" Target="../slideLayouts/slideLayout237.xml"/><Relationship Id="rId5" Type="http://schemas.openxmlformats.org/officeDocument/2006/relationships/slideLayout" Target="../slideLayouts/slideLayout231.xml"/><Relationship Id="rId10" Type="http://schemas.openxmlformats.org/officeDocument/2006/relationships/slideLayout" Target="../slideLayouts/slideLayout236.xml"/><Relationship Id="rId4" Type="http://schemas.openxmlformats.org/officeDocument/2006/relationships/slideLayout" Target="../slideLayouts/slideLayout230.xml"/><Relationship Id="rId9" Type="http://schemas.openxmlformats.org/officeDocument/2006/relationships/slideLayout" Target="../slideLayouts/slideLayout235.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45.xml"/><Relationship Id="rId13" Type="http://schemas.openxmlformats.org/officeDocument/2006/relationships/theme" Target="../theme/theme25.xml"/><Relationship Id="rId3" Type="http://schemas.openxmlformats.org/officeDocument/2006/relationships/slideLayout" Target="../slideLayouts/slideLayout240.xml"/><Relationship Id="rId7" Type="http://schemas.openxmlformats.org/officeDocument/2006/relationships/slideLayout" Target="../slideLayouts/slideLayout244.xml"/><Relationship Id="rId12" Type="http://schemas.openxmlformats.org/officeDocument/2006/relationships/slideLayout" Target="../slideLayouts/slideLayout249.xml"/><Relationship Id="rId2" Type="http://schemas.openxmlformats.org/officeDocument/2006/relationships/slideLayout" Target="../slideLayouts/slideLayout239.xml"/><Relationship Id="rId1" Type="http://schemas.openxmlformats.org/officeDocument/2006/relationships/slideLayout" Target="../slideLayouts/slideLayout238.xml"/><Relationship Id="rId6" Type="http://schemas.openxmlformats.org/officeDocument/2006/relationships/slideLayout" Target="../slideLayouts/slideLayout243.xml"/><Relationship Id="rId11" Type="http://schemas.openxmlformats.org/officeDocument/2006/relationships/slideLayout" Target="../slideLayouts/slideLayout248.xml"/><Relationship Id="rId5" Type="http://schemas.openxmlformats.org/officeDocument/2006/relationships/slideLayout" Target="../slideLayouts/slideLayout242.xml"/><Relationship Id="rId10" Type="http://schemas.openxmlformats.org/officeDocument/2006/relationships/slideLayout" Target="../slideLayouts/slideLayout247.xml"/><Relationship Id="rId4" Type="http://schemas.openxmlformats.org/officeDocument/2006/relationships/slideLayout" Target="../slideLayouts/slideLayout241.xml"/><Relationship Id="rId9" Type="http://schemas.openxmlformats.org/officeDocument/2006/relationships/slideLayout" Target="../slideLayouts/slideLayout246.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57.xml"/><Relationship Id="rId13" Type="http://schemas.openxmlformats.org/officeDocument/2006/relationships/theme" Target="../theme/theme26.xml"/><Relationship Id="rId3" Type="http://schemas.openxmlformats.org/officeDocument/2006/relationships/slideLayout" Target="../slideLayouts/slideLayout252.xml"/><Relationship Id="rId7" Type="http://schemas.openxmlformats.org/officeDocument/2006/relationships/slideLayout" Target="../slideLayouts/slideLayout256.xml"/><Relationship Id="rId12" Type="http://schemas.openxmlformats.org/officeDocument/2006/relationships/slideLayout" Target="../slideLayouts/slideLayout261.xml"/><Relationship Id="rId2" Type="http://schemas.openxmlformats.org/officeDocument/2006/relationships/slideLayout" Target="../slideLayouts/slideLayout251.xml"/><Relationship Id="rId1" Type="http://schemas.openxmlformats.org/officeDocument/2006/relationships/slideLayout" Target="../slideLayouts/slideLayout250.xml"/><Relationship Id="rId6" Type="http://schemas.openxmlformats.org/officeDocument/2006/relationships/slideLayout" Target="../slideLayouts/slideLayout255.xml"/><Relationship Id="rId11" Type="http://schemas.openxmlformats.org/officeDocument/2006/relationships/slideLayout" Target="../slideLayouts/slideLayout260.xml"/><Relationship Id="rId5" Type="http://schemas.openxmlformats.org/officeDocument/2006/relationships/slideLayout" Target="../slideLayouts/slideLayout254.xml"/><Relationship Id="rId10" Type="http://schemas.openxmlformats.org/officeDocument/2006/relationships/slideLayout" Target="../slideLayouts/slideLayout259.xml"/><Relationship Id="rId4" Type="http://schemas.openxmlformats.org/officeDocument/2006/relationships/slideLayout" Target="../slideLayouts/slideLayout253.xml"/><Relationship Id="rId9" Type="http://schemas.openxmlformats.org/officeDocument/2006/relationships/slideLayout" Target="../slideLayouts/slideLayout258.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69.xml"/><Relationship Id="rId3" Type="http://schemas.openxmlformats.org/officeDocument/2006/relationships/slideLayout" Target="../slideLayouts/slideLayout264.xml"/><Relationship Id="rId7" Type="http://schemas.openxmlformats.org/officeDocument/2006/relationships/slideLayout" Target="../slideLayouts/slideLayout268.xml"/><Relationship Id="rId12" Type="http://schemas.openxmlformats.org/officeDocument/2006/relationships/theme" Target="../theme/theme27.xml"/><Relationship Id="rId2" Type="http://schemas.openxmlformats.org/officeDocument/2006/relationships/slideLayout" Target="../slideLayouts/slideLayout263.xml"/><Relationship Id="rId1" Type="http://schemas.openxmlformats.org/officeDocument/2006/relationships/slideLayout" Target="../slideLayouts/slideLayout262.xml"/><Relationship Id="rId6" Type="http://schemas.openxmlformats.org/officeDocument/2006/relationships/slideLayout" Target="../slideLayouts/slideLayout267.xml"/><Relationship Id="rId11" Type="http://schemas.openxmlformats.org/officeDocument/2006/relationships/slideLayout" Target="../slideLayouts/slideLayout272.xml"/><Relationship Id="rId5" Type="http://schemas.openxmlformats.org/officeDocument/2006/relationships/slideLayout" Target="../slideLayouts/slideLayout266.xml"/><Relationship Id="rId10" Type="http://schemas.openxmlformats.org/officeDocument/2006/relationships/slideLayout" Target="../slideLayouts/slideLayout271.xml"/><Relationship Id="rId4" Type="http://schemas.openxmlformats.org/officeDocument/2006/relationships/slideLayout" Target="../slideLayouts/slideLayout265.xml"/><Relationship Id="rId9" Type="http://schemas.openxmlformats.org/officeDocument/2006/relationships/slideLayout" Target="../slideLayouts/slideLayout270.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80.xml"/><Relationship Id="rId13" Type="http://schemas.openxmlformats.org/officeDocument/2006/relationships/image" Target="../media/image8.png"/><Relationship Id="rId3" Type="http://schemas.openxmlformats.org/officeDocument/2006/relationships/slideLayout" Target="../slideLayouts/slideLayout275.xml"/><Relationship Id="rId7" Type="http://schemas.openxmlformats.org/officeDocument/2006/relationships/slideLayout" Target="../slideLayouts/slideLayout279.xml"/><Relationship Id="rId12" Type="http://schemas.openxmlformats.org/officeDocument/2006/relationships/theme" Target="../theme/theme28.xml"/><Relationship Id="rId2" Type="http://schemas.openxmlformats.org/officeDocument/2006/relationships/slideLayout" Target="../slideLayouts/slideLayout274.xml"/><Relationship Id="rId1" Type="http://schemas.openxmlformats.org/officeDocument/2006/relationships/slideLayout" Target="../slideLayouts/slideLayout273.xml"/><Relationship Id="rId6" Type="http://schemas.openxmlformats.org/officeDocument/2006/relationships/slideLayout" Target="../slideLayouts/slideLayout278.xml"/><Relationship Id="rId11" Type="http://schemas.openxmlformats.org/officeDocument/2006/relationships/slideLayout" Target="../slideLayouts/slideLayout283.xml"/><Relationship Id="rId5" Type="http://schemas.openxmlformats.org/officeDocument/2006/relationships/slideLayout" Target="../slideLayouts/slideLayout277.xml"/><Relationship Id="rId10" Type="http://schemas.openxmlformats.org/officeDocument/2006/relationships/slideLayout" Target="../slideLayouts/slideLayout282.xml"/><Relationship Id="rId4" Type="http://schemas.openxmlformats.org/officeDocument/2006/relationships/slideLayout" Target="../slideLayouts/slideLayout276.xml"/><Relationship Id="rId9" Type="http://schemas.openxmlformats.org/officeDocument/2006/relationships/slideLayout" Target="../slideLayouts/slideLayout281.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291.xml"/><Relationship Id="rId3" Type="http://schemas.openxmlformats.org/officeDocument/2006/relationships/slideLayout" Target="../slideLayouts/slideLayout286.xml"/><Relationship Id="rId7" Type="http://schemas.openxmlformats.org/officeDocument/2006/relationships/slideLayout" Target="../slideLayouts/slideLayout290.xml"/><Relationship Id="rId12" Type="http://schemas.openxmlformats.org/officeDocument/2006/relationships/theme" Target="../theme/theme29.xml"/><Relationship Id="rId2" Type="http://schemas.openxmlformats.org/officeDocument/2006/relationships/slideLayout" Target="../slideLayouts/slideLayout285.xml"/><Relationship Id="rId1" Type="http://schemas.openxmlformats.org/officeDocument/2006/relationships/slideLayout" Target="../slideLayouts/slideLayout284.xml"/><Relationship Id="rId6" Type="http://schemas.openxmlformats.org/officeDocument/2006/relationships/slideLayout" Target="../slideLayouts/slideLayout289.xml"/><Relationship Id="rId11" Type="http://schemas.openxmlformats.org/officeDocument/2006/relationships/slideLayout" Target="../slideLayouts/slideLayout294.xml"/><Relationship Id="rId5" Type="http://schemas.openxmlformats.org/officeDocument/2006/relationships/slideLayout" Target="../slideLayouts/slideLayout288.xml"/><Relationship Id="rId10" Type="http://schemas.openxmlformats.org/officeDocument/2006/relationships/slideLayout" Target="../slideLayouts/slideLayout293.xml"/><Relationship Id="rId4" Type="http://schemas.openxmlformats.org/officeDocument/2006/relationships/slideLayout" Target="../slideLayouts/slideLayout287.xml"/><Relationship Id="rId9" Type="http://schemas.openxmlformats.org/officeDocument/2006/relationships/slideLayout" Target="../slideLayouts/slideLayout29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02.xml"/><Relationship Id="rId13" Type="http://schemas.openxmlformats.org/officeDocument/2006/relationships/image" Target="../media/image8.png"/><Relationship Id="rId3" Type="http://schemas.openxmlformats.org/officeDocument/2006/relationships/slideLayout" Target="../slideLayouts/slideLayout297.xml"/><Relationship Id="rId7" Type="http://schemas.openxmlformats.org/officeDocument/2006/relationships/slideLayout" Target="../slideLayouts/slideLayout301.xml"/><Relationship Id="rId12" Type="http://schemas.openxmlformats.org/officeDocument/2006/relationships/theme" Target="../theme/theme30.xml"/><Relationship Id="rId2" Type="http://schemas.openxmlformats.org/officeDocument/2006/relationships/slideLayout" Target="../slideLayouts/slideLayout296.xml"/><Relationship Id="rId1" Type="http://schemas.openxmlformats.org/officeDocument/2006/relationships/slideLayout" Target="../slideLayouts/slideLayout295.xml"/><Relationship Id="rId6" Type="http://schemas.openxmlformats.org/officeDocument/2006/relationships/slideLayout" Target="../slideLayouts/slideLayout300.xml"/><Relationship Id="rId11" Type="http://schemas.openxmlformats.org/officeDocument/2006/relationships/slideLayout" Target="../slideLayouts/slideLayout305.xml"/><Relationship Id="rId5" Type="http://schemas.openxmlformats.org/officeDocument/2006/relationships/slideLayout" Target="../slideLayouts/slideLayout299.xml"/><Relationship Id="rId10" Type="http://schemas.openxmlformats.org/officeDocument/2006/relationships/slideLayout" Target="../slideLayouts/slideLayout304.xml"/><Relationship Id="rId4" Type="http://schemas.openxmlformats.org/officeDocument/2006/relationships/slideLayout" Target="../slideLayouts/slideLayout298.xml"/><Relationship Id="rId9" Type="http://schemas.openxmlformats.org/officeDocument/2006/relationships/slideLayout" Target="../slideLayouts/slideLayout303.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13.xml"/><Relationship Id="rId3" Type="http://schemas.openxmlformats.org/officeDocument/2006/relationships/slideLayout" Target="../slideLayouts/slideLayout308.xml"/><Relationship Id="rId7" Type="http://schemas.openxmlformats.org/officeDocument/2006/relationships/slideLayout" Target="../slideLayouts/slideLayout312.xml"/><Relationship Id="rId12" Type="http://schemas.openxmlformats.org/officeDocument/2006/relationships/theme" Target="../theme/theme31.xml"/><Relationship Id="rId2" Type="http://schemas.openxmlformats.org/officeDocument/2006/relationships/slideLayout" Target="../slideLayouts/slideLayout307.xml"/><Relationship Id="rId1" Type="http://schemas.openxmlformats.org/officeDocument/2006/relationships/slideLayout" Target="../slideLayouts/slideLayout306.xml"/><Relationship Id="rId6" Type="http://schemas.openxmlformats.org/officeDocument/2006/relationships/slideLayout" Target="../slideLayouts/slideLayout311.xml"/><Relationship Id="rId11" Type="http://schemas.openxmlformats.org/officeDocument/2006/relationships/slideLayout" Target="../slideLayouts/slideLayout316.xml"/><Relationship Id="rId5" Type="http://schemas.openxmlformats.org/officeDocument/2006/relationships/slideLayout" Target="../slideLayouts/slideLayout310.xml"/><Relationship Id="rId10" Type="http://schemas.openxmlformats.org/officeDocument/2006/relationships/slideLayout" Target="../slideLayouts/slideLayout315.xml"/><Relationship Id="rId4" Type="http://schemas.openxmlformats.org/officeDocument/2006/relationships/slideLayout" Target="../slideLayouts/slideLayout309.xml"/><Relationship Id="rId9" Type="http://schemas.openxmlformats.org/officeDocument/2006/relationships/slideLayout" Target="../slideLayouts/slideLayout314.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24.xml"/><Relationship Id="rId13" Type="http://schemas.openxmlformats.org/officeDocument/2006/relationships/theme" Target="../theme/theme32.xml"/><Relationship Id="rId3" Type="http://schemas.openxmlformats.org/officeDocument/2006/relationships/slideLayout" Target="../slideLayouts/slideLayout319.xml"/><Relationship Id="rId7" Type="http://schemas.openxmlformats.org/officeDocument/2006/relationships/slideLayout" Target="../slideLayouts/slideLayout323.xml"/><Relationship Id="rId12" Type="http://schemas.openxmlformats.org/officeDocument/2006/relationships/slideLayout" Target="../slideLayouts/slideLayout328.xml"/><Relationship Id="rId2" Type="http://schemas.openxmlformats.org/officeDocument/2006/relationships/slideLayout" Target="../slideLayouts/slideLayout318.xml"/><Relationship Id="rId1" Type="http://schemas.openxmlformats.org/officeDocument/2006/relationships/slideLayout" Target="../slideLayouts/slideLayout317.xml"/><Relationship Id="rId6" Type="http://schemas.openxmlformats.org/officeDocument/2006/relationships/slideLayout" Target="../slideLayouts/slideLayout322.xml"/><Relationship Id="rId11" Type="http://schemas.openxmlformats.org/officeDocument/2006/relationships/slideLayout" Target="../slideLayouts/slideLayout327.xml"/><Relationship Id="rId5" Type="http://schemas.openxmlformats.org/officeDocument/2006/relationships/slideLayout" Target="../slideLayouts/slideLayout321.xml"/><Relationship Id="rId10" Type="http://schemas.openxmlformats.org/officeDocument/2006/relationships/slideLayout" Target="../slideLayouts/slideLayout326.xml"/><Relationship Id="rId4" Type="http://schemas.openxmlformats.org/officeDocument/2006/relationships/slideLayout" Target="../slideLayouts/slideLayout320.xml"/><Relationship Id="rId9" Type="http://schemas.openxmlformats.org/officeDocument/2006/relationships/slideLayout" Target="../slideLayouts/slideLayout325.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36.xml"/><Relationship Id="rId3" Type="http://schemas.openxmlformats.org/officeDocument/2006/relationships/slideLayout" Target="../slideLayouts/slideLayout331.xml"/><Relationship Id="rId7" Type="http://schemas.openxmlformats.org/officeDocument/2006/relationships/slideLayout" Target="../slideLayouts/slideLayout335.xml"/><Relationship Id="rId12" Type="http://schemas.openxmlformats.org/officeDocument/2006/relationships/theme" Target="../theme/theme33.xml"/><Relationship Id="rId2" Type="http://schemas.openxmlformats.org/officeDocument/2006/relationships/slideLayout" Target="../slideLayouts/slideLayout330.xml"/><Relationship Id="rId1" Type="http://schemas.openxmlformats.org/officeDocument/2006/relationships/slideLayout" Target="../slideLayouts/slideLayout329.xml"/><Relationship Id="rId6" Type="http://schemas.openxmlformats.org/officeDocument/2006/relationships/slideLayout" Target="../slideLayouts/slideLayout334.xml"/><Relationship Id="rId11" Type="http://schemas.openxmlformats.org/officeDocument/2006/relationships/slideLayout" Target="../slideLayouts/slideLayout339.xml"/><Relationship Id="rId5" Type="http://schemas.openxmlformats.org/officeDocument/2006/relationships/slideLayout" Target="../slideLayouts/slideLayout333.xml"/><Relationship Id="rId10" Type="http://schemas.openxmlformats.org/officeDocument/2006/relationships/slideLayout" Target="../slideLayouts/slideLayout338.xml"/><Relationship Id="rId4" Type="http://schemas.openxmlformats.org/officeDocument/2006/relationships/slideLayout" Target="../slideLayouts/slideLayout332.xml"/><Relationship Id="rId9" Type="http://schemas.openxmlformats.org/officeDocument/2006/relationships/slideLayout" Target="../slideLayouts/slideLayout337.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47.xml"/><Relationship Id="rId3" Type="http://schemas.openxmlformats.org/officeDocument/2006/relationships/slideLayout" Target="../slideLayouts/slideLayout342.xml"/><Relationship Id="rId7" Type="http://schemas.openxmlformats.org/officeDocument/2006/relationships/slideLayout" Target="../slideLayouts/slideLayout346.xml"/><Relationship Id="rId12" Type="http://schemas.openxmlformats.org/officeDocument/2006/relationships/theme" Target="../theme/theme34.xml"/><Relationship Id="rId2" Type="http://schemas.openxmlformats.org/officeDocument/2006/relationships/slideLayout" Target="../slideLayouts/slideLayout341.xml"/><Relationship Id="rId1" Type="http://schemas.openxmlformats.org/officeDocument/2006/relationships/slideLayout" Target="../slideLayouts/slideLayout340.xml"/><Relationship Id="rId6" Type="http://schemas.openxmlformats.org/officeDocument/2006/relationships/slideLayout" Target="../slideLayouts/slideLayout345.xml"/><Relationship Id="rId11" Type="http://schemas.openxmlformats.org/officeDocument/2006/relationships/slideLayout" Target="../slideLayouts/slideLayout350.xml"/><Relationship Id="rId5" Type="http://schemas.openxmlformats.org/officeDocument/2006/relationships/slideLayout" Target="../slideLayouts/slideLayout344.xml"/><Relationship Id="rId10" Type="http://schemas.openxmlformats.org/officeDocument/2006/relationships/slideLayout" Target="../slideLayouts/slideLayout349.xml"/><Relationship Id="rId4" Type="http://schemas.openxmlformats.org/officeDocument/2006/relationships/slideLayout" Target="../slideLayouts/slideLayout343.xml"/><Relationship Id="rId9" Type="http://schemas.openxmlformats.org/officeDocument/2006/relationships/slideLayout" Target="../slideLayouts/slideLayout348.xml"/></Relationships>
</file>

<file path=ppt/slideMasters/_rels/slideMaster35.xml.rels><?xml version="1.0" encoding="UTF-8" standalone="yes"?>
<Relationships xmlns="http://schemas.openxmlformats.org/package/2006/relationships"><Relationship Id="rId3" Type="http://schemas.openxmlformats.org/officeDocument/2006/relationships/theme" Target="../theme/theme35.xml"/><Relationship Id="rId2" Type="http://schemas.openxmlformats.org/officeDocument/2006/relationships/slideLayout" Target="../slideLayouts/slideLayout352.xml"/><Relationship Id="rId1" Type="http://schemas.openxmlformats.org/officeDocument/2006/relationships/slideLayout" Target="../slideLayouts/slideLayout351.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60.xml"/><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6.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371.xml"/><Relationship Id="rId13" Type="http://schemas.openxmlformats.org/officeDocument/2006/relationships/theme" Target="../theme/theme37.xml"/><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slideLayout" Target="../slideLayouts/slideLayout375.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383.xml"/><Relationship Id="rId13" Type="http://schemas.openxmlformats.org/officeDocument/2006/relationships/theme" Target="../theme/theme38.xml"/><Relationship Id="rId3" Type="http://schemas.openxmlformats.org/officeDocument/2006/relationships/slideLayout" Target="../slideLayouts/slideLayout378.xml"/><Relationship Id="rId7" Type="http://schemas.openxmlformats.org/officeDocument/2006/relationships/slideLayout" Target="../slideLayouts/slideLayout382.xml"/><Relationship Id="rId12" Type="http://schemas.openxmlformats.org/officeDocument/2006/relationships/slideLayout" Target="../slideLayouts/slideLayout387.xml"/><Relationship Id="rId2" Type="http://schemas.openxmlformats.org/officeDocument/2006/relationships/slideLayout" Target="../slideLayouts/slideLayout377.xml"/><Relationship Id="rId1" Type="http://schemas.openxmlformats.org/officeDocument/2006/relationships/slideLayout" Target="../slideLayouts/slideLayout376.xml"/><Relationship Id="rId6" Type="http://schemas.openxmlformats.org/officeDocument/2006/relationships/slideLayout" Target="../slideLayouts/slideLayout381.xml"/><Relationship Id="rId11" Type="http://schemas.openxmlformats.org/officeDocument/2006/relationships/slideLayout" Target="../slideLayouts/slideLayout386.xml"/><Relationship Id="rId5" Type="http://schemas.openxmlformats.org/officeDocument/2006/relationships/slideLayout" Target="../slideLayouts/slideLayout380.xml"/><Relationship Id="rId10" Type="http://schemas.openxmlformats.org/officeDocument/2006/relationships/slideLayout" Target="../slideLayouts/slideLayout385.xml"/><Relationship Id="rId4" Type="http://schemas.openxmlformats.org/officeDocument/2006/relationships/slideLayout" Target="../slideLayouts/slideLayout379.xml"/><Relationship Id="rId9" Type="http://schemas.openxmlformats.org/officeDocument/2006/relationships/slideLayout" Target="../slideLayouts/slideLayout384.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395.xml"/><Relationship Id="rId13" Type="http://schemas.openxmlformats.org/officeDocument/2006/relationships/slideLayout" Target="../slideLayouts/slideLayout400.xml"/><Relationship Id="rId3" Type="http://schemas.openxmlformats.org/officeDocument/2006/relationships/slideLayout" Target="../slideLayouts/slideLayout390.xml"/><Relationship Id="rId7" Type="http://schemas.openxmlformats.org/officeDocument/2006/relationships/slideLayout" Target="../slideLayouts/slideLayout394.xml"/><Relationship Id="rId12" Type="http://schemas.openxmlformats.org/officeDocument/2006/relationships/slideLayout" Target="../slideLayouts/slideLayout399.xml"/><Relationship Id="rId2" Type="http://schemas.openxmlformats.org/officeDocument/2006/relationships/slideLayout" Target="../slideLayouts/slideLayout389.xml"/><Relationship Id="rId16" Type="http://schemas.openxmlformats.org/officeDocument/2006/relationships/theme" Target="../theme/theme39.xml"/><Relationship Id="rId1" Type="http://schemas.openxmlformats.org/officeDocument/2006/relationships/slideLayout" Target="../slideLayouts/slideLayout388.xml"/><Relationship Id="rId6" Type="http://schemas.openxmlformats.org/officeDocument/2006/relationships/slideLayout" Target="../slideLayouts/slideLayout393.xml"/><Relationship Id="rId11" Type="http://schemas.openxmlformats.org/officeDocument/2006/relationships/slideLayout" Target="../slideLayouts/slideLayout398.xml"/><Relationship Id="rId5" Type="http://schemas.openxmlformats.org/officeDocument/2006/relationships/slideLayout" Target="../slideLayouts/slideLayout392.xml"/><Relationship Id="rId15" Type="http://schemas.openxmlformats.org/officeDocument/2006/relationships/slideLayout" Target="../slideLayouts/slideLayout402.xml"/><Relationship Id="rId10" Type="http://schemas.openxmlformats.org/officeDocument/2006/relationships/slideLayout" Target="../slideLayouts/slideLayout397.xml"/><Relationship Id="rId4" Type="http://schemas.openxmlformats.org/officeDocument/2006/relationships/slideLayout" Target="../slideLayouts/slideLayout391.xml"/><Relationship Id="rId9" Type="http://schemas.openxmlformats.org/officeDocument/2006/relationships/slideLayout" Target="../slideLayouts/slideLayout396.xml"/><Relationship Id="rId14" Type="http://schemas.openxmlformats.org/officeDocument/2006/relationships/slideLayout" Target="../slideLayouts/slideLayout40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10.xml"/><Relationship Id="rId13" Type="http://schemas.openxmlformats.org/officeDocument/2006/relationships/theme" Target="../theme/theme40.xml"/><Relationship Id="rId3" Type="http://schemas.openxmlformats.org/officeDocument/2006/relationships/slideLayout" Target="../slideLayouts/slideLayout405.xml"/><Relationship Id="rId7" Type="http://schemas.openxmlformats.org/officeDocument/2006/relationships/slideLayout" Target="../slideLayouts/slideLayout409.xml"/><Relationship Id="rId12" Type="http://schemas.openxmlformats.org/officeDocument/2006/relationships/slideLayout" Target="../slideLayouts/slideLayout414.xml"/><Relationship Id="rId2" Type="http://schemas.openxmlformats.org/officeDocument/2006/relationships/slideLayout" Target="../slideLayouts/slideLayout404.xml"/><Relationship Id="rId1" Type="http://schemas.openxmlformats.org/officeDocument/2006/relationships/slideLayout" Target="../slideLayouts/slideLayout403.xml"/><Relationship Id="rId6" Type="http://schemas.openxmlformats.org/officeDocument/2006/relationships/slideLayout" Target="../slideLayouts/slideLayout408.xml"/><Relationship Id="rId11" Type="http://schemas.openxmlformats.org/officeDocument/2006/relationships/slideLayout" Target="../slideLayouts/slideLayout413.xml"/><Relationship Id="rId5" Type="http://schemas.openxmlformats.org/officeDocument/2006/relationships/slideLayout" Target="../slideLayouts/slideLayout407.xml"/><Relationship Id="rId10" Type="http://schemas.openxmlformats.org/officeDocument/2006/relationships/slideLayout" Target="../slideLayouts/slideLayout412.xml"/><Relationship Id="rId4" Type="http://schemas.openxmlformats.org/officeDocument/2006/relationships/slideLayout" Target="../slideLayouts/slideLayout406.xml"/><Relationship Id="rId9" Type="http://schemas.openxmlformats.org/officeDocument/2006/relationships/slideLayout" Target="../slideLayouts/slideLayout411.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22.xml"/><Relationship Id="rId13" Type="http://schemas.openxmlformats.org/officeDocument/2006/relationships/theme" Target="../theme/theme41.xml"/><Relationship Id="rId3" Type="http://schemas.openxmlformats.org/officeDocument/2006/relationships/slideLayout" Target="../slideLayouts/slideLayout417.xml"/><Relationship Id="rId7" Type="http://schemas.openxmlformats.org/officeDocument/2006/relationships/slideLayout" Target="../slideLayouts/slideLayout421.xml"/><Relationship Id="rId12" Type="http://schemas.openxmlformats.org/officeDocument/2006/relationships/slideLayout" Target="../slideLayouts/slideLayout426.xml"/><Relationship Id="rId2" Type="http://schemas.openxmlformats.org/officeDocument/2006/relationships/slideLayout" Target="../slideLayouts/slideLayout416.xml"/><Relationship Id="rId1" Type="http://schemas.openxmlformats.org/officeDocument/2006/relationships/slideLayout" Target="../slideLayouts/slideLayout415.xml"/><Relationship Id="rId6" Type="http://schemas.openxmlformats.org/officeDocument/2006/relationships/slideLayout" Target="../slideLayouts/slideLayout420.xml"/><Relationship Id="rId11" Type="http://schemas.openxmlformats.org/officeDocument/2006/relationships/slideLayout" Target="../slideLayouts/slideLayout425.xml"/><Relationship Id="rId5" Type="http://schemas.openxmlformats.org/officeDocument/2006/relationships/slideLayout" Target="../slideLayouts/slideLayout419.xml"/><Relationship Id="rId10" Type="http://schemas.openxmlformats.org/officeDocument/2006/relationships/slideLayout" Target="../slideLayouts/slideLayout424.xml"/><Relationship Id="rId4" Type="http://schemas.openxmlformats.org/officeDocument/2006/relationships/slideLayout" Target="../slideLayouts/slideLayout418.xml"/><Relationship Id="rId9" Type="http://schemas.openxmlformats.org/officeDocument/2006/relationships/slideLayout" Target="../slideLayouts/slideLayout423.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34.xml"/><Relationship Id="rId13" Type="http://schemas.openxmlformats.org/officeDocument/2006/relationships/theme" Target="../theme/theme42.xml"/><Relationship Id="rId3" Type="http://schemas.openxmlformats.org/officeDocument/2006/relationships/slideLayout" Target="../slideLayouts/slideLayout429.xml"/><Relationship Id="rId7" Type="http://schemas.openxmlformats.org/officeDocument/2006/relationships/slideLayout" Target="../slideLayouts/slideLayout433.xml"/><Relationship Id="rId12" Type="http://schemas.openxmlformats.org/officeDocument/2006/relationships/slideLayout" Target="../slideLayouts/slideLayout438.xml"/><Relationship Id="rId2" Type="http://schemas.openxmlformats.org/officeDocument/2006/relationships/slideLayout" Target="../slideLayouts/slideLayout428.xml"/><Relationship Id="rId1" Type="http://schemas.openxmlformats.org/officeDocument/2006/relationships/slideLayout" Target="../slideLayouts/slideLayout427.xml"/><Relationship Id="rId6" Type="http://schemas.openxmlformats.org/officeDocument/2006/relationships/slideLayout" Target="../slideLayouts/slideLayout432.xml"/><Relationship Id="rId11" Type="http://schemas.openxmlformats.org/officeDocument/2006/relationships/slideLayout" Target="../slideLayouts/slideLayout437.xml"/><Relationship Id="rId5" Type="http://schemas.openxmlformats.org/officeDocument/2006/relationships/slideLayout" Target="../slideLayouts/slideLayout431.xml"/><Relationship Id="rId10" Type="http://schemas.openxmlformats.org/officeDocument/2006/relationships/slideLayout" Target="../slideLayouts/slideLayout436.xml"/><Relationship Id="rId4" Type="http://schemas.openxmlformats.org/officeDocument/2006/relationships/slideLayout" Target="../slideLayouts/slideLayout430.xml"/><Relationship Id="rId9" Type="http://schemas.openxmlformats.org/officeDocument/2006/relationships/slideLayout" Target="../slideLayouts/slideLayout435.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46.xml"/><Relationship Id="rId3" Type="http://schemas.openxmlformats.org/officeDocument/2006/relationships/slideLayout" Target="../slideLayouts/slideLayout441.xml"/><Relationship Id="rId7" Type="http://schemas.openxmlformats.org/officeDocument/2006/relationships/slideLayout" Target="../slideLayouts/slideLayout445.xml"/><Relationship Id="rId12" Type="http://schemas.openxmlformats.org/officeDocument/2006/relationships/theme" Target="../theme/theme43.xml"/><Relationship Id="rId2" Type="http://schemas.openxmlformats.org/officeDocument/2006/relationships/slideLayout" Target="../slideLayouts/slideLayout440.xml"/><Relationship Id="rId1" Type="http://schemas.openxmlformats.org/officeDocument/2006/relationships/slideLayout" Target="../slideLayouts/slideLayout439.xml"/><Relationship Id="rId6" Type="http://schemas.openxmlformats.org/officeDocument/2006/relationships/slideLayout" Target="../slideLayouts/slideLayout444.xml"/><Relationship Id="rId11" Type="http://schemas.openxmlformats.org/officeDocument/2006/relationships/slideLayout" Target="../slideLayouts/slideLayout449.xml"/><Relationship Id="rId5" Type="http://schemas.openxmlformats.org/officeDocument/2006/relationships/slideLayout" Target="../slideLayouts/slideLayout443.xml"/><Relationship Id="rId10" Type="http://schemas.openxmlformats.org/officeDocument/2006/relationships/slideLayout" Target="../slideLayouts/slideLayout448.xml"/><Relationship Id="rId4" Type="http://schemas.openxmlformats.org/officeDocument/2006/relationships/slideLayout" Target="../slideLayouts/slideLayout442.xml"/><Relationship Id="rId9" Type="http://schemas.openxmlformats.org/officeDocument/2006/relationships/slideLayout" Target="../slideLayouts/slideLayout447.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57.xml"/><Relationship Id="rId3" Type="http://schemas.openxmlformats.org/officeDocument/2006/relationships/slideLayout" Target="../slideLayouts/slideLayout452.xml"/><Relationship Id="rId7" Type="http://schemas.openxmlformats.org/officeDocument/2006/relationships/slideLayout" Target="../slideLayouts/slideLayout456.xml"/><Relationship Id="rId12" Type="http://schemas.openxmlformats.org/officeDocument/2006/relationships/theme" Target="../theme/theme44.xml"/><Relationship Id="rId2" Type="http://schemas.openxmlformats.org/officeDocument/2006/relationships/slideLayout" Target="../slideLayouts/slideLayout451.xml"/><Relationship Id="rId1" Type="http://schemas.openxmlformats.org/officeDocument/2006/relationships/slideLayout" Target="../slideLayouts/slideLayout450.xml"/><Relationship Id="rId6" Type="http://schemas.openxmlformats.org/officeDocument/2006/relationships/slideLayout" Target="../slideLayouts/slideLayout455.xml"/><Relationship Id="rId11" Type="http://schemas.openxmlformats.org/officeDocument/2006/relationships/slideLayout" Target="../slideLayouts/slideLayout460.xml"/><Relationship Id="rId5" Type="http://schemas.openxmlformats.org/officeDocument/2006/relationships/slideLayout" Target="../slideLayouts/slideLayout454.xml"/><Relationship Id="rId10" Type="http://schemas.openxmlformats.org/officeDocument/2006/relationships/slideLayout" Target="../slideLayouts/slideLayout459.xml"/><Relationship Id="rId4" Type="http://schemas.openxmlformats.org/officeDocument/2006/relationships/slideLayout" Target="../slideLayouts/slideLayout453.xml"/><Relationship Id="rId9" Type="http://schemas.openxmlformats.org/officeDocument/2006/relationships/slideLayout" Target="../slideLayouts/slideLayout458.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68.xml"/><Relationship Id="rId13" Type="http://schemas.openxmlformats.org/officeDocument/2006/relationships/theme" Target="../theme/theme45.xml"/><Relationship Id="rId3" Type="http://schemas.openxmlformats.org/officeDocument/2006/relationships/slideLayout" Target="../slideLayouts/slideLayout463.xml"/><Relationship Id="rId7" Type="http://schemas.openxmlformats.org/officeDocument/2006/relationships/slideLayout" Target="../slideLayouts/slideLayout467.xml"/><Relationship Id="rId12" Type="http://schemas.openxmlformats.org/officeDocument/2006/relationships/slideLayout" Target="../slideLayouts/slideLayout472.xml"/><Relationship Id="rId2" Type="http://schemas.openxmlformats.org/officeDocument/2006/relationships/slideLayout" Target="../slideLayouts/slideLayout462.xml"/><Relationship Id="rId1" Type="http://schemas.openxmlformats.org/officeDocument/2006/relationships/slideLayout" Target="../slideLayouts/slideLayout461.xml"/><Relationship Id="rId6" Type="http://schemas.openxmlformats.org/officeDocument/2006/relationships/slideLayout" Target="../slideLayouts/slideLayout466.xml"/><Relationship Id="rId11" Type="http://schemas.openxmlformats.org/officeDocument/2006/relationships/slideLayout" Target="../slideLayouts/slideLayout471.xml"/><Relationship Id="rId5" Type="http://schemas.openxmlformats.org/officeDocument/2006/relationships/slideLayout" Target="../slideLayouts/slideLayout465.xml"/><Relationship Id="rId10" Type="http://schemas.openxmlformats.org/officeDocument/2006/relationships/slideLayout" Target="../slideLayouts/slideLayout470.xml"/><Relationship Id="rId4" Type="http://schemas.openxmlformats.org/officeDocument/2006/relationships/slideLayout" Target="../slideLayouts/slideLayout464.xml"/><Relationship Id="rId9" Type="http://schemas.openxmlformats.org/officeDocument/2006/relationships/slideLayout" Target="../slideLayouts/slideLayout469.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480.xml"/><Relationship Id="rId13" Type="http://schemas.openxmlformats.org/officeDocument/2006/relationships/theme" Target="../theme/theme46.xml"/><Relationship Id="rId3" Type="http://schemas.openxmlformats.org/officeDocument/2006/relationships/slideLayout" Target="../slideLayouts/slideLayout475.xml"/><Relationship Id="rId7" Type="http://schemas.openxmlformats.org/officeDocument/2006/relationships/slideLayout" Target="../slideLayouts/slideLayout479.xml"/><Relationship Id="rId12" Type="http://schemas.openxmlformats.org/officeDocument/2006/relationships/slideLayout" Target="../slideLayouts/slideLayout484.xml"/><Relationship Id="rId2" Type="http://schemas.openxmlformats.org/officeDocument/2006/relationships/slideLayout" Target="../slideLayouts/slideLayout474.xml"/><Relationship Id="rId1" Type="http://schemas.openxmlformats.org/officeDocument/2006/relationships/slideLayout" Target="../slideLayouts/slideLayout473.xml"/><Relationship Id="rId6" Type="http://schemas.openxmlformats.org/officeDocument/2006/relationships/slideLayout" Target="../slideLayouts/slideLayout478.xml"/><Relationship Id="rId11" Type="http://schemas.openxmlformats.org/officeDocument/2006/relationships/slideLayout" Target="../slideLayouts/slideLayout483.xml"/><Relationship Id="rId5" Type="http://schemas.openxmlformats.org/officeDocument/2006/relationships/slideLayout" Target="../slideLayouts/slideLayout477.xml"/><Relationship Id="rId10" Type="http://schemas.openxmlformats.org/officeDocument/2006/relationships/slideLayout" Target="../slideLayouts/slideLayout482.xml"/><Relationship Id="rId4" Type="http://schemas.openxmlformats.org/officeDocument/2006/relationships/slideLayout" Target="../slideLayouts/slideLayout476.xml"/><Relationship Id="rId9" Type="http://schemas.openxmlformats.org/officeDocument/2006/relationships/slideLayout" Target="../slideLayouts/slideLayout481.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492.xml"/><Relationship Id="rId13" Type="http://schemas.openxmlformats.org/officeDocument/2006/relationships/theme" Target="../theme/theme47.xml"/><Relationship Id="rId3" Type="http://schemas.openxmlformats.org/officeDocument/2006/relationships/slideLayout" Target="../slideLayouts/slideLayout487.xml"/><Relationship Id="rId7" Type="http://schemas.openxmlformats.org/officeDocument/2006/relationships/slideLayout" Target="../slideLayouts/slideLayout491.xml"/><Relationship Id="rId12" Type="http://schemas.openxmlformats.org/officeDocument/2006/relationships/slideLayout" Target="../slideLayouts/slideLayout496.xml"/><Relationship Id="rId2" Type="http://schemas.openxmlformats.org/officeDocument/2006/relationships/slideLayout" Target="../slideLayouts/slideLayout486.xml"/><Relationship Id="rId1" Type="http://schemas.openxmlformats.org/officeDocument/2006/relationships/slideLayout" Target="../slideLayouts/slideLayout485.xml"/><Relationship Id="rId6" Type="http://schemas.openxmlformats.org/officeDocument/2006/relationships/slideLayout" Target="../slideLayouts/slideLayout490.xml"/><Relationship Id="rId11" Type="http://schemas.openxmlformats.org/officeDocument/2006/relationships/slideLayout" Target="../slideLayouts/slideLayout495.xml"/><Relationship Id="rId5" Type="http://schemas.openxmlformats.org/officeDocument/2006/relationships/slideLayout" Target="../slideLayouts/slideLayout489.xml"/><Relationship Id="rId10" Type="http://schemas.openxmlformats.org/officeDocument/2006/relationships/slideLayout" Target="../slideLayouts/slideLayout494.xml"/><Relationship Id="rId4" Type="http://schemas.openxmlformats.org/officeDocument/2006/relationships/slideLayout" Target="../slideLayouts/slideLayout488.xml"/><Relationship Id="rId9" Type="http://schemas.openxmlformats.org/officeDocument/2006/relationships/slideLayout" Target="../slideLayouts/slideLayout493.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04.xml"/><Relationship Id="rId13" Type="http://schemas.openxmlformats.org/officeDocument/2006/relationships/image" Target="../media/image8.png"/><Relationship Id="rId3" Type="http://schemas.openxmlformats.org/officeDocument/2006/relationships/slideLayout" Target="../slideLayouts/slideLayout499.xml"/><Relationship Id="rId7" Type="http://schemas.openxmlformats.org/officeDocument/2006/relationships/slideLayout" Target="../slideLayouts/slideLayout503.xml"/><Relationship Id="rId12" Type="http://schemas.openxmlformats.org/officeDocument/2006/relationships/theme" Target="../theme/theme48.xml"/><Relationship Id="rId2" Type="http://schemas.openxmlformats.org/officeDocument/2006/relationships/slideLayout" Target="../slideLayouts/slideLayout498.xml"/><Relationship Id="rId1" Type="http://schemas.openxmlformats.org/officeDocument/2006/relationships/slideLayout" Target="../slideLayouts/slideLayout497.xml"/><Relationship Id="rId6" Type="http://schemas.openxmlformats.org/officeDocument/2006/relationships/slideLayout" Target="../slideLayouts/slideLayout502.xml"/><Relationship Id="rId11" Type="http://schemas.openxmlformats.org/officeDocument/2006/relationships/slideLayout" Target="../slideLayouts/slideLayout507.xml"/><Relationship Id="rId5" Type="http://schemas.openxmlformats.org/officeDocument/2006/relationships/slideLayout" Target="../slideLayouts/slideLayout501.xml"/><Relationship Id="rId10" Type="http://schemas.openxmlformats.org/officeDocument/2006/relationships/slideLayout" Target="../slideLayouts/slideLayout506.xml"/><Relationship Id="rId4" Type="http://schemas.openxmlformats.org/officeDocument/2006/relationships/slideLayout" Target="../slideLayouts/slideLayout500.xml"/><Relationship Id="rId9" Type="http://schemas.openxmlformats.org/officeDocument/2006/relationships/slideLayout" Target="../slideLayouts/slideLayout505.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15.xml"/><Relationship Id="rId13" Type="http://schemas.openxmlformats.org/officeDocument/2006/relationships/theme" Target="../theme/theme49.xml"/><Relationship Id="rId3" Type="http://schemas.openxmlformats.org/officeDocument/2006/relationships/slideLayout" Target="../slideLayouts/slideLayout510.xml"/><Relationship Id="rId7" Type="http://schemas.openxmlformats.org/officeDocument/2006/relationships/slideLayout" Target="../slideLayouts/slideLayout514.xml"/><Relationship Id="rId12" Type="http://schemas.openxmlformats.org/officeDocument/2006/relationships/slideLayout" Target="../slideLayouts/slideLayout519.xml"/><Relationship Id="rId2" Type="http://schemas.openxmlformats.org/officeDocument/2006/relationships/slideLayout" Target="../slideLayouts/slideLayout509.xml"/><Relationship Id="rId1" Type="http://schemas.openxmlformats.org/officeDocument/2006/relationships/slideLayout" Target="../slideLayouts/slideLayout508.xml"/><Relationship Id="rId6" Type="http://schemas.openxmlformats.org/officeDocument/2006/relationships/slideLayout" Target="../slideLayouts/slideLayout513.xml"/><Relationship Id="rId11" Type="http://schemas.openxmlformats.org/officeDocument/2006/relationships/slideLayout" Target="../slideLayouts/slideLayout518.xml"/><Relationship Id="rId5" Type="http://schemas.openxmlformats.org/officeDocument/2006/relationships/slideLayout" Target="../slideLayouts/slideLayout512.xml"/><Relationship Id="rId10" Type="http://schemas.openxmlformats.org/officeDocument/2006/relationships/slideLayout" Target="../slideLayouts/slideLayout517.xml"/><Relationship Id="rId4" Type="http://schemas.openxmlformats.org/officeDocument/2006/relationships/slideLayout" Target="../slideLayouts/slideLayout511.xml"/><Relationship Id="rId9" Type="http://schemas.openxmlformats.org/officeDocument/2006/relationships/slideLayout" Target="../slideLayouts/slideLayout516.xml"/><Relationship Id="rId14"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527.xml"/><Relationship Id="rId13" Type="http://schemas.openxmlformats.org/officeDocument/2006/relationships/theme" Target="../theme/theme50.xml"/><Relationship Id="rId3" Type="http://schemas.openxmlformats.org/officeDocument/2006/relationships/slideLayout" Target="../slideLayouts/slideLayout522.xml"/><Relationship Id="rId7" Type="http://schemas.openxmlformats.org/officeDocument/2006/relationships/slideLayout" Target="../slideLayouts/slideLayout526.xml"/><Relationship Id="rId12" Type="http://schemas.openxmlformats.org/officeDocument/2006/relationships/slideLayout" Target="../slideLayouts/slideLayout531.xml"/><Relationship Id="rId2" Type="http://schemas.openxmlformats.org/officeDocument/2006/relationships/slideLayout" Target="../slideLayouts/slideLayout521.xml"/><Relationship Id="rId1" Type="http://schemas.openxmlformats.org/officeDocument/2006/relationships/slideLayout" Target="../slideLayouts/slideLayout520.xml"/><Relationship Id="rId6" Type="http://schemas.openxmlformats.org/officeDocument/2006/relationships/slideLayout" Target="../slideLayouts/slideLayout525.xml"/><Relationship Id="rId11" Type="http://schemas.openxmlformats.org/officeDocument/2006/relationships/slideLayout" Target="../slideLayouts/slideLayout530.xml"/><Relationship Id="rId5" Type="http://schemas.openxmlformats.org/officeDocument/2006/relationships/slideLayout" Target="../slideLayouts/slideLayout524.xml"/><Relationship Id="rId10" Type="http://schemas.openxmlformats.org/officeDocument/2006/relationships/slideLayout" Target="../slideLayouts/slideLayout529.xml"/><Relationship Id="rId4" Type="http://schemas.openxmlformats.org/officeDocument/2006/relationships/slideLayout" Target="../slideLayouts/slideLayout523.xml"/><Relationship Id="rId9" Type="http://schemas.openxmlformats.org/officeDocument/2006/relationships/slideLayout" Target="../slideLayouts/slideLayout528.xml"/><Relationship Id="rId14" Type="http://schemas.openxmlformats.org/officeDocument/2006/relationships/image" Target="../media/image8.png"/></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539.xml"/><Relationship Id="rId13" Type="http://schemas.openxmlformats.org/officeDocument/2006/relationships/theme" Target="../theme/theme51.xml"/><Relationship Id="rId3" Type="http://schemas.openxmlformats.org/officeDocument/2006/relationships/slideLayout" Target="../slideLayouts/slideLayout534.xml"/><Relationship Id="rId7" Type="http://schemas.openxmlformats.org/officeDocument/2006/relationships/slideLayout" Target="../slideLayouts/slideLayout538.xml"/><Relationship Id="rId12" Type="http://schemas.openxmlformats.org/officeDocument/2006/relationships/slideLayout" Target="../slideLayouts/slideLayout543.xml"/><Relationship Id="rId2" Type="http://schemas.openxmlformats.org/officeDocument/2006/relationships/slideLayout" Target="../slideLayouts/slideLayout533.xml"/><Relationship Id="rId1" Type="http://schemas.openxmlformats.org/officeDocument/2006/relationships/slideLayout" Target="../slideLayouts/slideLayout532.xml"/><Relationship Id="rId6" Type="http://schemas.openxmlformats.org/officeDocument/2006/relationships/slideLayout" Target="../slideLayouts/slideLayout537.xml"/><Relationship Id="rId11" Type="http://schemas.openxmlformats.org/officeDocument/2006/relationships/slideLayout" Target="../slideLayouts/slideLayout542.xml"/><Relationship Id="rId5" Type="http://schemas.openxmlformats.org/officeDocument/2006/relationships/slideLayout" Target="../slideLayouts/slideLayout536.xml"/><Relationship Id="rId10" Type="http://schemas.openxmlformats.org/officeDocument/2006/relationships/slideLayout" Target="../slideLayouts/slideLayout541.xml"/><Relationship Id="rId4" Type="http://schemas.openxmlformats.org/officeDocument/2006/relationships/slideLayout" Target="../slideLayouts/slideLayout535.xml"/><Relationship Id="rId9" Type="http://schemas.openxmlformats.org/officeDocument/2006/relationships/slideLayout" Target="../slideLayouts/slideLayout54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image" Target="../media/image4.emf"/><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image" Target="../media/image3.png"/><Relationship Id="rId2" Type="http://schemas.openxmlformats.org/officeDocument/2006/relationships/slideLayout" Target="../slideLayouts/slideLayout46.xml"/><Relationship Id="rId16" Type="http://schemas.openxmlformats.org/officeDocument/2006/relationships/image" Target="../media/image2.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1.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7.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8.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9.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494392997"/>
      </p:ext>
    </p:extLst>
  </p:cSld>
  <p:clrMap bg1="lt1" tx1="dk1" bg2="lt2" tx2="dk2" accent1="accent1" accent2="accent2" accent3="accent3" accent4="accent4" accent5="accent5" accent6="accent6" hlink="hlink" folHlink="folHlink"/>
  <p:sldLayoutIdLst>
    <p:sldLayoutId id="2147484451" r:id="rId1"/>
    <p:sldLayoutId id="2147484452" r:id="rId2"/>
    <p:sldLayoutId id="2147484453" r:id="rId3"/>
    <p:sldLayoutId id="2147484454" r:id="rId4"/>
    <p:sldLayoutId id="2147484455" r:id="rId5"/>
    <p:sldLayoutId id="2147484456" r:id="rId6"/>
    <p:sldLayoutId id="2147484457" r:id="rId7"/>
    <p:sldLayoutId id="2147484458" r:id="rId8"/>
    <p:sldLayoutId id="2147484459" r:id="rId9"/>
    <p:sldLayoutId id="2147484460" r:id="rId10"/>
    <p:sldLayoutId id="2147484461"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367926"/>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363164"/>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500854"/>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084451837"/>
      </p:ext>
    </p:extLst>
  </p:cSld>
  <p:clrMap bg1="lt1" tx1="dk1" bg2="lt2" tx2="dk2" accent1="accent1" accent2="accent2" accent3="accent3" accent4="accent4" accent5="accent5" accent6="accent6" hlink="hlink" folHlink="folHlink"/>
  <p:sldLayoutIdLst>
    <p:sldLayoutId id="2147484547" r:id="rId1"/>
    <p:sldLayoutId id="2147484548" r:id="rId2"/>
    <p:sldLayoutId id="2147484549" r:id="rId3"/>
    <p:sldLayoutId id="2147484550" r:id="rId4"/>
    <p:sldLayoutId id="2147484551" r:id="rId5"/>
    <p:sldLayoutId id="2147484552" r:id="rId6"/>
    <p:sldLayoutId id="2147484553" r:id="rId7"/>
    <p:sldLayoutId id="2147484554" r:id="rId8"/>
    <p:sldLayoutId id="2147484555" r:id="rId9"/>
    <p:sldLayoutId id="2147484556" r:id="rId10"/>
    <p:sldLayoutId id="2147484557"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369" tIns="45685" rIns="91369" bIns="45685"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369" tIns="45685" rIns="91369" bIns="4568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369" tIns="45685" rIns="91369" bIns="45685" numCol="1" anchor="b" anchorCtr="0" compatLnSpc="1">
            <a:prstTxWarp prst="textNoShape">
              <a:avLst/>
            </a:prstTxWarp>
          </a:bodyPr>
          <a:lstStyle>
            <a:lvl1pPr algn="ctr">
              <a:defRPr sz="1200">
                <a:latin typeface="Garamond" pitchFamily="18" charset="0"/>
              </a:defRPr>
            </a:lvl1pPr>
          </a:lstStyle>
          <a:p>
            <a:pPr defTabSz="913696"/>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369" tIns="45685" rIns="91369" bIns="45685" numCol="1" anchor="b" anchorCtr="0" compatLnSpc="1">
            <a:prstTxWarp prst="textNoShape">
              <a:avLst/>
            </a:prstTxWarp>
          </a:bodyPr>
          <a:lstStyle>
            <a:lvl1pPr algn="r">
              <a:defRPr sz="1600">
                <a:latin typeface="Garamond" pitchFamily="18" charset="0"/>
              </a:defRPr>
            </a:lvl1pPr>
          </a:lstStyle>
          <a:p>
            <a:pPr defTabSz="913696"/>
            <a:fld id="{6F400BD0-49BF-48FC-8114-37C1D4F5AB3D}" type="slidenum">
              <a:rPr lang="en-US" altLang="en-US">
                <a:solidFill>
                  <a:srgbClr val="000000"/>
                </a:solidFill>
              </a:rPr>
              <a:pPr defTabSz="913696"/>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369" tIns="45685" rIns="91369" bIns="45685"/>
          <a:lstStyle/>
          <a:p>
            <a:pPr defTabSz="913696">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369" tIns="45685" rIns="91369" bIns="45685"/>
          <a:lstStyle/>
          <a:p>
            <a:pPr defTabSz="913696">
              <a:defRPr/>
            </a:pPr>
            <a:endParaRPr lang="en-US">
              <a:solidFill>
                <a:srgbClr val="000000"/>
              </a:solidFill>
              <a:latin typeface="Tahoma"/>
            </a:endParaRPr>
          </a:p>
        </p:txBody>
      </p:sp>
    </p:spTree>
    <p:extLst>
      <p:ext uri="{BB962C8B-B14F-4D97-AF65-F5344CB8AC3E}">
        <p14:creationId xmlns:p14="http://schemas.microsoft.com/office/powerpoint/2010/main" val="2828045625"/>
      </p:ext>
    </p:extLst>
  </p:cSld>
  <p:clrMap bg1="lt1" tx1="dk1" bg2="lt2" tx2="dk2" accent1="accent1" accent2="accent2" accent3="accent3" accent4="accent4" accent5="accent5" accent6="accent6" hlink="hlink" folHlink="folHlink"/>
  <p:sldLayoutIdLst>
    <p:sldLayoutId id="2147484705" r:id="rId1"/>
    <p:sldLayoutId id="2147484706" r:id="rId2"/>
    <p:sldLayoutId id="2147484707" r:id="rId3"/>
    <p:sldLayoutId id="2147484708" r:id="rId4"/>
    <p:sldLayoutId id="2147484709" r:id="rId5"/>
    <p:sldLayoutId id="2147484710" r:id="rId6"/>
    <p:sldLayoutId id="2147484711" r:id="rId7"/>
    <p:sldLayoutId id="2147484712" r:id="rId8"/>
    <p:sldLayoutId id="2147484713" r:id="rId9"/>
    <p:sldLayoutId id="2147484714" r:id="rId10"/>
    <p:sldLayoutId id="2147484715"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6846" algn="l" rtl="0" fontAlgn="base">
        <a:spcBef>
          <a:spcPct val="0"/>
        </a:spcBef>
        <a:spcAft>
          <a:spcPct val="0"/>
        </a:spcAft>
        <a:defRPr sz="4000">
          <a:solidFill>
            <a:schemeClr val="tx2"/>
          </a:solidFill>
          <a:latin typeface="Garamond" pitchFamily="18" charset="0"/>
        </a:defRPr>
      </a:lvl6pPr>
      <a:lvl7pPr marL="913696" algn="l" rtl="0" fontAlgn="base">
        <a:spcBef>
          <a:spcPct val="0"/>
        </a:spcBef>
        <a:spcAft>
          <a:spcPct val="0"/>
        </a:spcAft>
        <a:defRPr sz="4000">
          <a:solidFill>
            <a:schemeClr val="tx2"/>
          </a:solidFill>
          <a:latin typeface="Garamond" pitchFamily="18" charset="0"/>
        </a:defRPr>
      </a:lvl7pPr>
      <a:lvl8pPr marL="1370550" algn="l" rtl="0" fontAlgn="base">
        <a:spcBef>
          <a:spcPct val="0"/>
        </a:spcBef>
        <a:spcAft>
          <a:spcPct val="0"/>
        </a:spcAft>
        <a:defRPr sz="4000">
          <a:solidFill>
            <a:schemeClr val="tx2"/>
          </a:solidFill>
          <a:latin typeface="Garamond" pitchFamily="18" charset="0"/>
        </a:defRPr>
      </a:lvl8pPr>
      <a:lvl9pPr marL="1827398" algn="l" rtl="0" fontAlgn="base">
        <a:spcBef>
          <a:spcPct val="0"/>
        </a:spcBef>
        <a:spcAft>
          <a:spcPct val="0"/>
        </a:spcAft>
        <a:defRPr sz="4000">
          <a:solidFill>
            <a:schemeClr val="tx2"/>
          </a:solidFill>
          <a:latin typeface="Garamond" pitchFamily="18" charset="0"/>
        </a:defRPr>
      </a:lvl9pPr>
    </p:titleStyle>
    <p:bodyStyle>
      <a:lvl1pPr marL="342640" indent="-34264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411" indent="-325189"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568" indent="-35056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8821" indent="-31567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79873" indent="-339466"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6728" indent="-339466"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3569" indent="-339466"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0421" indent="-339466"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7263" indent="-339466"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3696" rtl="0" eaLnBrk="1" latinLnBrk="0" hangingPunct="1">
        <a:defRPr sz="1800" kern="1200">
          <a:solidFill>
            <a:schemeClr val="tx1"/>
          </a:solidFill>
          <a:latin typeface="+mn-lt"/>
          <a:ea typeface="+mn-ea"/>
          <a:cs typeface="+mn-cs"/>
        </a:defRPr>
      </a:lvl1pPr>
      <a:lvl2pPr marL="456846" algn="l" defTabSz="913696" rtl="0" eaLnBrk="1" latinLnBrk="0" hangingPunct="1">
        <a:defRPr sz="1800" kern="1200">
          <a:solidFill>
            <a:schemeClr val="tx1"/>
          </a:solidFill>
          <a:latin typeface="+mn-lt"/>
          <a:ea typeface="+mn-ea"/>
          <a:cs typeface="+mn-cs"/>
        </a:defRPr>
      </a:lvl2pPr>
      <a:lvl3pPr marL="913696" algn="l" defTabSz="913696" rtl="0" eaLnBrk="1" latinLnBrk="0" hangingPunct="1">
        <a:defRPr sz="1800" kern="1200">
          <a:solidFill>
            <a:schemeClr val="tx1"/>
          </a:solidFill>
          <a:latin typeface="+mn-lt"/>
          <a:ea typeface="+mn-ea"/>
          <a:cs typeface="+mn-cs"/>
        </a:defRPr>
      </a:lvl3pPr>
      <a:lvl4pPr marL="1370550" algn="l" defTabSz="913696" rtl="0" eaLnBrk="1" latinLnBrk="0" hangingPunct="1">
        <a:defRPr sz="1800" kern="1200">
          <a:solidFill>
            <a:schemeClr val="tx1"/>
          </a:solidFill>
          <a:latin typeface="+mn-lt"/>
          <a:ea typeface="+mn-ea"/>
          <a:cs typeface="+mn-cs"/>
        </a:defRPr>
      </a:lvl4pPr>
      <a:lvl5pPr marL="1827398" algn="l" defTabSz="913696" rtl="0" eaLnBrk="1" latinLnBrk="0" hangingPunct="1">
        <a:defRPr sz="1800" kern="1200">
          <a:solidFill>
            <a:schemeClr val="tx1"/>
          </a:solidFill>
          <a:latin typeface="+mn-lt"/>
          <a:ea typeface="+mn-ea"/>
          <a:cs typeface="+mn-cs"/>
        </a:defRPr>
      </a:lvl5pPr>
      <a:lvl6pPr marL="2284245" algn="l" defTabSz="913696" rtl="0" eaLnBrk="1" latinLnBrk="0" hangingPunct="1">
        <a:defRPr sz="1800" kern="1200">
          <a:solidFill>
            <a:schemeClr val="tx1"/>
          </a:solidFill>
          <a:latin typeface="+mn-lt"/>
          <a:ea typeface="+mn-ea"/>
          <a:cs typeface="+mn-cs"/>
        </a:defRPr>
      </a:lvl6pPr>
      <a:lvl7pPr marL="2741098" algn="l" defTabSz="913696" rtl="0" eaLnBrk="1" latinLnBrk="0" hangingPunct="1">
        <a:defRPr sz="1800" kern="1200">
          <a:solidFill>
            <a:schemeClr val="tx1"/>
          </a:solidFill>
          <a:latin typeface="+mn-lt"/>
          <a:ea typeface="+mn-ea"/>
          <a:cs typeface="+mn-cs"/>
        </a:defRPr>
      </a:lvl7pPr>
      <a:lvl8pPr marL="3197941" algn="l" defTabSz="913696" rtl="0" eaLnBrk="1" latinLnBrk="0" hangingPunct="1">
        <a:defRPr sz="1800" kern="1200">
          <a:solidFill>
            <a:schemeClr val="tx1"/>
          </a:solidFill>
          <a:latin typeface="+mn-lt"/>
          <a:ea typeface="+mn-ea"/>
          <a:cs typeface="+mn-cs"/>
        </a:defRPr>
      </a:lvl8pPr>
      <a:lvl9pPr marL="3654795" algn="l" defTabSz="913696"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bwMode="auto">
          <a:xfrm>
            <a:off x="228600" y="152400"/>
            <a:ext cx="8610600" cy="10668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6627" name="Rectangle 1027"/>
          <p:cNvSpPr>
            <a:spLocks noGrp="1" noChangeArrowheads="1"/>
          </p:cNvSpPr>
          <p:nvPr>
            <p:ph type="body" idx="1"/>
          </p:nvPr>
        </p:nvSpPr>
        <p:spPr bwMode="auto">
          <a:xfrm>
            <a:off x="228600" y="1371600"/>
            <a:ext cx="8610600" cy="48768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2DDFB6AD-FE1B-B34C-B1D2-58136F130176}" type="slidenum">
              <a:rPr lang="en-US" altLang="en-US"/>
              <a:pPr>
                <a:defRPr/>
              </a:pPr>
              <a:t>‹#›</a:t>
            </a:fld>
            <a:endParaRPr lang="en-US" altLang="en-US"/>
          </a:p>
        </p:txBody>
      </p:sp>
      <p:sp>
        <p:nvSpPr>
          <p:cNvPr id="26630"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663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24285788"/>
      </p:ext>
    </p:extLst>
  </p:cSld>
  <p:clrMap bg1="lt1" tx1="dk1" bg2="lt2" tx2="dk2" accent1="accent1" accent2="accent2" accent3="accent3" accent4="accent4" accent5="accent5" accent6="accent6" hlink="hlink" folHlink="folHlink"/>
  <p:sldLayoutIdLst>
    <p:sldLayoutId id="2147484769" r:id="rId1"/>
    <p:sldLayoutId id="2147484770" r:id="rId2"/>
    <p:sldLayoutId id="2147484771" r:id="rId3"/>
    <p:sldLayoutId id="2147484772" r:id="rId4"/>
    <p:sldLayoutId id="2147484773" r:id="rId5"/>
    <p:sldLayoutId id="2147484774" r:id="rId6"/>
    <p:sldLayoutId id="2147484775" r:id="rId7"/>
    <p:sldLayoutId id="2147484776" r:id="rId8"/>
    <p:sldLayoutId id="2147484777" r:id="rId9"/>
    <p:sldLayoutId id="2147484778" r:id="rId10"/>
    <p:sldLayoutId id="2147484779" r:id="rId11"/>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US" altLang="en-US" dirty="0"/>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395893746"/>
      </p:ext>
    </p:extLst>
  </p:cSld>
  <p:clrMap bg1="lt1" tx1="dk1" bg2="lt2" tx2="dk2" accent1="accent1" accent2="accent2" accent3="accent3" accent4="accent4" accent5="accent5" accent6="accent6" hlink="hlink" folHlink="folHlink"/>
  <p:sldLayoutIdLst>
    <p:sldLayoutId id="2147484805" r:id="rId1"/>
    <p:sldLayoutId id="2147484806" r:id="rId2"/>
    <p:sldLayoutId id="2147484807" r:id="rId3"/>
    <p:sldLayoutId id="2147484808" r:id="rId4"/>
    <p:sldLayoutId id="2147484809" r:id="rId5"/>
    <p:sldLayoutId id="2147484810" r:id="rId6"/>
    <p:sldLayoutId id="2147484811" r:id="rId7"/>
    <p:sldLayoutId id="2147484812" r:id="rId8"/>
    <p:sldLayoutId id="2147484813" r:id="rId9"/>
    <p:sldLayoutId id="2147484814" r:id="rId10"/>
    <p:sldLayoutId id="2147484815" r:id="rId11"/>
  </p:sldLayoutIdLst>
  <p:transition/>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Garamond" pitchFamily="18" charset="0"/>
        </a:defRPr>
      </a:lvl2pPr>
      <a:lvl3pPr algn="l" rtl="0" eaLnBrk="1" fontAlgn="base" hangingPunct="1">
        <a:spcBef>
          <a:spcPct val="0"/>
        </a:spcBef>
        <a:spcAft>
          <a:spcPct val="0"/>
        </a:spcAft>
        <a:defRPr sz="4000">
          <a:solidFill>
            <a:schemeClr val="tx2"/>
          </a:solidFill>
          <a:latin typeface="Garamond" pitchFamily="18" charset="0"/>
        </a:defRPr>
      </a:lvl3pPr>
      <a:lvl4pPr algn="l" rtl="0" eaLnBrk="1" fontAlgn="base" hangingPunct="1">
        <a:spcBef>
          <a:spcPct val="0"/>
        </a:spcBef>
        <a:spcAft>
          <a:spcPct val="0"/>
        </a:spcAft>
        <a:defRPr sz="4000">
          <a:solidFill>
            <a:schemeClr val="tx2"/>
          </a:solidFill>
          <a:latin typeface="Garamond" pitchFamily="18" charset="0"/>
        </a:defRPr>
      </a:lvl4pPr>
      <a:lvl5pPr algn="l" rtl="0" eaLnBrk="1" fontAlgn="base" hangingPunct="1">
        <a:spcBef>
          <a:spcPct val="0"/>
        </a:spcBef>
        <a:spcAft>
          <a:spcPct val="0"/>
        </a:spcAft>
        <a:defRPr sz="4000">
          <a:solidFill>
            <a:schemeClr val="tx2"/>
          </a:solidFill>
          <a:latin typeface="Garamond" pitchFamily="18" charset="0"/>
        </a:defRPr>
      </a:lvl5pPr>
      <a:lvl6pPr marL="457200" algn="l" rtl="0" eaLnBrk="1" fontAlgn="base" hangingPunct="1">
        <a:spcBef>
          <a:spcPct val="0"/>
        </a:spcBef>
        <a:spcAft>
          <a:spcPct val="0"/>
        </a:spcAft>
        <a:defRPr sz="4000">
          <a:solidFill>
            <a:schemeClr val="tx2"/>
          </a:solidFill>
          <a:latin typeface="Garamond" pitchFamily="18" charset="0"/>
        </a:defRPr>
      </a:lvl6pPr>
      <a:lvl7pPr marL="914400" algn="l" rtl="0" eaLnBrk="1" fontAlgn="base" hangingPunct="1">
        <a:spcBef>
          <a:spcPct val="0"/>
        </a:spcBef>
        <a:spcAft>
          <a:spcPct val="0"/>
        </a:spcAft>
        <a:defRPr sz="4000">
          <a:solidFill>
            <a:schemeClr val="tx2"/>
          </a:solidFill>
          <a:latin typeface="Garamond" pitchFamily="18" charset="0"/>
        </a:defRPr>
      </a:lvl7pPr>
      <a:lvl8pPr marL="1371600" algn="l" rtl="0" eaLnBrk="1" fontAlgn="base" hangingPunct="1">
        <a:spcBef>
          <a:spcPct val="0"/>
        </a:spcBef>
        <a:spcAft>
          <a:spcPct val="0"/>
        </a:spcAft>
        <a:defRPr sz="4000">
          <a:solidFill>
            <a:schemeClr val="tx2"/>
          </a:solidFill>
          <a:latin typeface="Garamond" pitchFamily="18" charset="0"/>
        </a:defRPr>
      </a:lvl8pPr>
      <a:lvl9pPr marL="1828800" algn="l" rtl="0" eaLnBrk="1" fontAlgn="base" hangingPunct="1">
        <a:spcBef>
          <a:spcPct val="0"/>
        </a:spcBef>
        <a:spcAft>
          <a:spcPct val="0"/>
        </a:spcAft>
        <a:defRPr sz="40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Freeform 7"/>
          <p:cNvSpPr>
            <a:spLocks noChangeArrowheads="1"/>
          </p:cNvSpPr>
          <p:nvPr/>
        </p:nvSpPr>
        <p:spPr bwMode="auto">
          <a:xfrm>
            <a:off x="457200" y="500063"/>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4339"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4340"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4341" name="Rectangle 1026"/>
          <p:cNvSpPr>
            <a:spLocks noGrp="1" noChangeArrowheads="1"/>
          </p:cNvSpPr>
          <p:nvPr>
            <p:ph type="title"/>
          </p:nvPr>
        </p:nvSpPr>
        <p:spPr bwMode="auto">
          <a:xfrm>
            <a:off x="228600" y="152400"/>
            <a:ext cx="8610600" cy="10668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4342" name="Rectangle 1027"/>
          <p:cNvSpPr>
            <a:spLocks noGrp="1" noChangeArrowheads="1"/>
          </p:cNvSpPr>
          <p:nvPr>
            <p:ph type="body" idx="1"/>
          </p:nvPr>
        </p:nvSpPr>
        <p:spPr bwMode="auto">
          <a:xfrm>
            <a:off x="228600" y="1371600"/>
            <a:ext cx="8610600" cy="48768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mj-lt"/>
                <a:ea typeface="+mn-ea"/>
                <a:cs typeface="+mn-cs"/>
              </a:defRPr>
            </a:lvl1pPr>
          </a:lstStyle>
          <a:p>
            <a:pPr fontAlgn="base">
              <a:spcBef>
                <a:spcPct val="0"/>
              </a:spcBef>
              <a:spcAft>
                <a:spcPct val="0"/>
              </a:spcAft>
              <a:defRPr/>
            </a:pPr>
            <a:r>
              <a:rPr lang="en-US">
                <a:solidFill>
                  <a:srgbClr val="000000"/>
                </a:solidFill>
                <a:latin typeface="Garamond"/>
              </a:rPr>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latin typeface="Garamond" charset="0"/>
              </a:defRPr>
            </a:lvl1pPr>
          </a:lstStyle>
          <a:p>
            <a:pPr fontAlgn="base">
              <a:spcBef>
                <a:spcPct val="0"/>
              </a:spcBef>
              <a:spcAft>
                <a:spcPct val="0"/>
              </a:spcAft>
              <a:defRPr/>
            </a:pPr>
            <a:endParaRPr lang="en-US">
              <a:solidFill>
                <a:srgbClr val="000000"/>
              </a:solidFill>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latin typeface="Garamond" charset="0"/>
              </a:defRPr>
            </a:lvl1pPr>
          </a:lstStyle>
          <a:p>
            <a:pPr fontAlgn="base">
              <a:spcBef>
                <a:spcPct val="0"/>
              </a:spcBef>
              <a:spcAft>
                <a:spcPct val="0"/>
              </a:spcAft>
              <a:defRPr/>
            </a:pPr>
            <a:fld id="{777C48D1-0A2D-6448-BAD7-D50BFB3AECB5}" type="slidenum">
              <a:rPr lang="en-US">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483198966"/>
      </p:ext>
    </p:extLst>
  </p:cSld>
  <p:clrMap bg1="lt1" tx1="dk1" bg2="lt2" tx2="dk2" accent1="accent1" accent2="accent2" accent3="accent3" accent4="accent4" accent5="accent5" accent6="accent6" hlink="hlink" folHlink="folHlink"/>
  <p:sldLayoutIdLst>
    <p:sldLayoutId id="2147484829" r:id="rId1"/>
    <p:sldLayoutId id="2147484830" r:id="rId2"/>
    <p:sldLayoutId id="2147484831" r:id="rId3"/>
    <p:sldLayoutId id="2147484832" r:id="rId4"/>
    <p:sldLayoutId id="2147484833" r:id="rId5"/>
    <p:sldLayoutId id="2147484834" r:id="rId6"/>
    <p:sldLayoutId id="2147484835" r:id="rId7"/>
    <p:sldLayoutId id="2147484836" r:id="rId8"/>
    <p:sldLayoutId id="2147484837" r:id="rId9"/>
    <p:sldLayoutId id="2147484838" r:id="rId10"/>
    <p:sldLayoutId id="2147484839" r:id="rId11"/>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88423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1095375"/>
            <a:ext cx="8610600" cy="515302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charset="0"/>
              </a:defRPr>
            </a:lvl1pPr>
          </a:lstStyle>
          <a:p>
            <a:pPr fontAlgn="base">
              <a:spcBef>
                <a:spcPct val="0"/>
              </a:spcBef>
              <a:spcAft>
                <a:spcPct val="0"/>
              </a:spcAft>
              <a:defRPr/>
            </a:pPr>
            <a:endParaRPr lang="en-US">
              <a:solidFill>
                <a:srgbClr val="000000"/>
              </a:solidFill>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946900" y="637381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charset="0"/>
              </a:defRPr>
            </a:lvl1pPr>
          </a:lstStyle>
          <a:p>
            <a:pPr fontAlgn="base">
              <a:spcBef>
                <a:spcPct val="0"/>
              </a:spcBef>
              <a:spcAft>
                <a:spcPct val="0"/>
              </a:spcAft>
              <a:defRPr/>
            </a:pPr>
            <a:fld id="{EEEC5A93-40C1-004C-AC49-AA5A1C7A8159}" type="slidenum">
              <a:rPr lang="en-US">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
        <p:nvSpPr>
          <p:cNvPr id="1030" name="Line 1032"/>
          <p:cNvSpPr>
            <a:spLocks noChangeShapeType="1"/>
          </p:cNvSpPr>
          <p:nvPr/>
        </p:nvSpPr>
        <p:spPr bwMode="auto">
          <a:xfrm>
            <a:off x="228600" y="6446838"/>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915649295"/>
      </p:ext>
    </p:extLst>
  </p:cSld>
  <p:clrMap bg1="lt1" tx1="dk1" bg2="lt2" tx2="dk2" accent1="accent1" accent2="accent2" accent3="accent3" accent4="accent4" accent5="accent5" accent6="accent6" hlink="hlink" folHlink="folHlink"/>
  <p:sldLayoutIdLst>
    <p:sldLayoutId id="2147484841" r:id="rId1"/>
    <p:sldLayoutId id="2147484842" r:id="rId2"/>
    <p:sldLayoutId id="2147484843" r:id="rId3"/>
    <p:sldLayoutId id="2147484844" r:id="rId4"/>
    <p:sldLayoutId id="2147484845" r:id="rId5"/>
    <p:sldLayoutId id="2147484846" r:id="rId6"/>
    <p:sldLayoutId id="2147484847" r:id="rId7"/>
    <p:sldLayoutId id="2147484848" r:id="rId8"/>
    <p:sldLayoutId id="2147484849" r:id="rId9"/>
    <p:sldLayoutId id="2147484850" r:id="rId10"/>
    <p:sldLayoutId id="2147484851" r:id="rId11"/>
    <p:sldLayoutId id="2147484852" r:id="rId12"/>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9986" name="Rectangle 1026"/>
          <p:cNvSpPr>
            <a:spLocks noGrp="1" noChangeArrowheads="1"/>
          </p:cNvSpPr>
          <p:nvPr>
            <p:ph type="title"/>
          </p:nvPr>
        </p:nvSpPr>
        <p:spPr bwMode="auto">
          <a:xfrm>
            <a:off x="228600" y="152400"/>
            <a:ext cx="8610600" cy="10668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69987" name="Rectangle 1027"/>
          <p:cNvSpPr>
            <a:spLocks noGrp="1" noChangeArrowheads="1"/>
          </p:cNvSpPr>
          <p:nvPr>
            <p:ph type="body" idx="1"/>
          </p:nvPr>
        </p:nvSpPr>
        <p:spPr bwMode="auto">
          <a:xfrm>
            <a:off x="228600" y="1371600"/>
            <a:ext cx="8610600" cy="48768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EFC36330-171D-874A-B302-CA3D70443983}" type="slidenum">
              <a:rPr lang="en-US" altLang="en-US"/>
              <a:pPr>
                <a:defRPr/>
              </a:pPr>
              <a:t>‹#›</a:t>
            </a:fld>
            <a:endParaRPr lang="en-US" altLang="en-US"/>
          </a:p>
        </p:txBody>
      </p:sp>
      <p:sp>
        <p:nvSpPr>
          <p:cNvPr id="169990"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6999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158581855"/>
      </p:ext>
    </p:extLst>
  </p:cSld>
  <p:clrMap bg1="lt1" tx1="dk1" bg2="lt2" tx2="dk2" accent1="accent1" accent2="accent2" accent3="accent3" accent4="accent4" accent5="accent5" accent6="accent6" hlink="hlink" folHlink="folHlink"/>
  <p:sldLayoutIdLst>
    <p:sldLayoutId id="2147484854" r:id="rId1"/>
    <p:sldLayoutId id="2147484855" r:id="rId2"/>
    <p:sldLayoutId id="2147484856" r:id="rId3"/>
    <p:sldLayoutId id="2147484857" r:id="rId4"/>
    <p:sldLayoutId id="2147484858" r:id="rId5"/>
    <p:sldLayoutId id="2147484859" r:id="rId6"/>
    <p:sldLayoutId id="2147484860" r:id="rId7"/>
    <p:sldLayoutId id="2147484861" r:id="rId8"/>
    <p:sldLayoutId id="2147484862" r:id="rId9"/>
    <p:sldLayoutId id="2147484863" r:id="rId10"/>
    <p:sldLayoutId id="2147484864" r:id="rId11"/>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5586" name="Freeform 7"/>
          <p:cNvSpPr>
            <a:spLocks noChangeArrowheads="1"/>
          </p:cNvSpPr>
          <p:nvPr/>
        </p:nvSpPr>
        <p:spPr bwMode="auto">
          <a:xfrm>
            <a:off x="457200" y="500063"/>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95587"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95588"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95589" name="Rectangle 1026"/>
          <p:cNvSpPr>
            <a:spLocks noGrp="1" noChangeArrowheads="1"/>
          </p:cNvSpPr>
          <p:nvPr>
            <p:ph type="title"/>
          </p:nvPr>
        </p:nvSpPr>
        <p:spPr bwMode="auto">
          <a:xfrm>
            <a:off x="228600" y="152400"/>
            <a:ext cx="8610600" cy="10668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95590" name="Rectangle 1027"/>
          <p:cNvSpPr>
            <a:spLocks noGrp="1" noChangeArrowheads="1"/>
          </p:cNvSpPr>
          <p:nvPr>
            <p:ph type="body" idx="1"/>
          </p:nvPr>
        </p:nvSpPr>
        <p:spPr bwMode="auto">
          <a:xfrm>
            <a:off x="228600" y="1371600"/>
            <a:ext cx="8610600" cy="48768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a:ea typeface="+mn-ea"/>
                <a:cs typeface="+mn-cs"/>
              </a:defRPr>
            </a:lvl1pPr>
          </a:lstStyle>
          <a:p>
            <a:pPr fontAlgn="base">
              <a:spcBef>
                <a:spcPct val="0"/>
              </a:spcBef>
              <a:spcAft>
                <a:spcPct val="0"/>
              </a:spcAft>
              <a:defRPr/>
            </a:pPr>
            <a:r>
              <a:rPr lang="en-US"/>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Garamond" charset="0"/>
              </a:defRPr>
            </a:lvl1pPr>
          </a:lstStyle>
          <a:p>
            <a:pPr fontAlgn="base">
              <a:spcBef>
                <a:spcPct val="0"/>
              </a:spcBef>
              <a:spcAft>
                <a:spcPct val="0"/>
              </a:spcAft>
              <a:defRPr/>
            </a:pPr>
            <a:fld id="{4CAB802D-25DB-1149-B44D-EAC195EDF7D4}"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4092468080"/>
      </p:ext>
    </p:extLst>
  </p:cSld>
  <p:clrMap bg1="lt1" tx1="dk1" bg2="lt2" tx2="dk2" accent1="accent1" accent2="accent2" accent3="accent3" accent4="accent4" accent5="accent5" accent6="accent6" hlink="hlink" folHlink="folHlink"/>
  <p:sldLayoutIdLst>
    <p:sldLayoutId id="2147484866" r:id="rId1"/>
    <p:sldLayoutId id="2147484867" r:id="rId2"/>
    <p:sldLayoutId id="2147484868" r:id="rId3"/>
    <p:sldLayoutId id="2147484869" r:id="rId4"/>
    <p:sldLayoutId id="2147484870" r:id="rId5"/>
    <p:sldLayoutId id="2147484871" r:id="rId6"/>
    <p:sldLayoutId id="2147484872" r:id="rId7"/>
    <p:sldLayoutId id="2147484873" r:id="rId8"/>
    <p:sldLayoutId id="2147484874" r:id="rId9"/>
    <p:sldLayoutId id="2147484875" r:id="rId10"/>
    <p:sldLayoutId id="2147484876" r:id="rId11"/>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62" name="Rectangle 1026"/>
          <p:cNvSpPr>
            <a:spLocks noGrp="1" noChangeArrowheads="1"/>
          </p:cNvSpPr>
          <p:nvPr>
            <p:ph type="title"/>
          </p:nvPr>
        </p:nvSpPr>
        <p:spPr bwMode="auto">
          <a:xfrm>
            <a:off x="228600" y="152400"/>
            <a:ext cx="8610600" cy="88423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43363" name="Rectangle 1027"/>
          <p:cNvSpPr>
            <a:spLocks noGrp="1" noChangeArrowheads="1"/>
          </p:cNvSpPr>
          <p:nvPr>
            <p:ph type="body" idx="1"/>
          </p:nvPr>
        </p:nvSpPr>
        <p:spPr bwMode="auto">
          <a:xfrm>
            <a:off x="228600" y="1095375"/>
            <a:ext cx="8610600" cy="515302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946900" y="637381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defRPr/>
            </a:pPr>
            <a:fld id="{82B7CA05-D08B-324A-B21A-98259EFDA3FC}"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
        <p:nvSpPr>
          <p:cNvPr id="143366" name="Line 1032"/>
          <p:cNvSpPr>
            <a:spLocks noChangeShapeType="1"/>
          </p:cNvSpPr>
          <p:nvPr/>
        </p:nvSpPr>
        <p:spPr bwMode="auto">
          <a:xfrm>
            <a:off x="228600" y="6446838"/>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43367"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223100842"/>
      </p:ext>
    </p:extLst>
  </p:cSld>
  <p:clrMap bg1="lt1" tx1="dk1" bg2="lt2" tx2="dk2" accent1="accent1" accent2="accent2" accent3="accent3" accent4="accent4" accent5="accent5" accent6="accent6" hlink="hlink" folHlink="folHlink"/>
  <p:sldLayoutIdLst>
    <p:sldLayoutId id="2147484878" r:id="rId1"/>
    <p:sldLayoutId id="2147484879" r:id="rId2"/>
    <p:sldLayoutId id="2147484880" r:id="rId3"/>
    <p:sldLayoutId id="2147484881" r:id="rId4"/>
    <p:sldLayoutId id="2147484882" r:id="rId5"/>
    <p:sldLayoutId id="2147484883" r:id="rId6"/>
    <p:sldLayoutId id="2147484884" r:id="rId7"/>
    <p:sldLayoutId id="2147484885" r:id="rId8"/>
    <p:sldLayoutId id="2147484886" r:id="rId9"/>
    <p:sldLayoutId id="2147484887" r:id="rId10"/>
    <p:sldLayoutId id="2147484888" r:id="rId11"/>
    <p:sldLayoutId id="2147484889" r:id="rId12"/>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Tree>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5" descr="Burgundy_CMU_JPG_Logo.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162800" y="6488113"/>
            <a:ext cx="1549400" cy="55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Title Placeholder 1026"/>
          <p:cNvSpPr>
            <a:spLocks noGrp="1" noChangeArrowheads="1"/>
          </p:cNvSpPr>
          <p:nvPr>
            <p:ph type="title"/>
          </p:nvPr>
        </p:nvSpPr>
        <p:spPr bwMode="auto">
          <a:xfrm>
            <a:off x="228600" y="152400"/>
            <a:ext cx="8610600" cy="10668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8" name="Text Placeholder 1027"/>
          <p:cNvSpPr>
            <a:spLocks noGrp="1" noChangeArrowheads="1"/>
          </p:cNvSpPr>
          <p:nvPr>
            <p:ph type="body" idx="1"/>
          </p:nvPr>
        </p:nvSpPr>
        <p:spPr bwMode="auto">
          <a:xfrm>
            <a:off x="228600" y="1371600"/>
            <a:ext cx="8610600" cy="48768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charset="0"/>
              </a:defRPr>
            </a:lvl1pPr>
          </a:lstStyle>
          <a:p>
            <a:pPr fontAlgn="base">
              <a:spcBef>
                <a:spcPct val="0"/>
              </a:spcBef>
              <a:spcAft>
                <a:spcPct val="0"/>
              </a:spcAft>
              <a:defRPr/>
            </a:pPr>
            <a:endParaRPr lang="en-US">
              <a:solidFill>
                <a:srgbClr val="000000"/>
              </a:solidFill>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946900" y="62690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charset="0"/>
              </a:defRPr>
            </a:lvl1pPr>
          </a:lstStyle>
          <a:p>
            <a:pPr fontAlgn="base">
              <a:spcBef>
                <a:spcPct val="0"/>
              </a:spcBef>
              <a:spcAft>
                <a:spcPct val="0"/>
              </a:spcAft>
              <a:defRPr/>
            </a:pPr>
            <a:fld id="{3603C470-0343-5644-A9B5-95349323097B}" type="slidenum">
              <a:rPr lang="en-US">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
        <p:nvSpPr>
          <p:cNvPr id="1031"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32"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856795042"/>
      </p:ext>
    </p:extLst>
  </p:cSld>
  <p:clrMap bg1="lt1" tx1="dk1" bg2="lt2" tx2="dk2" accent1="accent1" accent2="accent2" accent3="accent3" accent4="accent4" accent5="accent5" accent6="accent6" hlink="hlink" folHlink="folHlink"/>
  <p:sldLayoutIdLst>
    <p:sldLayoutId id="2147484904" r:id="rId1"/>
    <p:sldLayoutId id="2147484905" r:id="rId2"/>
    <p:sldLayoutId id="2147484906" r:id="rId3"/>
    <p:sldLayoutId id="2147484907" r:id="rId4"/>
    <p:sldLayoutId id="2147484908" r:id="rId5"/>
    <p:sldLayoutId id="2147484909" r:id="rId6"/>
    <p:sldLayoutId id="2147484910" r:id="rId7"/>
    <p:sldLayoutId id="2147484911" r:id="rId8"/>
    <p:sldLayoutId id="2147484912" r:id="rId9"/>
    <p:sldLayoutId id="2147484913" r:id="rId10"/>
    <p:sldLayoutId id="2147484914" r:id="rId11"/>
    <p:sldLayoutId id="2147484915" r:id="rId12"/>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3490"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3491"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3492"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3493" name="Rectangle 1026"/>
          <p:cNvSpPr>
            <a:spLocks noGrp="1" noChangeArrowheads="1"/>
          </p:cNvSpPr>
          <p:nvPr>
            <p:ph type="title"/>
          </p:nvPr>
        </p:nvSpPr>
        <p:spPr bwMode="auto">
          <a:xfrm>
            <a:off x="228600" y="152400"/>
            <a:ext cx="8610600" cy="10668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3494" name="Rectangle 1027"/>
          <p:cNvSpPr>
            <a:spLocks noGrp="1" noChangeArrowheads="1"/>
          </p:cNvSpPr>
          <p:nvPr>
            <p:ph type="body" idx="1"/>
          </p:nvPr>
        </p:nvSpPr>
        <p:spPr bwMode="auto">
          <a:xfrm>
            <a:off x="228600" y="1371600"/>
            <a:ext cx="8610600" cy="48768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a:ea typeface="+mn-ea"/>
                <a:cs typeface="+mn-cs"/>
              </a:defRPr>
            </a:lvl1pPr>
          </a:lstStyle>
          <a:p>
            <a:pPr fontAlgn="base">
              <a:spcBef>
                <a:spcPct val="0"/>
              </a:spcBef>
              <a:spcAft>
                <a:spcPct val="0"/>
              </a:spcAft>
              <a:defRPr/>
            </a:pPr>
            <a:r>
              <a:rPr lang="en-US"/>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Garamond" charset="0"/>
              </a:defRPr>
            </a:lvl1pPr>
          </a:lstStyle>
          <a:p>
            <a:pPr fontAlgn="base">
              <a:spcBef>
                <a:spcPct val="0"/>
              </a:spcBef>
              <a:spcAft>
                <a:spcPct val="0"/>
              </a:spcAft>
              <a:defRPr/>
            </a:pPr>
            <a:fld id="{559D6C4E-5E10-8D45-B291-D2068DCF2063}"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4021410924"/>
      </p:ext>
    </p:extLst>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7651"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7652"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7653" name="Rectangle 1026"/>
          <p:cNvSpPr>
            <a:spLocks noGrp="1" noChangeArrowheads="1"/>
          </p:cNvSpPr>
          <p:nvPr>
            <p:ph type="title"/>
          </p:nvPr>
        </p:nvSpPr>
        <p:spPr bwMode="auto">
          <a:xfrm>
            <a:off x="228600" y="152400"/>
            <a:ext cx="8610600" cy="10668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7654" name="Rectangle 1027"/>
          <p:cNvSpPr>
            <a:spLocks noGrp="1" noChangeArrowheads="1"/>
          </p:cNvSpPr>
          <p:nvPr>
            <p:ph type="body" idx="1"/>
          </p:nvPr>
        </p:nvSpPr>
        <p:spPr bwMode="auto">
          <a:xfrm>
            <a:off x="228600" y="1371600"/>
            <a:ext cx="8610600" cy="48768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mj-lt"/>
                <a:ea typeface="+mn-ea"/>
                <a:cs typeface="+mn-cs"/>
              </a:defRPr>
            </a:lvl1pPr>
          </a:lstStyle>
          <a:p>
            <a:pPr fontAlgn="base">
              <a:spcBef>
                <a:spcPct val="0"/>
              </a:spcBef>
              <a:spcAft>
                <a:spcPct val="0"/>
              </a:spcAft>
              <a:defRPr/>
            </a:pPr>
            <a:r>
              <a:rPr lang="en-US">
                <a:latin typeface="Garamond"/>
              </a:rPr>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Garamond" charset="0"/>
              </a:defRPr>
            </a:lvl1pPr>
          </a:lstStyle>
          <a:p>
            <a:pPr fontAlgn="base">
              <a:spcBef>
                <a:spcPct val="0"/>
              </a:spcBef>
              <a:spcAft>
                <a:spcPct val="0"/>
              </a:spcAft>
              <a:defRPr/>
            </a:pPr>
            <a:fld id="{52D48118-C85A-8346-A308-D7686941111E}"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2780278531"/>
      </p:ext>
    </p:extLst>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66825" y="0"/>
            <a:ext cx="7877175" cy="1085850"/>
          </a:xfrm>
          <a:prstGeom prst="rect">
            <a:avLst/>
          </a:prstGeom>
          <a:noFill/>
        </p:spPr>
        <p:txBody>
          <a:bodyPr vert="horz" lIns="91440" tIns="45720" rIns="91440" bIns="45720" rtlCol="0" anchor="ctr">
            <a:normAutofit/>
          </a:bodyPr>
          <a:lstStyle/>
          <a:p>
            <a:r>
              <a:rPr lang="en-US" dirty="0"/>
              <a:t>Click to edit Master title style</a:t>
            </a:r>
          </a:p>
        </p:txBody>
      </p:sp>
      <p:sp>
        <p:nvSpPr>
          <p:cNvPr id="225283" name="Text Placeholder 2"/>
          <p:cNvSpPr>
            <a:spLocks noGrp="1"/>
          </p:cNvSpPr>
          <p:nvPr>
            <p:ph type="body" idx="1"/>
          </p:nvPr>
        </p:nvSpPr>
        <p:spPr bwMode="auto">
          <a:xfrm>
            <a:off x="123825" y="1250950"/>
            <a:ext cx="8897938" cy="522287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3825" y="6543675"/>
            <a:ext cx="1820863" cy="228600"/>
          </a:xfrm>
          <a:prstGeom prst="rect">
            <a:avLst/>
          </a:prstGeom>
        </p:spPr>
        <p:txBody>
          <a:bodyPr vert="horz" lIns="91440" tIns="45720" rIns="91440" bIns="45720" rtlCol="0" anchor="ctr"/>
          <a:lstStyle>
            <a:lvl1pPr algn="l" fontAlgn="auto">
              <a:spcBef>
                <a:spcPts val="0"/>
              </a:spcBef>
              <a:spcAft>
                <a:spcPts val="0"/>
              </a:spcAft>
              <a:defRPr sz="900">
                <a:solidFill>
                  <a:prstClr val="black">
                    <a:lumMod val="65000"/>
                    <a:lumOff val="35000"/>
                    <a:alpha val="75000"/>
                  </a:prstClr>
                </a:solidFill>
                <a:latin typeface="Calibri"/>
                <a:ea typeface="+mn-ea"/>
                <a:cs typeface="+mn-cs"/>
              </a:defRPr>
            </a:lvl1pPr>
          </a:lstStyle>
          <a:p>
            <a:pPr>
              <a:defRPr/>
            </a:pPr>
            <a:fld id="{B1AC335E-35A0-FD4D-BCD5-54BB91F67C51}" type="datetime1">
              <a:rPr lang="en-US"/>
              <a:pPr>
                <a:defRPr/>
              </a:pPr>
              <a:t>10/11/18</a:t>
            </a:fld>
            <a:endParaRPr lang="en-US" dirty="0"/>
          </a:p>
        </p:txBody>
      </p:sp>
      <p:sp>
        <p:nvSpPr>
          <p:cNvPr id="5" name="Footer Placeholder 4"/>
          <p:cNvSpPr>
            <a:spLocks noGrp="1"/>
          </p:cNvSpPr>
          <p:nvPr>
            <p:ph type="ftr" sz="quarter" idx="3"/>
          </p:nvPr>
        </p:nvSpPr>
        <p:spPr>
          <a:xfrm>
            <a:off x="2549525" y="6543675"/>
            <a:ext cx="3771900" cy="228600"/>
          </a:xfrm>
          <a:prstGeom prst="rect">
            <a:avLst/>
          </a:prstGeom>
        </p:spPr>
        <p:txBody>
          <a:bodyPr vert="horz" lIns="91440" tIns="45720" rIns="91440" bIns="45720" rtlCol="0" anchor="ctr"/>
          <a:lstStyle>
            <a:lvl1pPr algn="l" fontAlgn="auto">
              <a:spcBef>
                <a:spcPts val="0"/>
              </a:spcBef>
              <a:spcAft>
                <a:spcPts val="0"/>
              </a:spcAft>
              <a:defRPr sz="950" cap="all" baseline="0">
                <a:solidFill>
                  <a:prstClr val="black">
                    <a:alpha val="75000"/>
                  </a:prstClr>
                </a:solidFill>
                <a:latin typeface="Calibri"/>
                <a:ea typeface="+mn-ea"/>
                <a:cs typeface="+mn-cs"/>
              </a:defRPr>
            </a:lvl1pPr>
          </a:lstStyle>
          <a:p>
            <a:pPr>
              <a:defRPr/>
            </a:pPr>
            <a:endParaRPr lang="en-US"/>
          </a:p>
        </p:txBody>
      </p:sp>
      <p:sp>
        <p:nvSpPr>
          <p:cNvPr id="8" name="Slide Number Placeholder 7"/>
          <p:cNvSpPr>
            <a:spLocks noGrp="1"/>
          </p:cNvSpPr>
          <p:nvPr>
            <p:ph type="sldNum" sz="quarter" idx="4"/>
          </p:nvPr>
        </p:nvSpPr>
        <p:spPr>
          <a:xfrm>
            <a:off x="6924675" y="6456363"/>
            <a:ext cx="2057400" cy="365125"/>
          </a:xfrm>
          <a:prstGeom prst="rect">
            <a:avLst/>
          </a:prstGeom>
        </p:spPr>
        <p:txBody>
          <a:bodyPr vert="horz" lIns="91440" tIns="45720" rIns="91440" bIns="45720" rtlCol="0" anchor="ctr"/>
          <a:lstStyle>
            <a:lvl1pPr algn="r" fontAlgn="auto">
              <a:spcBef>
                <a:spcPts val="0"/>
              </a:spcBef>
              <a:spcAft>
                <a:spcPts val="0"/>
              </a:spcAft>
              <a:defRPr sz="1600">
                <a:solidFill>
                  <a:prstClr val="black">
                    <a:lumMod val="65000"/>
                    <a:lumOff val="35000"/>
                  </a:prstClr>
                </a:solidFill>
                <a:latin typeface="Calibri"/>
                <a:ea typeface="+mn-ea"/>
                <a:cs typeface="+mn-cs"/>
              </a:defRPr>
            </a:lvl1pPr>
          </a:lstStyle>
          <a:p>
            <a:pPr>
              <a:defRPr/>
            </a:pPr>
            <a:fld id="{BFCEF44F-023C-3C4F-B2E3-6DD80F318BEB}" type="slidenum">
              <a:rPr lang="en-US"/>
              <a:pPr>
                <a:defRPr/>
              </a:pPr>
              <a:t>‹#›</a:t>
            </a:fld>
            <a:endParaRPr lang="en-US" dirty="0"/>
          </a:p>
        </p:txBody>
      </p:sp>
      <p:pic>
        <p:nvPicPr>
          <p:cNvPr id="225287" name="Picture 6" descr="FMS_logo_lightbluematte_3C5CAE.gif"/>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23825" y="0"/>
            <a:ext cx="1143000" cy="658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5058083"/>
      </p:ext>
    </p:extLst>
  </p:cSld>
  <p:clrMap bg1="lt1" tx1="dk1" bg2="lt2" tx2="dk2" accent1="accent1" accent2="accent2" accent3="accent3" accent4="accent4" accent5="accent5" accent6="accent6" hlink="hlink" folHlink="folHlink"/>
  <p:sldLayoutIdLst>
    <p:sldLayoutId id="2147485015" r:id="rId1"/>
    <p:sldLayoutId id="2147485016" r:id="rId2"/>
    <p:sldLayoutId id="2147485017" r:id="rId3"/>
    <p:sldLayoutId id="2147485018" r:id="rId4"/>
    <p:sldLayoutId id="2147485019" r:id="rId5"/>
    <p:sldLayoutId id="2147485020" r:id="rId6"/>
    <p:sldLayoutId id="2147485021" r:id="rId7"/>
    <p:sldLayoutId id="2147485022" r:id="rId8"/>
    <p:sldLayoutId id="2147485023" r:id="rId9"/>
    <p:sldLayoutId id="2147485024" r:id="rId10"/>
    <p:sldLayoutId id="2147485025" r:id="rId11"/>
    <p:sldLayoutId id="2147485026" r:id="rId12"/>
  </p:sldLayoutIdLst>
  <p:hf hdr="0" ftr="0" dt="0"/>
  <p:txStyles>
    <p:titleStyle>
      <a:lvl1pPr algn="ctr" rtl="0" eaLnBrk="0" fontAlgn="base" hangingPunct="0">
        <a:lnSpc>
          <a:spcPct val="90000"/>
        </a:lnSpc>
        <a:spcBef>
          <a:spcPct val="0"/>
        </a:spcBef>
        <a:spcAft>
          <a:spcPct val="0"/>
        </a:spcAft>
        <a:defRPr sz="4800" kern="1200" spc="-120">
          <a:solidFill>
            <a:schemeClr val="tx1"/>
          </a:solidFill>
          <a:latin typeface="+mj-lt"/>
          <a:ea typeface="ＭＳ Ｐゴシック" charset="0"/>
          <a:cs typeface="ＭＳ Ｐゴシック" charset="0"/>
        </a:defRPr>
      </a:lvl1pPr>
      <a:lvl2pPr algn="ctr" rtl="0" eaLnBrk="0" fontAlgn="base" hangingPunct="0">
        <a:lnSpc>
          <a:spcPct val="90000"/>
        </a:lnSpc>
        <a:spcBef>
          <a:spcPct val="0"/>
        </a:spcBef>
        <a:spcAft>
          <a:spcPct val="0"/>
        </a:spcAft>
        <a:defRPr sz="4800">
          <a:solidFill>
            <a:schemeClr val="tx1"/>
          </a:solidFill>
          <a:latin typeface="Calibri" charset="0"/>
          <a:ea typeface="ＭＳ Ｐゴシック" charset="0"/>
          <a:cs typeface="ＭＳ Ｐゴシック" charset="0"/>
        </a:defRPr>
      </a:lvl2pPr>
      <a:lvl3pPr algn="ctr" rtl="0" eaLnBrk="0" fontAlgn="base" hangingPunct="0">
        <a:lnSpc>
          <a:spcPct val="90000"/>
        </a:lnSpc>
        <a:spcBef>
          <a:spcPct val="0"/>
        </a:spcBef>
        <a:spcAft>
          <a:spcPct val="0"/>
        </a:spcAft>
        <a:defRPr sz="4800">
          <a:solidFill>
            <a:schemeClr val="tx1"/>
          </a:solidFill>
          <a:latin typeface="Calibri" charset="0"/>
          <a:ea typeface="ＭＳ Ｐゴシック" charset="0"/>
          <a:cs typeface="ＭＳ Ｐゴシック" charset="0"/>
        </a:defRPr>
      </a:lvl3pPr>
      <a:lvl4pPr algn="ctr" rtl="0" eaLnBrk="0" fontAlgn="base" hangingPunct="0">
        <a:lnSpc>
          <a:spcPct val="90000"/>
        </a:lnSpc>
        <a:spcBef>
          <a:spcPct val="0"/>
        </a:spcBef>
        <a:spcAft>
          <a:spcPct val="0"/>
        </a:spcAft>
        <a:defRPr sz="4800">
          <a:solidFill>
            <a:schemeClr val="tx1"/>
          </a:solidFill>
          <a:latin typeface="Calibri" charset="0"/>
          <a:ea typeface="ＭＳ Ｐゴシック" charset="0"/>
          <a:cs typeface="ＭＳ Ｐゴシック" charset="0"/>
        </a:defRPr>
      </a:lvl4pPr>
      <a:lvl5pPr algn="ctr" rtl="0" eaLnBrk="0" fontAlgn="base" hangingPunct="0">
        <a:lnSpc>
          <a:spcPct val="90000"/>
        </a:lnSpc>
        <a:spcBef>
          <a:spcPct val="0"/>
        </a:spcBef>
        <a:spcAft>
          <a:spcPct val="0"/>
        </a:spcAft>
        <a:defRPr sz="4800">
          <a:solidFill>
            <a:schemeClr val="tx1"/>
          </a:solidFill>
          <a:latin typeface="Calibri" charset="0"/>
          <a:ea typeface="ＭＳ Ｐゴシック" charset="0"/>
          <a:cs typeface="ＭＳ Ｐゴシック" charset="0"/>
        </a:defRPr>
      </a:lvl5pPr>
      <a:lvl6pPr marL="457200" algn="ctr" rtl="0" fontAlgn="base">
        <a:lnSpc>
          <a:spcPct val="90000"/>
        </a:lnSpc>
        <a:spcBef>
          <a:spcPct val="0"/>
        </a:spcBef>
        <a:spcAft>
          <a:spcPct val="0"/>
        </a:spcAft>
        <a:defRPr sz="4800">
          <a:solidFill>
            <a:schemeClr val="tx1"/>
          </a:solidFill>
          <a:latin typeface="Calibri" charset="0"/>
          <a:ea typeface="ＭＳ Ｐゴシック" charset="0"/>
          <a:cs typeface="ＭＳ Ｐゴシック" charset="0"/>
        </a:defRPr>
      </a:lvl6pPr>
      <a:lvl7pPr marL="914400" algn="ctr" rtl="0" fontAlgn="base">
        <a:lnSpc>
          <a:spcPct val="90000"/>
        </a:lnSpc>
        <a:spcBef>
          <a:spcPct val="0"/>
        </a:spcBef>
        <a:spcAft>
          <a:spcPct val="0"/>
        </a:spcAft>
        <a:defRPr sz="4800">
          <a:solidFill>
            <a:schemeClr val="tx1"/>
          </a:solidFill>
          <a:latin typeface="Calibri" charset="0"/>
          <a:ea typeface="ＭＳ Ｐゴシック" charset="0"/>
          <a:cs typeface="ＭＳ Ｐゴシック" charset="0"/>
        </a:defRPr>
      </a:lvl7pPr>
      <a:lvl8pPr marL="1371600" algn="ctr" rtl="0" fontAlgn="base">
        <a:lnSpc>
          <a:spcPct val="90000"/>
        </a:lnSpc>
        <a:spcBef>
          <a:spcPct val="0"/>
        </a:spcBef>
        <a:spcAft>
          <a:spcPct val="0"/>
        </a:spcAft>
        <a:defRPr sz="4800">
          <a:solidFill>
            <a:schemeClr val="tx1"/>
          </a:solidFill>
          <a:latin typeface="Calibri" charset="0"/>
          <a:ea typeface="ＭＳ Ｐゴシック" charset="0"/>
          <a:cs typeface="ＭＳ Ｐゴシック" charset="0"/>
        </a:defRPr>
      </a:lvl8pPr>
      <a:lvl9pPr marL="1828800" algn="ctr" rtl="0" fontAlgn="base">
        <a:lnSpc>
          <a:spcPct val="90000"/>
        </a:lnSpc>
        <a:spcBef>
          <a:spcPct val="0"/>
        </a:spcBef>
        <a:spcAft>
          <a:spcPct val="0"/>
        </a:spcAft>
        <a:defRPr sz="4800">
          <a:solidFill>
            <a:schemeClr val="tx1"/>
          </a:solidFill>
          <a:latin typeface="Calibri" charset="0"/>
          <a:ea typeface="ＭＳ Ｐゴシック" charset="0"/>
          <a:cs typeface="ＭＳ Ｐゴシック" charset="0"/>
        </a:defRPr>
      </a:lvl9pPr>
    </p:titleStyle>
    <p:bodyStyle>
      <a:lvl1pPr marL="182563" indent="-182563" algn="l" rtl="0" eaLnBrk="0" fontAlgn="base" hangingPunct="0">
        <a:lnSpc>
          <a:spcPct val="85000"/>
        </a:lnSpc>
        <a:spcBef>
          <a:spcPts val="1300"/>
        </a:spcBef>
        <a:spcAft>
          <a:spcPct val="0"/>
        </a:spcAft>
        <a:buFont typeface="Arial" charset="0"/>
        <a:buChar char="•"/>
        <a:defRPr sz="2800" i="1" kern="1200">
          <a:solidFill>
            <a:schemeClr val="tx1"/>
          </a:solidFill>
          <a:latin typeface="+mn-lt"/>
          <a:ea typeface="ＭＳ Ｐゴシック" charset="0"/>
          <a:cs typeface="ＭＳ Ｐゴシック" charset="0"/>
        </a:defRPr>
      </a:lvl1pPr>
      <a:lvl2pPr marL="365125" indent="-182563" algn="l" rtl="0" eaLnBrk="0" fontAlgn="base" hangingPunct="0">
        <a:lnSpc>
          <a:spcPct val="85000"/>
        </a:lnSpc>
        <a:spcBef>
          <a:spcPts val="600"/>
        </a:spcBef>
        <a:spcAft>
          <a:spcPct val="0"/>
        </a:spcAft>
        <a:buFont typeface="Calibri" charset="0"/>
        <a:buChar char="‐"/>
        <a:defRPr sz="2400" kern="1200">
          <a:solidFill>
            <a:schemeClr val="tx1"/>
          </a:solidFill>
          <a:latin typeface="+mn-lt"/>
          <a:ea typeface="ＭＳ Ｐゴシック" charset="0"/>
          <a:cs typeface="+mn-cs"/>
        </a:defRPr>
      </a:lvl2pPr>
      <a:lvl3pPr marL="547688" indent="-182563" algn="l" rtl="0" eaLnBrk="0" fontAlgn="base" hangingPunct="0">
        <a:lnSpc>
          <a:spcPct val="85000"/>
        </a:lnSpc>
        <a:spcBef>
          <a:spcPts val="600"/>
        </a:spcBef>
        <a:spcAft>
          <a:spcPct val="0"/>
        </a:spcAft>
        <a:buFont typeface="Arial" charset="0"/>
        <a:buChar char="•"/>
        <a:defRPr sz="2000" i="1" kern="1200">
          <a:solidFill>
            <a:schemeClr val="tx1"/>
          </a:solidFill>
          <a:latin typeface="+mn-lt"/>
          <a:ea typeface="ＭＳ Ｐゴシック" charset="0"/>
          <a:cs typeface="+mn-cs"/>
        </a:defRPr>
      </a:lvl3pPr>
      <a:lvl4pPr marL="730250" indent="-182563" algn="l" rtl="0" eaLnBrk="0" fontAlgn="base" hangingPunct="0">
        <a:lnSpc>
          <a:spcPct val="85000"/>
        </a:lnSpc>
        <a:spcBef>
          <a:spcPts val="600"/>
        </a:spcBef>
        <a:spcAft>
          <a:spcPct val="0"/>
        </a:spcAft>
        <a:buFont typeface="Arial" charset="0"/>
        <a:buChar char="•"/>
        <a:defRPr kern="1200">
          <a:solidFill>
            <a:schemeClr val="tx1"/>
          </a:solidFill>
          <a:latin typeface="+mn-lt"/>
          <a:ea typeface="ＭＳ Ｐゴシック" charset="0"/>
          <a:cs typeface="+mn-cs"/>
        </a:defRPr>
      </a:lvl4pPr>
      <a:lvl5pPr marL="914400" indent="-182563" algn="l" rtl="0" eaLnBrk="0" fontAlgn="base" hangingPunct="0">
        <a:lnSpc>
          <a:spcPct val="85000"/>
        </a:lnSpc>
        <a:spcBef>
          <a:spcPts val="600"/>
        </a:spcBef>
        <a:spcAft>
          <a:spcPct val="0"/>
        </a:spcAft>
        <a:buFont typeface="Arial" charset="0"/>
        <a:buChar char="•"/>
        <a:defRPr kern="1200">
          <a:solidFill>
            <a:schemeClr val="tx1"/>
          </a:solidFill>
          <a:latin typeface="+mn-lt"/>
          <a:ea typeface="ＭＳ Ｐゴシック" charset="0"/>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bwMode="auto">
          <a:xfrm>
            <a:off x="228600" y="152400"/>
            <a:ext cx="8610600" cy="10668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38915" name="Rectangle 1027"/>
          <p:cNvSpPr>
            <a:spLocks noGrp="1" noChangeArrowheads="1"/>
          </p:cNvSpPr>
          <p:nvPr>
            <p:ph type="body" idx="1"/>
          </p:nvPr>
        </p:nvSpPr>
        <p:spPr bwMode="auto">
          <a:xfrm>
            <a:off x="228600" y="1371600"/>
            <a:ext cx="8610600" cy="48768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72694B9D-8BFE-654E-8D86-2D1B27ECA5D0}" type="slidenum">
              <a:rPr lang="en-US" altLang="en-US"/>
              <a:pPr>
                <a:defRPr/>
              </a:pPr>
              <a:t>‹#›</a:t>
            </a:fld>
            <a:endParaRPr lang="en-US" altLang="en-US"/>
          </a:p>
        </p:txBody>
      </p:sp>
      <p:sp>
        <p:nvSpPr>
          <p:cNvPr id="38918"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38919"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792399763"/>
      </p:ext>
    </p:extLst>
  </p:cSld>
  <p:clrMap bg1="lt1" tx1="dk1" bg2="lt2" tx2="dk2" accent1="accent1" accent2="accent2" accent3="accent3" accent4="accent4" accent5="accent5" accent6="accent6" hlink="hlink" folHlink="folHlink"/>
  <p:sldLayoutIdLst>
    <p:sldLayoutId id="2147485028" r:id="rId1"/>
    <p:sldLayoutId id="2147485029" r:id="rId2"/>
    <p:sldLayoutId id="2147485030" r:id="rId3"/>
    <p:sldLayoutId id="2147485031" r:id="rId4"/>
    <p:sldLayoutId id="2147485032" r:id="rId5"/>
    <p:sldLayoutId id="2147485033" r:id="rId6"/>
    <p:sldLayoutId id="2147485034" r:id="rId7"/>
    <p:sldLayoutId id="2147485035" r:id="rId8"/>
    <p:sldLayoutId id="2147485036" r:id="rId9"/>
    <p:sldLayoutId id="2147485037" r:id="rId10"/>
    <p:sldLayoutId id="2147485038" r:id="rId11"/>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fontAlgn="base">
              <a:spcBef>
                <a:spcPct val="0"/>
              </a:spcBef>
              <a:spcAft>
                <a:spcPct val="0"/>
              </a:spcAft>
              <a:defRPr/>
            </a:pPr>
            <a:fld id="{516E18E8-B42B-7548-B471-BFE325E10FF1}" type="slidenum">
              <a:rPr lang="en-US">
                <a:ea typeface="ＭＳ Ｐゴシック" charset="0"/>
              </a:rPr>
              <a:pPr fontAlgn="base">
                <a:spcBef>
                  <a:spcPct val="0"/>
                </a:spcBef>
                <a:spcAft>
                  <a:spcPct val="0"/>
                </a:spcAft>
                <a:defRPr/>
              </a:pPr>
              <a:t>‹#›</a:t>
            </a:fld>
            <a:endParaRPr lang="en-US">
              <a:ea typeface="ＭＳ Ｐゴシック" charset="0"/>
            </a:endParaRPr>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986509418"/>
      </p:ext>
    </p:extLst>
  </p:cSld>
  <p:clrMap bg1="lt1" tx1="dk1" bg2="lt2" tx2="dk2" accent1="accent1" accent2="accent2" accent3="accent3" accent4="accent4" accent5="accent5" accent6="accent6" hlink="hlink" folHlink="folHlink"/>
  <p:sldLayoutIdLst>
    <p:sldLayoutId id="2147485078" r:id="rId1"/>
    <p:sldLayoutId id="2147485079" r:id="rId2"/>
    <p:sldLayoutId id="2147485080" r:id="rId3"/>
    <p:sldLayoutId id="2147485081" r:id="rId4"/>
    <p:sldLayoutId id="2147485082" r:id="rId5"/>
    <p:sldLayoutId id="2147485083" r:id="rId6"/>
    <p:sldLayoutId id="2147485084" r:id="rId7"/>
    <p:sldLayoutId id="2147485085" r:id="rId8"/>
    <p:sldLayoutId id="2147485086" r:id="rId9"/>
    <p:sldLayoutId id="2147485087" r:id="rId10"/>
    <p:sldLayoutId id="2147485088" r:id="rId11"/>
    <p:sldLayoutId id="2147485089" r:id="rId12"/>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085850"/>
          </a:xfrm>
          <a:prstGeom prst="rect">
            <a:avLst/>
          </a:prstGeom>
          <a:solidFill>
            <a:schemeClr val="accent1"/>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4033" y="1250443"/>
            <a:ext cx="8897503" cy="52238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24033" y="6544372"/>
            <a:ext cx="1820636"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9FD9DB3E-E709-42CF-B11F-1DFE1D210A82}" type="datetime1">
              <a:rPr lang="en-US" smtClean="0">
                <a:solidFill>
                  <a:prstClr val="black">
                    <a:alpha val="75000"/>
                  </a:prstClr>
                </a:solidFill>
                <a:latin typeface="Calibri"/>
              </a:rPr>
              <a:pPr/>
              <a:t>10/11/18</a:t>
            </a:fld>
            <a:endParaRPr lang="en-US">
              <a:solidFill>
                <a:prstClr val="black">
                  <a:alpha val="75000"/>
                </a:prstClr>
              </a:solidFill>
              <a:latin typeface="Calibri"/>
            </a:endParaRPr>
          </a:p>
        </p:txBody>
      </p:sp>
      <p:sp>
        <p:nvSpPr>
          <p:cNvPr id="5" name="Footer Placeholder 4"/>
          <p:cNvSpPr>
            <a:spLocks noGrp="1"/>
          </p:cNvSpPr>
          <p:nvPr>
            <p:ph type="ftr" sz="quarter" idx="3"/>
          </p:nvPr>
        </p:nvSpPr>
        <p:spPr>
          <a:xfrm>
            <a:off x="2548826" y="6544372"/>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4"/>
          </p:nvPr>
        </p:nvSpPr>
        <p:spPr>
          <a:xfrm>
            <a:off x="6924883" y="6456309"/>
            <a:ext cx="2057400" cy="365125"/>
          </a:xfrm>
          <a:prstGeom prst="rect">
            <a:avLst/>
          </a:prstGeom>
        </p:spPr>
        <p:txBody>
          <a:bodyPr vert="horz" lIns="91440" tIns="45720" rIns="91440" bIns="45720" rtlCol="0" anchor="ctr"/>
          <a:lstStyle>
            <a:lvl1pPr algn="r">
              <a:defRPr sz="1600">
                <a:solidFill>
                  <a:schemeClr val="tx1"/>
                </a:solidFill>
              </a:defRPr>
            </a:lvl1p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255499545"/>
      </p:ext>
    </p:extLst>
  </p:cSld>
  <p:clrMap bg1="lt1" tx1="dk1" bg2="lt2" tx2="dk2" accent1="accent1" accent2="accent2" accent3="accent3" accent4="accent4" accent5="accent5" accent6="accent6" hlink="hlink" folHlink="folHlink"/>
  <p:sldLayoutIdLst>
    <p:sldLayoutId id="2147485200" r:id="rId1"/>
    <p:sldLayoutId id="2147485201" r:id="rId2"/>
    <p:sldLayoutId id="2147485202" r:id="rId3"/>
    <p:sldLayoutId id="2147485203" r:id="rId4"/>
    <p:sldLayoutId id="2147485204" r:id="rId5"/>
    <p:sldLayoutId id="2147485205" r:id="rId6"/>
    <p:sldLayoutId id="2147485206" r:id="rId7"/>
    <p:sldLayoutId id="2147485207" r:id="rId8"/>
    <p:sldLayoutId id="2147485208" r:id="rId9"/>
    <p:sldLayoutId id="2147485209" r:id="rId10"/>
    <p:sldLayoutId id="2147485210" r:id="rId11"/>
    <p:sldLayoutId id="2147485211" r:id="rId12"/>
  </p:sldLayoutIdLst>
  <p:hf hdr="0" ftr="0" dt="0"/>
  <p:txStyles>
    <p:titleStyle>
      <a:lvl1pPr marL="0" algn="ctr" defTabSz="914400" rtl="0" eaLnBrk="1" latinLnBrk="0" hangingPunct="1">
        <a:lnSpc>
          <a:spcPct val="90000"/>
        </a:lnSpc>
        <a:spcBef>
          <a:spcPct val="0"/>
        </a:spcBef>
        <a:buNone/>
        <a:defRPr sz="4800" kern="1200" spc="-120" baseline="0">
          <a:solidFill>
            <a:schemeClr val="bg1"/>
          </a:solidFill>
          <a:latin typeface="+mj-lt"/>
          <a:ea typeface="+mj-ea"/>
          <a:cs typeface="+mj-cs"/>
        </a:defRPr>
      </a:lvl1pPr>
    </p:titleStyle>
    <p:bodyStyle>
      <a:lvl1pPr marL="182880" indent="-182880" algn="l" defTabSz="914400" rtl="0" eaLnBrk="1" latinLnBrk="0" hangingPunct="1">
        <a:lnSpc>
          <a:spcPct val="85000"/>
        </a:lnSpc>
        <a:spcBef>
          <a:spcPts val="1300"/>
        </a:spcBef>
        <a:buFont typeface="Arial" panose="020B0604020202020204" pitchFamily="34" charset="0"/>
        <a:buChar char="•"/>
        <a:defRPr sz="2800" i="1" kern="1200">
          <a:solidFill>
            <a:schemeClr val="tx1"/>
          </a:solidFill>
          <a:latin typeface="+mn-lt"/>
          <a:ea typeface="+mn-ea"/>
          <a:cs typeface="+mn-cs"/>
        </a:defRPr>
      </a:lvl1pPr>
      <a:lvl2pPr marL="365760" indent="-182880" algn="l" defTabSz="914400" rtl="0" eaLnBrk="1" latinLnBrk="0" hangingPunct="1">
        <a:lnSpc>
          <a:spcPct val="85000"/>
        </a:lnSpc>
        <a:spcBef>
          <a:spcPts val="600"/>
        </a:spcBef>
        <a:buFont typeface="Calibri" panose="020F0502020204030204" pitchFamily="34" charset="0"/>
        <a:buChar char="‐"/>
        <a:defRPr sz="2400" kern="1200">
          <a:solidFill>
            <a:schemeClr val="tx1"/>
          </a:solidFill>
          <a:latin typeface="+mn-lt"/>
          <a:ea typeface="+mn-ea"/>
          <a:cs typeface="+mn-cs"/>
        </a:defRPr>
      </a:lvl2pPr>
      <a:lvl3pPr marL="548640" indent="-182880" algn="l" defTabSz="914400" rtl="0" eaLnBrk="1" latinLnBrk="0" hangingPunct="1">
        <a:lnSpc>
          <a:spcPct val="85000"/>
        </a:lnSpc>
        <a:spcBef>
          <a:spcPts val="600"/>
        </a:spcBef>
        <a:buFont typeface="Arial" panose="020B0604020202020204" pitchFamily="34" charset="0"/>
        <a:buChar char="•"/>
        <a:defRPr sz="2000" i="1" kern="1200">
          <a:solidFill>
            <a:schemeClr val="tx1"/>
          </a:solidFill>
          <a:latin typeface="+mn-lt"/>
          <a:ea typeface="+mn-ea"/>
          <a:cs typeface="+mn-cs"/>
        </a:defRPr>
      </a:lvl3pPr>
      <a:lvl4pPr marL="731520" indent="-182880" algn="l" defTabSz="914400" rtl="0" eaLnBrk="1" latinLnBrk="0" hangingPunct="1">
        <a:lnSpc>
          <a:spcPct val="85000"/>
        </a:lnSpc>
        <a:spcBef>
          <a:spcPts val="600"/>
        </a:spcBef>
        <a:buFont typeface="Arial" panose="020B0604020202020204" pitchFamily="34" charset="0"/>
        <a:buChar char="•"/>
        <a:defRPr sz="1800" kern="1200">
          <a:solidFill>
            <a:schemeClr val="tx1"/>
          </a:solidFill>
          <a:latin typeface="+mn-lt"/>
          <a:ea typeface="+mn-ea"/>
          <a:cs typeface="+mn-cs"/>
        </a:defRPr>
      </a:lvl4pPr>
      <a:lvl5pPr marL="914400" indent="-182880" algn="l" defTabSz="914400" rtl="0" eaLnBrk="1" latinLnBrk="0" hangingPunct="1">
        <a:lnSpc>
          <a:spcPct val="85000"/>
        </a:lnSpc>
        <a:spcBef>
          <a:spcPts val="600"/>
        </a:spcBef>
        <a:buFont typeface="Arial" panose="020B0604020202020204" pitchFamily="34" charset="0"/>
        <a:buChar char="•"/>
        <a:defRPr sz="1800" kern="1200">
          <a:solidFill>
            <a:schemeClr val="tx1"/>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pPr defTabSz="914024"/>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pPr defTabSz="914024"/>
            <a:fld id="{6F400BD0-49BF-48FC-8114-37C1D4F5AB3D}" type="slidenum">
              <a:rPr lang="en-US" altLang="en-US">
                <a:solidFill>
                  <a:srgbClr val="000000"/>
                </a:solidFill>
              </a:rPr>
              <a:pPr defTabSz="914024"/>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Tree>
    <p:extLst>
      <p:ext uri="{BB962C8B-B14F-4D97-AF65-F5344CB8AC3E}">
        <p14:creationId xmlns:p14="http://schemas.microsoft.com/office/powerpoint/2010/main" val="1973232708"/>
      </p:ext>
    </p:extLst>
  </p:cSld>
  <p:clrMap bg1="lt1" tx1="dk1" bg2="lt2" tx2="dk2" accent1="accent1" accent2="accent2" accent3="accent3" accent4="accent4" accent5="accent5" accent6="accent6" hlink="hlink" folHlink="folHlink"/>
  <p:sldLayoutIdLst>
    <p:sldLayoutId id="2147485225" r:id="rId1"/>
    <p:sldLayoutId id="2147485226" r:id="rId2"/>
    <p:sldLayoutId id="2147485227" r:id="rId3"/>
    <p:sldLayoutId id="2147485228" r:id="rId4"/>
    <p:sldLayoutId id="2147485229" r:id="rId5"/>
    <p:sldLayoutId id="2147485230" r:id="rId6"/>
    <p:sldLayoutId id="2147485231" r:id="rId7"/>
    <p:sldLayoutId id="2147485232" r:id="rId8"/>
    <p:sldLayoutId id="2147485233" r:id="rId9"/>
    <p:sldLayoutId id="2147485234" r:id="rId10"/>
    <p:sldLayoutId id="2147485235"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0466" name="Rectangle 1026"/>
          <p:cNvSpPr>
            <a:spLocks noGrp="1" noChangeArrowheads="1"/>
          </p:cNvSpPr>
          <p:nvPr>
            <p:ph type="title"/>
          </p:nvPr>
        </p:nvSpPr>
        <p:spPr bwMode="auto">
          <a:xfrm>
            <a:off x="228600" y="152400"/>
            <a:ext cx="8610600" cy="75565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90467" name="Rectangle 1027"/>
          <p:cNvSpPr>
            <a:spLocks noGrp="1" noChangeArrowheads="1"/>
          </p:cNvSpPr>
          <p:nvPr>
            <p:ph type="body" idx="1"/>
          </p:nvPr>
        </p:nvSpPr>
        <p:spPr bwMode="auto">
          <a:xfrm>
            <a:off x="228600" y="908050"/>
            <a:ext cx="8610600" cy="534035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dirty="0" smtClean="0">
                <a:solidFill>
                  <a:srgbClr val="000000"/>
                </a:solidFill>
                <a:latin typeface="Garamond" pitchFamily="18" charset="0"/>
                <a:ea typeface="+mn-ea"/>
                <a:cs typeface="+mn-cs"/>
              </a:defRPr>
            </a:lvl1pPr>
          </a:lstStyle>
          <a:p>
            <a:pPr>
              <a:defRPr/>
            </a:pPr>
            <a:r>
              <a:rPr lang="en-US" altLang="en-US"/>
              <a:t>CHIPPER: HPCA 2011</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63C4F264-F51C-7143-BC1C-59CFD03C29FE}" type="slidenum">
              <a:rPr lang="en-US" altLang="en-US"/>
              <a:pPr>
                <a:defRPr/>
              </a:pPr>
              <a:t>‹#›</a:t>
            </a:fld>
            <a:endParaRPr lang="en-US" altLang="en-US"/>
          </a:p>
        </p:txBody>
      </p:sp>
      <p:sp>
        <p:nvSpPr>
          <p:cNvPr id="190470"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9047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pic>
        <p:nvPicPr>
          <p:cNvPr id="190472" name="Picture 7" descr="safari.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76213" y="6357938"/>
            <a:ext cx="1347787" cy="390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7922284"/>
      </p:ext>
    </p:extLst>
  </p:cSld>
  <p:clrMap bg1="lt1" tx1="dk1" bg2="lt2" tx2="dk2" accent1="accent1" accent2="accent2" accent3="accent3" accent4="accent4" accent5="accent5" accent6="accent6" hlink="hlink" folHlink="folHlink"/>
  <p:sldLayoutIdLst>
    <p:sldLayoutId id="2147485237" r:id="rId1"/>
    <p:sldLayoutId id="2147485238" r:id="rId2"/>
    <p:sldLayoutId id="2147485239" r:id="rId3"/>
    <p:sldLayoutId id="2147485240" r:id="rId4"/>
    <p:sldLayoutId id="2147485241" r:id="rId5"/>
    <p:sldLayoutId id="2147485242" r:id="rId6"/>
    <p:sldLayoutId id="2147485243" r:id="rId7"/>
    <p:sldLayoutId id="2147485244" r:id="rId8"/>
    <p:sldLayoutId id="2147485245" r:id="rId9"/>
    <p:sldLayoutId id="2147485246" r:id="rId10"/>
    <p:sldLayoutId id="2147485247" r:id="rId11"/>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ea typeface="ＭＳ Ｐゴシック" charset="0"/>
                <a:cs typeface="ＭＳ Ｐゴシック" charset="0"/>
              </a:rPr>
              <a:pPr/>
              <a:t>‹#›</a:t>
            </a:fld>
            <a:endParaRPr lang="en-US" altLang="en-US">
              <a:solidFill>
                <a:srgbClr val="000000"/>
              </a:solidFill>
              <a:ea typeface="ＭＳ Ｐゴシック" charset="0"/>
              <a:cs typeface="ＭＳ Ｐゴシック" charset="0"/>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a typeface="ＭＳ Ｐゴシック" charset="0"/>
              <a:cs typeface="ＭＳ Ｐゴシック" charset="0"/>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a typeface="ＭＳ Ｐゴシック" charset="0"/>
              <a:cs typeface="ＭＳ Ｐゴシック" charset="0"/>
            </a:endParaRPr>
          </a:p>
        </p:txBody>
      </p:sp>
    </p:spTree>
    <p:extLst>
      <p:ext uri="{BB962C8B-B14F-4D97-AF65-F5344CB8AC3E}">
        <p14:creationId xmlns:p14="http://schemas.microsoft.com/office/powerpoint/2010/main" val="603877772"/>
      </p:ext>
    </p:extLst>
  </p:cSld>
  <p:clrMap bg1="lt1" tx1="dk1" bg2="lt2" tx2="dk2" accent1="accent1" accent2="accent2" accent3="accent3" accent4="accent4" accent5="accent5" accent6="accent6" hlink="hlink" folHlink="folHlink"/>
  <p:sldLayoutIdLst>
    <p:sldLayoutId id="2147485274" r:id="rId1"/>
    <p:sldLayoutId id="2147485275" r:id="rId2"/>
    <p:sldLayoutId id="2147485276" r:id="rId3"/>
    <p:sldLayoutId id="2147485277" r:id="rId4"/>
    <p:sldLayoutId id="2147485278" r:id="rId5"/>
    <p:sldLayoutId id="2147485279" r:id="rId6"/>
    <p:sldLayoutId id="2147485280" r:id="rId7"/>
    <p:sldLayoutId id="2147485281" r:id="rId8"/>
    <p:sldLayoutId id="2147485282" r:id="rId9"/>
    <p:sldLayoutId id="2147485283" r:id="rId10"/>
    <p:sldLayoutId id="2147485284"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548319655"/>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913728618"/>
      </p:ext>
    </p:extLst>
  </p:cSld>
  <p:clrMap bg1="lt1" tx1="dk1" bg2="lt2" tx2="dk2" accent1="accent1" accent2="accent2" accent3="accent3" accent4="accent4" accent5="accent5" accent6="accent6" hlink="hlink" folHlink="folHlink"/>
  <p:sldLayoutIdLst>
    <p:sldLayoutId id="2147485298" r:id="rId1"/>
    <p:sldLayoutId id="2147485299" r:id="rId2"/>
    <p:sldLayoutId id="2147485300" r:id="rId3"/>
    <p:sldLayoutId id="2147485301" r:id="rId4"/>
    <p:sldLayoutId id="2147485302" r:id="rId5"/>
    <p:sldLayoutId id="2147485303" r:id="rId6"/>
    <p:sldLayoutId id="2147485304" r:id="rId7"/>
    <p:sldLayoutId id="2147485305" r:id="rId8"/>
    <p:sldLayoutId id="2147485306" r:id="rId9"/>
    <p:sldLayoutId id="2147485307" r:id="rId10"/>
    <p:sldLayoutId id="2147485308"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8722" name="Rectangle 1026"/>
          <p:cNvSpPr>
            <a:spLocks noGrp="1" noChangeArrowheads="1"/>
          </p:cNvSpPr>
          <p:nvPr>
            <p:ph type="title"/>
          </p:nvPr>
        </p:nvSpPr>
        <p:spPr bwMode="auto">
          <a:xfrm>
            <a:off x="228600" y="152400"/>
            <a:ext cx="8610600" cy="75565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58723" name="Rectangle 1027"/>
          <p:cNvSpPr>
            <a:spLocks noGrp="1" noChangeArrowheads="1"/>
          </p:cNvSpPr>
          <p:nvPr>
            <p:ph type="body" idx="1"/>
          </p:nvPr>
        </p:nvSpPr>
        <p:spPr bwMode="auto">
          <a:xfrm>
            <a:off x="228600" y="908050"/>
            <a:ext cx="8610600" cy="534035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2AE1F618-3605-084B-B1A7-646F1746DE74}" type="slidenum">
              <a:rPr lang="en-US" altLang="en-US"/>
              <a:pPr>
                <a:defRPr/>
              </a:pPr>
              <a:t>‹#›</a:t>
            </a:fld>
            <a:endParaRPr lang="en-US" altLang="en-US"/>
          </a:p>
        </p:txBody>
      </p:sp>
      <p:sp>
        <p:nvSpPr>
          <p:cNvPr id="158726"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58727"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668329321"/>
      </p:ext>
    </p:extLst>
  </p:cSld>
  <p:clrMap bg1="lt1" tx1="dk1" bg2="lt2" tx2="dk2" accent1="accent1" accent2="accent2" accent3="accent3" accent4="accent4" accent5="accent5" accent6="accent6" hlink="hlink" folHlink="folHlink"/>
  <p:sldLayoutIdLst>
    <p:sldLayoutId id="2147485313" r:id="rId1"/>
    <p:sldLayoutId id="2147485314" r:id="rId2"/>
    <p:sldLayoutId id="2147485315" r:id="rId3"/>
    <p:sldLayoutId id="2147485316" r:id="rId4"/>
    <p:sldLayoutId id="2147485317" r:id="rId5"/>
    <p:sldLayoutId id="2147485318" r:id="rId6"/>
    <p:sldLayoutId id="2147485319" r:id="rId7"/>
    <p:sldLayoutId id="2147485320" r:id="rId8"/>
    <p:sldLayoutId id="2147485321" r:id="rId9"/>
    <p:sldLayoutId id="2147485322" r:id="rId10"/>
    <p:sldLayoutId id="2147485323" r:id="rId11"/>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0226" name="Rectangle 1026"/>
          <p:cNvSpPr>
            <a:spLocks noGrp="1" noChangeArrowheads="1"/>
          </p:cNvSpPr>
          <p:nvPr>
            <p:ph type="title"/>
          </p:nvPr>
        </p:nvSpPr>
        <p:spPr bwMode="auto">
          <a:xfrm>
            <a:off x="228600" y="152400"/>
            <a:ext cx="8610600" cy="75565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80227" name="Rectangle 1027"/>
          <p:cNvSpPr>
            <a:spLocks noGrp="1" noChangeArrowheads="1"/>
          </p:cNvSpPr>
          <p:nvPr>
            <p:ph type="body" idx="1"/>
          </p:nvPr>
        </p:nvSpPr>
        <p:spPr bwMode="auto">
          <a:xfrm>
            <a:off x="228600" y="908050"/>
            <a:ext cx="8610600" cy="534035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r>
              <a:rPr lang="en-US" altLang="en-US"/>
              <a:t>CHIPPER: HPCA 2011</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326214A4-BEFE-B64F-8EDD-BB4D1617A9A5}" type="slidenum">
              <a:rPr lang="en-US" altLang="en-US"/>
              <a:pPr>
                <a:defRPr/>
              </a:pPr>
              <a:t>‹#›</a:t>
            </a:fld>
            <a:endParaRPr lang="en-US" altLang="en-US"/>
          </a:p>
        </p:txBody>
      </p:sp>
      <p:sp>
        <p:nvSpPr>
          <p:cNvPr id="180230"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8023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843061476"/>
      </p:ext>
    </p:extLst>
  </p:cSld>
  <p:clrMap bg1="lt1" tx1="dk1" bg2="lt2" tx2="dk2" accent1="accent1" accent2="accent2" accent3="accent3" accent4="accent4" accent5="accent5" accent6="accent6" hlink="hlink" folHlink="folHlink"/>
  <p:sldLayoutIdLst>
    <p:sldLayoutId id="2147485325" r:id="rId1"/>
    <p:sldLayoutId id="2147485326" r:id="rId2"/>
    <p:sldLayoutId id="2147485327" r:id="rId3"/>
    <p:sldLayoutId id="2147485328" r:id="rId4"/>
    <p:sldLayoutId id="2147485329" r:id="rId5"/>
    <p:sldLayoutId id="2147485330" r:id="rId6"/>
    <p:sldLayoutId id="2147485331" r:id="rId7"/>
    <p:sldLayoutId id="2147485332" r:id="rId8"/>
    <p:sldLayoutId id="2147485333" r:id="rId9"/>
    <p:sldLayoutId id="2147485334" r:id="rId10"/>
    <p:sldLayoutId id="2147485335" r:id="rId11"/>
    <p:sldLayoutId id="2147485336" r:id="rId12"/>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ea typeface="ＭＳ Ｐゴシック" charset="0"/>
                <a:cs typeface="ＭＳ Ｐゴシック" charset="0"/>
              </a:rPr>
              <a:pPr/>
              <a:t>‹#›</a:t>
            </a:fld>
            <a:endParaRPr lang="en-US" altLang="en-US">
              <a:solidFill>
                <a:srgbClr val="000000"/>
              </a:solidFill>
              <a:ea typeface="ＭＳ Ｐゴシック" charset="0"/>
              <a:cs typeface="ＭＳ Ｐゴシック" charset="0"/>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a typeface="ＭＳ Ｐゴシック" charset="0"/>
              <a:cs typeface="ＭＳ Ｐゴシック" charset="0"/>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a typeface="ＭＳ Ｐゴシック" charset="0"/>
              <a:cs typeface="ＭＳ Ｐゴシック" charset="0"/>
            </a:endParaRPr>
          </a:p>
        </p:txBody>
      </p:sp>
    </p:spTree>
    <p:extLst>
      <p:ext uri="{BB962C8B-B14F-4D97-AF65-F5344CB8AC3E}">
        <p14:creationId xmlns:p14="http://schemas.microsoft.com/office/powerpoint/2010/main" val="1857272246"/>
      </p:ext>
    </p:extLst>
  </p:cSld>
  <p:clrMap bg1="lt1" tx1="dk1" bg2="lt2" tx2="dk2" accent1="accent1" accent2="accent2" accent3="accent3" accent4="accent4" accent5="accent5" accent6="accent6" hlink="hlink" folHlink="folHlink"/>
  <p:sldLayoutIdLst>
    <p:sldLayoutId id="2147485338" r:id="rId1"/>
    <p:sldLayoutId id="2147485339" r:id="rId2"/>
    <p:sldLayoutId id="2147485340" r:id="rId3"/>
    <p:sldLayoutId id="2147485341" r:id="rId4"/>
    <p:sldLayoutId id="2147485342" r:id="rId5"/>
    <p:sldLayoutId id="2147485343" r:id="rId6"/>
    <p:sldLayoutId id="2147485344" r:id="rId7"/>
    <p:sldLayoutId id="2147485345" r:id="rId8"/>
    <p:sldLayoutId id="2147485346" r:id="rId9"/>
    <p:sldLayoutId id="2147485347" r:id="rId10"/>
    <p:sldLayoutId id="2147485348"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2162"/>
          </a:xfrm>
          <a:prstGeom prst="rect">
            <a:avLst/>
          </a:prstGeom>
        </p:spPr>
        <p:txBody>
          <a:bodyPr vert="horz" lIns="0" tIns="45713" rIns="0" bIns="45713" rtlCol="0" anchor="ctr">
            <a:normAutofit/>
          </a:bodyPr>
          <a:lstStyle/>
          <a:p>
            <a:r>
              <a:rPr lang="en-US"/>
              <a:t>Click to edit Master title style</a:t>
            </a:r>
          </a:p>
        </p:txBody>
      </p:sp>
      <p:sp>
        <p:nvSpPr>
          <p:cNvPr id="3" name="Text Placeholder 2"/>
          <p:cNvSpPr>
            <a:spLocks noGrp="1"/>
          </p:cNvSpPr>
          <p:nvPr>
            <p:ph type="body" idx="1"/>
          </p:nvPr>
        </p:nvSpPr>
        <p:spPr>
          <a:xfrm>
            <a:off x="457200" y="1295401"/>
            <a:ext cx="8229600" cy="4830763"/>
          </a:xfrm>
          <a:prstGeom prst="rect">
            <a:avLst/>
          </a:prstGeom>
        </p:spPr>
        <p:txBody>
          <a:bodyPr vert="horz" lIns="91425" tIns="45713" rIns="91425" bIns="4571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3"/>
            <a:ext cx="2133600" cy="365125"/>
          </a:xfrm>
          <a:prstGeom prst="rect">
            <a:avLst/>
          </a:prstGeom>
        </p:spPr>
        <p:txBody>
          <a:bodyPr vert="horz" lIns="91425" tIns="45713" rIns="91425" bIns="45713" rtlCol="0" anchor="ctr"/>
          <a:lstStyle>
            <a:lvl1pPr algn="l">
              <a:defRPr sz="1200">
                <a:solidFill>
                  <a:schemeClr val="tx1">
                    <a:tint val="75000"/>
                  </a:schemeClr>
                </a:solidFill>
              </a:defRPr>
            </a:lvl1pPr>
          </a:lstStyle>
          <a:p>
            <a:pPr defTabSz="914259"/>
            <a:fld id="{EFCD136B-938C-4ABE-A595-3497154215A9}" type="datetime1">
              <a:rPr lang="en-US" smtClean="0">
                <a:solidFill>
                  <a:prstClr val="black">
                    <a:tint val="75000"/>
                  </a:prstClr>
                </a:solidFill>
                <a:latin typeface="Calibri"/>
                <a:ea typeface="ＭＳ Ｐゴシック" charset="0"/>
                <a:cs typeface="ＭＳ Ｐゴシック" charset="0"/>
              </a:rPr>
              <a:pPr defTabSz="914259"/>
              <a:t>10/11/18</a:t>
            </a:fld>
            <a:endParaRPr lang="en-US" dirty="0">
              <a:solidFill>
                <a:prstClr val="black">
                  <a:tint val="75000"/>
                </a:prstClr>
              </a:solidFill>
              <a:latin typeface="Calibri"/>
              <a:ea typeface="ＭＳ Ｐゴシック" charset="0"/>
              <a:cs typeface="ＭＳ Ｐゴシック" charset="0"/>
            </a:endParaRPr>
          </a:p>
        </p:txBody>
      </p:sp>
      <p:sp>
        <p:nvSpPr>
          <p:cNvPr id="5" name="Footer Placeholder 4"/>
          <p:cNvSpPr>
            <a:spLocks noGrp="1"/>
          </p:cNvSpPr>
          <p:nvPr>
            <p:ph type="ftr" sz="quarter" idx="3"/>
          </p:nvPr>
        </p:nvSpPr>
        <p:spPr>
          <a:xfrm>
            <a:off x="3124201" y="6356353"/>
            <a:ext cx="2895600" cy="365125"/>
          </a:xfrm>
          <a:prstGeom prst="rect">
            <a:avLst/>
          </a:prstGeom>
        </p:spPr>
        <p:txBody>
          <a:bodyPr vert="horz" lIns="91425" tIns="45713" rIns="91425" bIns="45713" rtlCol="0" anchor="ctr"/>
          <a:lstStyle>
            <a:lvl1pPr algn="ctr">
              <a:defRPr sz="1200">
                <a:solidFill>
                  <a:schemeClr val="tx1">
                    <a:tint val="75000"/>
                  </a:schemeClr>
                </a:solidFill>
              </a:defRPr>
            </a:lvl1pPr>
          </a:lstStyle>
          <a:p>
            <a:pPr defTabSz="914259"/>
            <a:endParaRPr lang="en-US" dirty="0">
              <a:solidFill>
                <a:prstClr val="black">
                  <a:tint val="75000"/>
                </a:prstClr>
              </a:solidFill>
              <a:latin typeface="Calibri"/>
              <a:ea typeface="ＭＳ Ｐゴシック" charset="0"/>
              <a:cs typeface="ＭＳ Ｐゴシック" charset="0"/>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25" tIns="45713" rIns="91425" bIns="45713" rtlCol="0" anchor="ctr"/>
          <a:lstStyle>
            <a:lvl1pPr algn="r">
              <a:defRPr sz="1200">
                <a:solidFill>
                  <a:schemeClr val="tx1">
                    <a:tint val="75000"/>
                  </a:schemeClr>
                </a:solidFill>
              </a:defRPr>
            </a:lvl1pPr>
          </a:lstStyle>
          <a:p>
            <a:pPr defTabSz="914259"/>
            <a:fld id="{58161B50-6D0B-48B4-A1D4-BAD8C599CC84}" type="slidenum">
              <a:rPr lang="en-US" smtClean="0">
                <a:solidFill>
                  <a:prstClr val="black">
                    <a:tint val="75000"/>
                  </a:prstClr>
                </a:solidFill>
                <a:latin typeface="Calibri"/>
                <a:ea typeface="ＭＳ Ｐゴシック" charset="0"/>
                <a:cs typeface="ＭＳ Ｐゴシック" charset="0"/>
              </a:rPr>
              <a:pPr defTabSz="914259"/>
              <a:t>‹#›</a:t>
            </a:fld>
            <a:endParaRPr lang="en-US" dirty="0">
              <a:solidFill>
                <a:prstClr val="black">
                  <a:tint val="75000"/>
                </a:prstClr>
              </a:solidFill>
              <a:latin typeface="Calibri"/>
              <a:ea typeface="ＭＳ Ｐゴシック" charset="0"/>
              <a:cs typeface="ＭＳ Ｐゴシック" charset="0"/>
            </a:endParaRPr>
          </a:p>
        </p:txBody>
      </p:sp>
    </p:spTree>
    <p:extLst>
      <p:ext uri="{BB962C8B-B14F-4D97-AF65-F5344CB8AC3E}">
        <p14:creationId xmlns:p14="http://schemas.microsoft.com/office/powerpoint/2010/main" val="883368284"/>
      </p:ext>
    </p:extLst>
  </p:cSld>
  <p:clrMap bg1="lt1" tx1="dk1" bg2="lt2" tx2="dk2" accent1="accent1" accent2="accent2" accent3="accent3" accent4="accent4" accent5="accent5" accent6="accent6" hlink="hlink" folHlink="folHlink"/>
  <p:sldLayoutIdLst>
    <p:sldLayoutId id="2147485350" r:id="rId1"/>
    <p:sldLayoutId id="2147485351" r:id="rId2"/>
    <p:sldLayoutId id="2147485352" r:id="rId3"/>
    <p:sldLayoutId id="2147485353" r:id="rId4"/>
    <p:sldLayoutId id="2147485354" r:id="rId5"/>
    <p:sldLayoutId id="2147485355" r:id="rId6"/>
    <p:sldLayoutId id="2147485356" r:id="rId7"/>
    <p:sldLayoutId id="2147485357" r:id="rId8"/>
    <p:sldLayoutId id="2147485358" r:id="rId9"/>
    <p:sldLayoutId id="2147485359" r:id="rId10"/>
    <p:sldLayoutId id="2147485360" r:id="rId11"/>
  </p:sldLayoutIdLst>
  <p:hf hdr="0" ftr="0" dt="0"/>
  <p:txStyles>
    <p:titleStyle>
      <a:lvl1pPr algn="ctr" defTabSz="914259"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848" indent="-342848" algn="l" defTabSz="914259"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36" indent="-285707" algn="l" defTabSz="914259"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24" indent="-228564" algn="l" defTabSz="914259"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54"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08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1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44"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7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03"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bwMode="auto">
          <a:xfrm>
            <a:off x="228600" y="152400"/>
            <a:ext cx="8610600" cy="10668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38915" name="Rectangle 1027"/>
          <p:cNvSpPr>
            <a:spLocks noGrp="1" noChangeArrowheads="1"/>
          </p:cNvSpPr>
          <p:nvPr>
            <p:ph type="body" idx="1"/>
          </p:nvPr>
        </p:nvSpPr>
        <p:spPr bwMode="auto">
          <a:xfrm>
            <a:off x="228600" y="898525"/>
            <a:ext cx="8610600" cy="523557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a:ea typeface="+mn-ea"/>
                <a:cs typeface="+mn-cs"/>
              </a:defRPr>
            </a:lvl1pPr>
          </a:lstStyle>
          <a:p>
            <a:pPr fontAlgn="base">
              <a:spcBef>
                <a:spcPct val="0"/>
              </a:spcBef>
              <a:spcAft>
                <a:spcPct val="0"/>
              </a:spcAft>
              <a:defRPr/>
            </a:pPr>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fontAlgn="base">
              <a:spcBef>
                <a:spcPct val="0"/>
              </a:spcBef>
              <a:spcAft>
                <a:spcPct val="0"/>
              </a:spcAft>
              <a:defRPr/>
            </a:pPr>
            <a:fld id="{1A62B958-527A-2743-8D42-D6AFB14E3486}" type="slidenum">
              <a:rPr lang="en-US">
                <a:ea typeface="ＭＳ Ｐゴシック" charset="0"/>
              </a:rPr>
              <a:pPr fontAlgn="base">
                <a:spcBef>
                  <a:spcPct val="0"/>
                </a:spcBef>
                <a:spcAft>
                  <a:spcPct val="0"/>
                </a:spcAft>
                <a:defRPr/>
              </a:pPr>
              <a:t>‹#›</a:t>
            </a:fld>
            <a:endParaRPr lang="en-US">
              <a:ea typeface="ＭＳ Ｐゴシック" charset="0"/>
            </a:endParaRPr>
          </a:p>
        </p:txBody>
      </p:sp>
      <p:sp>
        <p:nvSpPr>
          <p:cNvPr id="38918"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38919" name="Line 1033"/>
          <p:cNvSpPr>
            <a:spLocks noChangeShapeType="1"/>
          </p:cNvSpPr>
          <p:nvPr/>
        </p:nvSpPr>
        <p:spPr bwMode="auto">
          <a:xfrm>
            <a:off x="228600" y="898525"/>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887984998"/>
      </p:ext>
    </p:extLst>
  </p:cSld>
  <p:clrMap bg1="lt1" tx1="dk1" bg2="lt2" tx2="dk2" accent1="accent1" accent2="accent2" accent3="accent3" accent4="accent4" accent5="accent5" accent6="accent6" hlink="hlink" folHlink="folHlink"/>
  <p:sldLayoutIdLst>
    <p:sldLayoutId id="2147485362" r:id="rId1"/>
    <p:sldLayoutId id="2147485363" r:id="rId2"/>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7" charset="-128"/>
          <a:cs typeface="ＭＳ Ｐゴシック" pitchFamily="-107"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7" charset="-128"/>
          <a:cs typeface="ＭＳ Ｐゴシック" pitchFamily="-107"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7" charset="-128"/>
          <a:cs typeface="ＭＳ Ｐゴシック" pitchFamily="-107"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7" charset="-128"/>
          <a:cs typeface="ＭＳ Ｐゴシック" pitchFamily="-107"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7" charset="-128"/>
          <a:cs typeface="ＭＳ Ｐゴシック" pitchFamily="-107"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7"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7"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7"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7"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682" name="Rectangle 1026"/>
          <p:cNvSpPr>
            <a:spLocks noGrp="1" noChangeArrowheads="1"/>
          </p:cNvSpPr>
          <p:nvPr>
            <p:ph type="title"/>
          </p:nvPr>
        </p:nvSpPr>
        <p:spPr bwMode="auto">
          <a:xfrm>
            <a:off x="228600" y="152400"/>
            <a:ext cx="8610600" cy="75565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71683" name="Rectangle 1027"/>
          <p:cNvSpPr>
            <a:spLocks noGrp="1" noChangeArrowheads="1"/>
          </p:cNvSpPr>
          <p:nvPr>
            <p:ph type="body" idx="1"/>
          </p:nvPr>
        </p:nvSpPr>
        <p:spPr bwMode="auto">
          <a:xfrm>
            <a:off x="228600" y="908050"/>
            <a:ext cx="8610600" cy="534035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ED7144B6-3A41-EA4A-9B12-C85BB250E559}" type="slidenum">
              <a:rPr lang="en-US" altLang="en-US"/>
              <a:pPr>
                <a:defRPr/>
              </a:pPr>
              <a:t>‹#›</a:t>
            </a:fld>
            <a:endParaRPr lang="en-US" altLang="en-US"/>
          </a:p>
        </p:txBody>
      </p:sp>
      <p:sp>
        <p:nvSpPr>
          <p:cNvPr id="71686"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71687"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773141953"/>
      </p:ext>
    </p:extLst>
  </p:cSld>
  <p:clrMap bg1="lt1" tx1="dk1" bg2="lt2" tx2="dk2" accent1="accent1" accent2="accent2" accent3="accent3" accent4="accent4" accent5="accent5" accent6="accent6" hlink="hlink" folHlink="folHlink"/>
  <p:sldLayoutIdLst>
    <p:sldLayoutId id="2147485365" r:id="rId1"/>
    <p:sldLayoutId id="2147485366" r:id="rId2"/>
    <p:sldLayoutId id="2147485367" r:id="rId3"/>
    <p:sldLayoutId id="2147485368" r:id="rId4"/>
    <p:sldLayoutId id="2147485369" r:id="rId5"/>
    <p:sldLayoutId id="2147485370" r:id="rId6"/>
    <p:sldLayoutId id="2147485371" r:id="rId7"/>
    <p:sldLayoutId id="2147485372" r:id="rId8"/>
    <p:sldLayoutId id="2147485373" r:id="rId9"/>
    <p:sldLayoutId id="2147485374" r:id="rId10"/>
    <p:sldLayoutId id="2147485375" r:id="rId11"/>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3970" name="Rectangle 1026"/>
          <p:cNvSpPr>
            <a:spLocks noGrp="1" noChangeArrowheads="1"/>
          </p:cNvSpPr>
          <p:nvPr>
            <p:ph type="title"/>
          </p:nvPr>
        </p:nvSpPr>
        <p:spPr bwMode="auto">
          <a:xfrm>
            <a:off x="228600" y="152400"/>
            <a:ext cx="8610600" cy="75565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83971" name="Rectangle 1027"/>
          <p:cNvSpPr>
            <a:spLocks noGrp="1" noChangeArrowheads="1"/>
          </p:cNvSpPr>
          <p:nvPr>
            <p:ph type="body" idx="1"/>
          </p:nvPr>
        </p:nvSpPr>
        <p:spPr bwMode="auto">
          <a:xfrm>
            <a:off x="228600" y="908050"/>
            <a:ext cx="8610600" cy="534035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121DFC2F-AF9F-D749-9EE1-3EC9386BBA80}" type="slidenum">
              <a:rPr lang="en-US" altLang="en-US"/>
              <a:pPr>
                <a:defRPr/>
              </a:pPr>
              <a:t>‹#›</a:t>
            </a:fld>
            <a:endParaRPr lang="en-US" altLang="en-US"/>
          </a:p>
        </p:txBody>
      </p:sp>
      <p:sp>
        <p:nvSpPr>
          <p:cNvPr id="83974"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83975"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4121474195"/>
      </p:ext>
    </p:extLst>
  </p:cSld>
  <p:clrMap bg1="lt1" tx1="dk1" bg2="lt2" tx2="dk2" accent1="accent1" accent2="accent2" accent3="accent3" accent4="accent4" accent5="accent5" accent6="accent6" hlink="hlink" folHlink="folHlink"/>
  <p:sldLayoutIdLst>
    <p:sldLayoutId id="2147485377" r:id="rId1"/>
    <p:sldLayoutId id="2147485378" r:id="rId2"/>
    <p:sldLayoutId id="2147485379" r:id="rId3"/>
    <p:sldLayoutId id="2147485380" r:id="rId4"/>
    <p:sldLayoutId id="2147485381" r:id="rId5"/>
    <p:sldLayoutId id="2147485382" r:id="rId6"/>
    <p:sldLayoutId id="2147485383" r:id="rId7"/>
    <p:sldLayoutId id="2147485384" r:id="rId8"/>
    <p:sldLayoutId id="2147485385" r:id="rId9"/>
    <p:sldLayoutId id="2147485386" r:id="rId10"/>
    <p:sldLayoutId id="2147485387" r:id="rId11"/>
    <p:sldLayoutId id="2147485388" r:id="rId12"/>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1026"/>
          <p:cNvSpPr>
            <a:spLocks noGrp="1" noChangeArrowheads="1"/>
          </p:cNvSpPr>
          <p:nvPr>
            <p:ph type="title"/>
          </p:nvPr>
        </p:nvSpPr>
        <p:spPr bwMode="auto">
          <a:xfrm>
            <a:off x="228600" y="152400"/>
            <a:ext cx="8610600" cy="10668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41987" name="Rectangle 1027"/>
          <p:cNvSpPr>
            <a:spLocks noGrp="1" noChangeArrowheads="1"/>
          </p:cNvSpPr>
          <p:nvPr>
            <p:ph type="body" idx="1"/>
          </p:nvPr>
        </p:nvSpPr>
        <p:spPr bwMode="auto">
          <a:xfrm>
            <a:off x="228600" y="898525"/>
            <a:ext cx="8610600" cy="523557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a:ea typeface="+mn-ea"/>
                <a:cs typeface="+mn-cs"/>
              </a:defRPr>
            </a:lvl1pPr>
          </a:lstStyle>
          <a:p>
            <a:pPr fontAlgn="base">
              <a:spcBef>
                <a:spcPct val="0"/>
              </a:spcBef>
              <a:spcAft>
                <a:spcPct val="0"/>
              </a:spcAft>
              <a:defRPr/>
            </a:pPr>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fontAlgn="base">
              <a:spcBef>
                <a:spcPct val="0"/>
              </a:spcBef>
              <a:spcAft>
                <a:spcPct val="0"/>
              </a:spcAft>
              <a:defRPr/>
            </a:pPr>
            <a:fld id="{5EC1CA3B-B0DF-4B48-A468-DDC79C91A664}" type="slidenum">
              <a:rPr lang="en-US">
                <a:ea typeface="ＭＳ Ｐゴシック" charset="0"/>
              </a:rPr>
              <a:pPr fontAlgn="base">
                <a:spcBef>
                  <a:spcPct val="0"/>
                </a:spcBef>
                <a:spcAft>
                  <a:spcPct val="0"/>
                </a:spcAft>
                <a:defRPr/>
              </a:pPr>
              <a:t>‹#›</a:t>
            </a:fld>
            <a:endParaRPr lang="en-US">
              <a:ea typeface="ＭＳ Ｐゴシック" charset="0"/>
            </a:endParaRPr>
          </a:p>
        </p:txBody>
      </p:sp>
      <p:sp>
        <p:nvSpPr>
          <p:cNvPr id="4199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4199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523740204"/>
      </p:ext>
    </p:extLst>
  </p:cSld>
  <p:clrMap bg1="lt1" tx1="dk1" bg2="lt2" tx2="dk2" accent1="accent1" accent2="accent2" accent3="accent3" accent4="accent4" accent5="accent5" accent6="accent6" hlink="hlink" folHlink="folHlink"/>
  <p:sldLayoutIdLst>
    <p:sldLayoutId id="2147485390" r:id="rId1"/>
    <p:sldLayoutId id="2147485391" r:id="rId2"/>
    <p:sldLayoutId id="2147485392" r:id="rId3"/>
    <p:sldLayoutId id="2147485393" r:id="rId4"/>
    <p:sldLayoutId id="2147485394" r:id="rId5"/>
    <p:sldLayoutId id="2147485395" r:id="rId6"/>
    <p:sldLayoutId id="2147485396" r:id="rId7"/>
    <p:sldLayoutId id="2147485397" r:id="rId8"/>
    <p:sldLayoutId id="2147485398" r:id="rId9"/>
    <p:sldLayoutId id="2147485399" r:id="rId10"/>
    <p:sldLayoutId id="2147485400" r:id="rId11"/>
    <p:sldLayoutId id="2147485401" r:id="rId12"/>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bwMode="auto">
          <a:xfrm>
            <a:off x="0" y="0"/>
            <a:ext cx="91440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5299" name="Rectangle 3"/>
          <p:cNvSpPr>
            <a:spLocks noGrp="1" noChangeArrowheads="1"/>
          </p:cNvSpPr>
          <p:nvPr>
            <p:ph type="body" idx="1"/>
          </p:nvPr>
        </p:nvSpPr>
        <p:spPr bwMode="auto">
          <a:xfrm>
            <a:off x="457200" y="1277938"/>
            <a:ext cx="8229600" cy="4525962"/>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5300" name="Line 7"/>
          <p:cNvSpPr>
            <a:spLocks noChangeShapeType="1"/>
          </p:cNvSpPr>
          <p:nvPr/>
        </p:nvSpPr>
        <p:spPr bwMode="auto">
          <a:xfrm>
            <a:off x="0" y="6400800"/>
            <a:ext cx="9144000" cy="0"/>
          </a:xfrm>
          <a:prstGeom prst="line">
            <a:avLst/>
          </a:prstGeom>
          <a:noFill/>
          <a:ln w="38100">
            <a:solidFill>
              <a:srgbClr val="DC5900"/>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40965" name="Text Box 5"/>
          <p:cNvSpPr txBox="1">
            <a:spLocks noChangeArrowheads="1"/>
          </p:cNvSpPr>
          <p:nvPr/>
        </p:nvSpPr>
        <p:spPr bwMode="auto">
          <a:xfrm>
            <a:off x="152400" y="1752600"/>
            <a:ext cx="83058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defRPr/>
            </a:pPr>
            <a:endParaRPr lang="en-US" sz="1800">
              <a:solidFill>
                <a:srgbClr val="000000"/>
              </a:solidFill>
            </a:endParaRPr>
          </a:p>
        </p:txBody>
      </p:sp>
      <p:sp>
        <p:nvSpPr>
          <p:cNvPr id="55303" name="Line 7"/>
          <p:cNvSpPr>
            <a:spLocks noChangeShapeType="1"/>
          </p:cNvSpPr>
          <p:nvPr/>
        </p:nvSpPr>
        <p:spPr bwMode="auto">
          <a:xfrm>
            <a:off x="0" y="1143000"/>
            <a:ext cx="9144000" cy="0"/>
          </a:xfrm>
          <a:prstGeom prst="line">
            <a:avLst/>
          </a:prstGeom>
          <a:noFill/>
          <a:ln w="38100">
            <a:solidFill>
              <a:srgbClr val="DC5900"/>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302073960"/>
      </p:ext>
    </p:extLst>
  </p:cSld>
  <p:clrMap bg1="lt1" tx1="dk1" bg2="lt2" tx2="dk2" accent1="accent1" accent2="accent2" accent3="accent3" accent4="accent4" accent5="accent5" accent6="accent6" hlink="hlink" folHlink="folHlink"/>
  <p:sldLayoutIdLst>
    <p:sldLayoutId id="2147485403" r:id="rId1"/>
    <p:sldLayoutId id="2147485404" r:id="rId2"/>
    <p:sldLayoutId id="2147485405" r:id="rId3"/>
    <p:sldLayoutId id="2147485406" r:id="rId4"/>
    <p:sldLayoutId id="2147485407" r:id="rId5"/>
    <p:sldLayoutId id="2147485408" r:id="rId6"/>
    <p:sldLayoutId id="2147485409" r:id="rId7"/>
    <p:sldLayoutId id="2147485410" r:id="rId8"/>
    <p:sldLayoutId id="2147485411" r:id="rId9"/>
    <p:sldLayoutId id="2147485412" r:id="rId10"/>
    <p:sldLayoutId id="2147485413" r:id="rId11"/>
    <p:sldLayoutId id="2147485414" r:id="rId12"/>
    <p:sldLayoutId id="2147485415" r:id="rId13"/>
    <p:sldLayoutId id="2147485416" r:id="rId14"/>
    <p:sldLayoutId id="2147485417" r:id="rId15"/>
  </p:sldLayoutIdLst>
  <p:hf hdr="0" ftr="0" dt="0"/>
  <p:txStyles>
    <p:titleStyle>
      <a:lvl1pPr algn="l" rtl="0" eaLnBrk="0" fontAlgn="base" hangingPunct="0">
        <a:spcBef>
          <a:spcPct val="0"/>
        </a:spcBef>
        <a:spcAft>
          <a:spcPct val="0"/>
        </a:spcAft>
        <a:defRPr sz="3600">
          <a:solidFill>
            <a:srgbClr val="DC5900"/>
          </a:solidFill>
          <a:latin typeface="+mj-lt"/>
          <a:ea typeface="ＭＳ Ｐゴシック" charset="0"/>
          <a:cs typeface="ＭＳ Ｐゴシック" charset="0"/>
        </a:defRPr>
      </a:lvl1pPr>
      <a:lvl2pPr algn="l" rtl="0" eaLnBrk="0" fontAlgn="base" hangingPunct="0">
        <a:spcBef>
          <a:spcPct val="0"/>
        </a:spcBef>
        <a:spcAft>
          <a:spcPct val="0"/>
        </a:spcAft>
        <a:defRPr sz="3600">
          <a:solidFill>
            <a:srgbClr val="DC5900"/>
          </a:solidFill>
          <a:latin typeface="Arial" charset="0"/>
          <a:ea typeface="ＭＳ Ｐゴシック" charset="0"/>
          <a:cs typeface="ＭＳ Ｐゴシック" charset="0"/>
        </a:defRPr>
      </a:lvl2pPr>
      <a:lvl3pPr algn="l" rtl="0" eaLnBrk="0" fontAlgn="base" hangingPunct="0">
        <a:spcBef>
          <a:spcPct val="0"/>
        </a:spcBef>
        <a:spcAft>
          <a:spcPct val="0"/>
        </a:spcAft>
        <a:defRPr sz="3600">
          <a:solidFill>
            <a:srgbClr val="DC5900"/>
          </a:solidFill>
          <a:latin typeface="Arial" charset="0"/>
          <a:ea typeface="ＭＳ Ｐゴシック" charset="0"/>
          <a:cs typeface="ＭＳ Ｐゴシック" charset="0"/>
        </a:defRPr>
      </a:lvl3pPr>
      <a:lvl4pPr algn="l" rtl="0" eaLnBrk="0" fontAlgn="base" hangingPunct="0">
        <a:spcBef>
          <a:spcPct val="0"/>
        </a:spcBef>
        <a:spcAft>
          <a:spcPct val="0"/>
        </a:spcAft>
        <a:defRPr sz="3600">
          <a:solidFill>
            <a:srgbClr val="DC5900"/>
          </a:solidFill>
          <a:latin typeface="Arial" charset="0"/>
          <a:ea typeface="ＭＳ Ｐゴシック" charset="0"/>
          <a:cs typeface="ＭＳ Ｐゴシック" charset="0"/>
        </a:defRPr>
      </a:lvl4pPr>
      <a:lvl5pPr algn="l" rtl="0" eaLnBrk="0" fontAlgn="base" hangingPunct="0">
        <a:spcBef>
          <a:spcPct val="0"/>
        </a:spcBef>
        <a:spcAft>
          <a:spcPct val="0"/>
        </a:spcAft>
        <a:defRPr sz="3600">
          <a:solidFill>
            <a:srgbClr val="DC5900"/>
          </a:solidFill>
          <a:latin typeface="Arial" charset="0"/>
          <a:ea typeface="ＭＳ Ｐゴシック" charset="0"/>
          <a:cs typeface="ＭＳ Ｐゴシック" charset="0"/>
        </a:defRPr>
      </a:lvl5pPr>
      <a:lvl6pPr marL="457200" algn="l" rtl="0" fontAlgn="base">
        <a:spcBef>
          <a:spcPct val="0"/>
        </a:spcBef>
        <a:spcAft>
          <a:spcPct val="0"/>
        </a:spcAft>
        <a:defRPr sz="3600">
          <a:solidFill>
            <a:srgbClr val="DC5900"/>
          </a:solidFill>
          <a:latin typeface="Arial" charset="0"/>
        </a:defRPr>
      </a:lvl6pPr>
      <a:lvl7pPr marL="914400" algn="l" rtl="0" fontAlgn="base">
        <a:spcBef>
          <a:spcPct val="0"/>
        </a:spcBef>
        <a:spcAft>
          <a:spcPct val="0"/>
        </a:spcAft>
        <a:defRPr sz="3600">
          <a:solidFill>
            <a:srgbClr val="DC5900"/>
          </a:solidFill>
          <a:latin typeface="Arial" charset="0"/>
        </a:defRPr>
      </a:lvl7pPr>
      <a:lvl8pPr marL="1371600" algn="l" rtl="0" fontAlgn="base">
        <a:spcBef>
          <a:spcPct val="0"/>
        </a:spcBef>
        <a:spcAft>
          <a:spcPct val="0"/>
        </a:spcAft>
        <a:defRPr sz="3600">
          <a:solidFill>
            <a:srgbClr val="DC5900"/>
          </a:solidFill>
          <a:latin typeface="Arial" charset="0"/>
        </a:defRPr>
      </a:lvl8pPr>
      <a:lvl9pPr marL="1828800" algn="l" rtl="0" fontAlgn="base">
        <a:spcBef>
          <a:spcPct val="0"/>
        </a:spcBef>
        <a:spcAft>
          <a:spcPct val="0"/>
        </a:spcAft>
        <a:defRPr sz="3600">
          <a:solidFill>
            <a:srgbClr val="DC5900"/>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128"/>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188812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7282" name="Rectangle 1026"/>
          <p:cNvSpPr>
            <a:spLocks noGrp="1" noChangeArrowheads="1"/>
          </p:cNvSpPr>
          <p:nvPr>
            <p:ph type="title"/>
          </p:nvPr>
        </p:nvSpPr>
        <p:spPr bwMode="auto">
          <a:xfrm>
            <a:off x="228600" y="152400"/>
            <a:ext cx="8610600" cy="75565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97283" name="Rectangle 1027"/>
          <p:cNvSpPr>
            <a:spLocks noGrp="1" noChangeArrowheads="1"/>
          </p:cNvSpPr>
          <p:nvPr>
            <p:ph type="body" idx="1"/>
          </p:nvPr>
        </p:nvSpPr>
        <p:spPr bwMode="auto">
          <a:xfrm>
            <a:off x="228600" y="908050"/>
            <a:ext cx="8610600" cy="534035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56484F88-EF82-2D47-8CC3-5B6E56CAAB92}" type="slidenum">
              <a:rPr lang="en-US" altLang="en-US"/>
              <a:pPr>
                <a:defRPr/>
              </a:pPr>
              <a:t>‹#›</a:t>
            </a:fld>
            <a:endParaRPr lang="en-US" altLang="en-US"/>
          </a:p>
        </p:txBody>
      </p:sp>
      <p:sp>
        <p:nvSpPr>
          <p:cNvPr id="97286"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97287"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845882977"/>
      </p:ext>
    </p:extLst>
  </p:cSld>
  <p:clrMap bg1="lt1" tx1="dk1" bg2="lt2" tx2="dk2" accent1="accent1" accent2="accent2" accent3="accent3" accent4="accent4" accent5="accent5" accent6="accent6" hlink="hlink" folHlink="folHlink"/>
  <p:sldLayoutIdLst>
    <p:sldLayoutId id="2147485419" r:id="rId1"/>
    <p:sldLayoutId id="2147485420" r:id="rId2"/>
    <p:sldLayoutId id="2147485421" r:id="rId3"/>
    <p:sldLayoutId id="2147485422" r:id="rId4"/>
    <p:sldLayoutId id="2147485423" r:id="rId5"/>
    <p:sldLayoutId id="2147485424" r:id="rId6"/>
    <p:sldLayoutId id="2147485425" r:id="rId7"/>
    <p:sldLayoutId id="2147485426" r:id="rId8"/>
    <p:sldLayoutId id="2147485427" r:id="rId9"/>
    <p:sldLayoutId id="2147485428" r:id="rId10"/>
    <p:sldLayoutId id="2147485429" r:id="rId11"/>
    <p:sldLayoutId id="2147485430" r:id="rId12"/>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0594" name="Rectangle 1026"/>
          <p:cNvSpPr>
            <a:spLocks noGrp="1" noChangeArrowheads="1"/>
          </p:cNvSpPr>
          <p:nvPr>
            <p:ph type="title"/>
          </p:nvPr>
        </p:nvSpPr>
        <p:spPr bwMode="auto">
          <a:xfrm>
            <a:off x="228600" y="152400"/>
            <a:ext cx="8610600" cy="75565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10595" name="Rectangle 1027"/>
          <p:cNvSpPr>
            <a:spLocks noGrp="1" noChangeArrowheads="1"/>
          </p:cNvSpPr>
          <p:nvPr>
            <p:ph type="body" idx="1"/>
          </p:nvPr>
        </p:nvSpPr>
        <p:spPr bwMode="auto">
          <a:xfrm>
            <a:off x="228600" y="908050"/>
            <a:ext cx="8610600" cy="534035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r>
              <a:rPr lang="en-US" altLang="en-US"/>
              <a:t>CHIPPER: HPCA 2011</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2D97C151-2FB7-D445-B560-E7F09E5FC56B}" type="slidenum">
              <a:rPr lang="en-US" altLang="en-US"/>
              <a:pPr>
                <a:defRPr/>
              </a:pPr>
              <a:t>‹#›</a:t>
            </a:fld>
            <a:endParaRPr lang="en-US" altLang="en-US"/>
          </a:p>
        </p:txBody>
      </p:sp>
      <p:sp>
        <p:nvSpPr>
          <p:cNvPr id="110598"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10599"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739880526"/>
      </p:ext>
    </p:extLst>
  </p:cSld>
  <p:clrMap bg1="lt1" tx1="dk1" bg2="lt2" tx2="dk2" accent1="accent1" accent2="accent2" accent3="accent3" accent4="accent4" accent5="accent5" accent6="accent6" hlink="hlink" folHlink="folHlink"/>
  <p:sldLayoutIdLst>
    <p:sldLayoutId id="2147485432" r:id="rId1"/>
    <p:sldLayoutId id="2147485433" r:id="rId2"/>
    <p:sldLayoutId id="2147485434" r:id="rId3"/>
    <p:sldLayoutId id="2147485435" r:id="rId4"/>
    <p:sldLayoutId id="2147485436" r:id="rId5"/>
    <p:sldLayoutId id="2147485437" r:id="rId6"/>
    <p:sldLayoutId id="2147485438" r:id="rId7"/>
    <p:sldLayoutId id="2147485439" r:id="rId8"/>
    <p:sldLayoutId id="2147485440" r:id="rId9"/>
    <p:sldLayoutId id="2147485441" r:id="rId10"/>
    <p:sldLayoutId id="2147485442" r:id="rId11"/>
    <p:sldLayoutId id="2147485443" r:id="rId12"/>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3906" name="Rectangle 1026"/>
          <p:cNvSpPr>
            <a:spLocks noGrp="1" noChangeArrowheads="1"/>
          </p:cNvSpPr>
          <p:nvPr>
            <p:ph type="title"/>
          </p:nvPr>
        </p:nvSpPr>
        <p:spPr bwMode="auto">
          <a:xfrm>
            <a:off x="228600" y="152400"/>
            <a:ext cx="8610600" cy="75565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23907" name="Rectangle 1027"/>
          <p:cNvSpPr>
            <a:spLocks noGrp="1" noChangeArrowheads="1"/>
          </p:cNvSpPr>
          <p:nvPr>
            <p:ph type="body" idx="1"/>
          </p:nvPr>
        </p:nvSpPr>
        <p:spPr bwMode="auto">
          <a:xfrm>
            <a:off x="228600" y="908050"/>
            <a:ext cx="8610600" cy="534035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r>
              <a:rPr lang="en-US" altLang="en-US"/>
              <a:t>CHIPPER: HPCA 2011</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3753F71C-2419-A94F-BAE4-6D87C3F8BE78}" type="slidenum">
              <a:rPr lang="en-US" altLang="en-US"/>
              <a:pPr>
                <a:defRPr/>
              </a:pPr>
              <a:t>‹#›</a:t>
            </a:fld>
            <a:endParaRPr lang="en-US" altLang="en-US"/>
          </a:p>
        </p:txBody>
      </p:sp>
      <p:sp>
        <p:nvSpPr>
          <p:cNvPr id="123910"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2391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53046459"/>
      </p:ext>
    </p:extLst>
  </p:cSld>
  <p:clrMap bg1="lt1" tx1="dk1" bg2="lt2" tx2="dk2" accent1="accent1" accent2="accent2" accent3="accent3" accent4="accent4" accent5="accent5" accent6="accent6" hlink="hlink" folHlink="folHlink"/>
  <p:sldLayoutIdLst>
    <p:sldLayoutId id="2147485445" r:id="rId1"/>
    <p:sldLayoutId id="2147485446" r:id="rId2"/>
    <p:sldLayoutId id="2147485447" r:id="rId3"/>
    <p:sldLayoutId id="2147485448" r:id="rId4"/>
    <p:sldLayoutId id="2147485449" r:id="rId5"/>
    <p:sldLayoutId id="2147485450" r:id="rId6"/>
    <p:sldLayoutId id="2147485451" r:id="rId7"/>
    <p:sldLayoutId id="2147485452" r:id="rId8"/>
    <p:sldLayoutId id="2147485453" r:id="rId9"/>
    <p:sldLayoutId id="2147485454" r:id="rId10"/>
    <p:sldLayoutId id="2147485455" r:id="rId11"/>
    <p:sldLayoutId id="2147485456" r:id="rId12"/>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7218" name="Rectangle 1026"/>
          <p:cNvSpPr>
            <a:spLocks noGrp="1" noChangeArrowheads="1"/>
          </p:cNvSpPr>
          <p:nvPr>
            <p:ph type="title"/>
          </p:nvPr>
        </p:nvSpPr>
        <p:spPr bwMode="auto">
          <a:xfrm>
            <a:off x="228600" y="152400"/>
            <a:ext cx="8610600" cy="75565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37219" name="Rectangle 1027"/>
          <p:cNvSpPr>
            <a:spLocks noGrp="1" noChangeArrowheads="1"/>
          </p:cNvSpPr>
          <p:nvPr>
            <p:ph type="body" idx="1"/>
          </p:nvPr>
        </p:nvSpPr>
        <p:spPr bwMode="auto">
          <a:xfrm>
            <a:off x="228600" y="908050"/>
            <a:ext cx="8610600" cy="534035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r>
              <a:rPr lang="en-US" altLang="en-US"/>
              <a:t>CHIPPER: HPCA 2011</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E0200D35-475D-0848-9303-6961C08984E2}" type="slidenum">
              <a:rPr lang="en-US" altLang="en-US"/>
              <a:pPr>
                <a:defRPr/>
              </a:pPr>
              <a:t>‹#›</a:t>
            </a:fld>
            <a:endParaRPr lang="en-US" altLang="en-US"/>
          </a:p>
        </p:txBody>
      </p:sp>
      <p:sp>
        <p:nvSpPr>
          <p:cNvPr id="137222"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37223"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6354900"/>
      </p:ext>
    </p:extLst>
  </p:cSld>
  <p:clrMap bg1="lt1" tx1="dk1" bg2="lt2" tx2="dk2" accent1="accent1" accent2="accent2" accent3="accent3" accent4="accent4" accent5="accent5" accent6="accent6" hlink="hlink" folHlink="folHlink"/>
  <p:sldLayoutIdLst>
    <p:sldLayoutId id="2147485458" r:id="rId1"/>
    <p:sldLayoutId id="2147485459" r:id="rId2"/>
    <p:sldLayoutId id="2147485460" r:id="rId3"/>
    <p:sldLayoutId id="2147485461" r:id="rId4"/>
    <p:sldLayoutId id="2147485462" r:id="rId5"/>
    <p:sldLayoutId id="2147485463" r:id="rId6"/>
    <p:sldLayoutId id="2147485464" r:id="rId7"/>
    <p:sldLayoutId id="2147485465" r:id="rId8"/>
    <p:sldLayoutId id="2147485466" r:id="rId9"/>
    <p:sldLayoutId id="2147485467" r:id="rId10"/>
    <p:sldLayoutId id="2147485468" r:id="rId11"/>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
            <a:ext cx="8534400"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04800" y="990600"/>
            <a:ext cx="8534400" cy="536575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400800"/>
            <a:ext cx="2133600" cy="320675"/>
          </a:xfrm>
          <a:prstGeom prst="rect">
            <a:avLst/>
          </a:prstGeom>
        </p:spPr>
        <p:txBody>
          <a:bodyPr vert="horz" lIns="91440" tIns="45720" rIns="91440" bIns="45720" rtlCol="0" anchor="ctr"/>
          <a:lstStyle>
            <a:lvl1pPr algn="l">
              <a:defRPr sz="1200">
                <a:solidFill>
                  <a:schemeClr val="tx1">
                    <a:tint val="75000"/>
                  </a:schemeClr>
                </a:solidFill>
              </a:defRPr>
            </a:lvl1pPr>
          </a:lstStyle>
          <a:p>
            <a:fld id="{57F65629-F741-454D-8A3F-49FD9C45B2E3}" type="datetime1">
              <a:rPr lang="en-US" smtClean="0">
                <a:solidFill>
                  <a:prstClr val="black">
                    <a:tint val="75000"/>
                  </a:prstClr>
                </a:solidFill>
                <a:latin typeface="Calibri"/>
              </a:rPr>
              <a:pPr/>
              <a:t>10/11/18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400800"/>
            <a:ext cx="2895600" cy="3206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7" name="Slide Number Placeholder 3"/>
          <p:cNvSpPr txBox="1">
            <a:spLocks/>
          </p:cNvSpPr>
          <p:nvPr userDrawn="1"/>
        </p:nvSpPr>
        <p:spPr>
          <a:xfrm>
            <a:off x="8077200" y="6248400"/>
            <a:ext cx="1066800" cy="609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B363EBC-A636-4E4F-B313-DA526F248DF6}" type="slidenum">
              <a:rPr lang="en-US" sz="2000" smtClean="0">
                <a:solidFill>
                  <a:prstClr val="black"/>
                </a:solidFill>
                <a:latin typeface="Calibri"/>
              </a:rPr>
              <a:pPr algn="ctr"/>
              <a:t>‹#›</a:t>
            </a:fld>
            <a:endParaRPr lang="en-US" sz="2000">
              <a:solidFill>
                <a:prstClr val="black"/>
              </a:solidFill>
              <a:latin typeface="Calibri"/>
            </a:endParaRPr>
          </a:p>
        </p:txBody>
      </p:sp>
    </p:spTree>
    <p:extLst>
      <p:ext uri="{BB962C8B-B14F-4D97-AF65-F5344CB8AC3E}">
        <p14:creationId xmlns:p14="http://schemas.microsoft.com/office/powerpoint/2010/main" val="4268640598"/>
      </p:ext>
    </p:extLst>
  </p:cSld>
  <p:clrMap bg1="lt1" tx1="dk1" bg2="lt2" tx2="dk2" accent1="accent1" accent2="accent2" accent3="accent3" accent4="accent4" accent5="accent5" accent6="accent6" hlink="hlink" folHlink="folHlink"/>
  <p:sldLayoutIdLst>
    <p:sldLayoutId id="2147485470" r:id="rId1"/>
    <p:sldLayoutId id="2147485471" r:id="rId2"/>
    <p:sldLayoutId id="2147485472" r:id="rId3"/>
    <p:sldLayoutId id="2147485473" r:id="rId4"/>
    <p:sldLayoutId id="2147485474" r:id="rId5"/>
    <p:sldLayoutId id="2147485475" r:id="rId6"/>
    <p:sldLayoutId id="2147485476" r:id="rId7"/>
    <p:sldLayoutId id="2147485477" r:id="rId8"/>
    <p:sldLayoutId id="2147485478" r:id="rId9"/>
    <p:sldLayoutId id="2147485479" r:id="rId10"/>
    <p:sldLayoutId id="2147485480" r:id="rId11"/>
  </p:sldLayoutIdLst>
  <p:hf hdr="0" ftr="0" dt="0"/>
  <p:txStyles>
    <p:titleStyle>
      <a:lvl1pPr algn="l"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fontAlgn="base">
              <a:spcBef>
                <a:spcPct val="0"/>
              </a:spcBef>
              <a:spcAft>
                <a:spcPct val="0"/>
              </a:spcAft>
              <a:defRPr/>
            </a:pPr>
            <a:fld id="{A133A6A2-75D6-E24A-A935-EEACA1A330AC}" type="slidenum">
              <a:rPr lang="en-US">
                <a:ea typeface="ＭＳ Ｐゴシック" charset="0"/>
              </a:rPr>
              <a:pPr fontAlgn="base">
                <a:spcBef>
                  <a:spcPct val="0"/>
                </a:spcBef>
                <a:spcAft>
                  <a:spcPct val="0"/>
                </a:spcAft>
                <a:defRPr/>
              </a:pPr>
              <a:t>‹#›</a:t>
            </a:fld>
            <a:endParaRPr lang="en-US">
              <a:ea typeface="ＭＳ Ｐゴシック" charset="0"/>
            </a:endParaRPr>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100861776"/>
      </p:ext>
    </p:extLst>
  </p:cSld>
  <p:clrMap bg1="lt1" tx1="dk1" bg2="lt2" tx2="dk2" accent1="accent1" accent2="accent2" accent3="accent3" accent4="accent4" accent5="accent5" accent6="accent6" hlink="hlink" folHlink="folHlink"/>
  <p:sldLayoutIdLst>
    <p:sldLayoutId id="2147485482" r:id="rId1"/>
    <p:sldLayoutId id="2147485483" r:id="rId2"/>
    <p:sldLayoutId id="2147485484" r:id="rId3"/>
    <p:sldLayoutId id="2147485485" r:id="rId4"/>
    <p:sldLayoutId id="2147485486" r:id="rId5"/>
    <p:sldLayoutId id="2147485487" r:id="rId6"/>
    <p:sldLayoutId id="2147485488" r:id="rId7"/>
    <p:sldLayoutId id="2147485489" r:id="rId8"/>
    <p:sldLayoutId id="2147485490" r:id="rId9"/>
    <p:sldLayoutId id="2147485491" r:id="rId10"/>
    <p:sldLayoutId id="2147485492" r:id="rId11"/>
    <p:sldLayoutId id="2147485493" r:id="rId12"/>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2818" name="Rectangle 1026"/>
          <p:cNvSpPr>
            <a:spLocks noGrp="1" noChangeArrowheads="1"/>
          </p:cNvSpPr>
          <p:nvPr>
            <p:ph type="title"/>
          </p:nvPr>
        </p:nvSpPr>
        <p:spPr bwMode="auto">
          <a:xfrm>
            <a:off x="228600" y="152400"/>
            <a:ext cx="8610600" cy="75565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62819" name="Rectangle 1027"/>
          <p:cNvSpPr>
            <a:spLocks noGrp="1" noChangeArrowheads="1"/>
          </p:cNvSpPr>
          <p:nvPr>
            <p:ph type="body" idx="1"/>
          </p:nvPr>
        </p:nvSpPr>
        <p:spPr bwMode="auto">
          <a:xfrm>
            <a:off x="228600" y="908050"/>
            <a:ext cx="8610600" cy="534035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defRPr>
            </a:lvl1pPr>
          </a:lstStyle>
          <a:p>
            <a:pPr>
              <a:defRPr/>
            </a:pPr>
            <a:r>
              <a:rPr lang="en-US" altLang="en-US">
                <a:ea typeface="ＭＳ Ｐゴシック" charset="0"/>
                <a:cs typeface="ＭＳ Ｐゴシック" charset="0"/>
              </a:rPr>
              <a:t>CHIPPER: HPCA 2011</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defRPr>
            </a:lvl1pPr>
          </a:lstStyle>
          <a:p>
            <a:pPr>
              <a:defRPr/>
            </a:pPr>
            <a:fld id="{BD72816C-A5C8-5C4F-9BE1-2437492A3AD4}" type="slidenum">
              <a:rPr lang="en-US" altLang="en-US">
                <a:ea typeface="ＭＳ Ｐゴシック" charset="0"/>
                <a:cs typeface="ＭＳ Ｐゴシック" charset="0"/>
              </a:rPr>
              <a:pPr>
                <a:defRPr/>
              </a:pPr>
              <a:t>‹#›</a:t>
            </a:fld>
            <a:endParaRPr lang="en-US" altLang="en-US">
              <a:ea typeface="ＭＳ Ｐゴシック" charset="0"/>
              <a:cs typeface="ＭＳ Ｐゴシック" charset="0"/>
            </a:endParaRPr>
          </a:p>
        </p:txBody>
      </p:sp>
      <p:sp>
        <p:nvSpPr>
          <p:cNvPr id="162822"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62823"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84439039"/>
      </p:ext>
    </p:extLst>
  </p:cSld>
  <p:clrMap bg1="lt1" tx1="dk1" bg2="lt2" tx2="dk2" accent1="accent1" accent2="accent2" accent3="accent3" accent4="accent4" accent5="accent5" accent6="accent6" hlink="hlink" folHlink="folHlink"/>
  <p:sldLayoutIdLst>
    <p:sldLayoutId id="2147485508" r:id="rId1"/>
    <p:sldLayoutId id="2147485509" r:id="rId2"/>
    <p:sldLayoutId id="2147485510" r:id="rId3"/>
    <p:sldLayoutId id="2147485511" r:id="rId4"/>
    <p:sldLayoutId id="2147485512" r:id="rId5"/>
    <p:sldLayoutId id="2147485513" r:id="rId6"/>
    <p:sldLayoutId id="2147485514" r:id="rId7"/>
    <p:sldLayoutId id="2147485515" r:id="rId8"/>
    <p:sldLayoutId id="2147485516" r:id="rId9"/>
    <p:sldLayoutId id="2147485517" r:id="rId10"/>
    <p:sldLayoutId id="2147485518" r:id="rId11"/>
    <p:sldLayoutId id="2147485519" r:id="rId12"/>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9506" name="Rectangle 1026"/>
          <p:cNvSpPr>
            <a:spLocks noGrp="1" noChangeArrowheads="1"/>
          </p:cNvSpPr>
          <p:nvPr>
            <p:ph type="title"/>
          </p:nvPr>
        </p:nvSpPr>
        <p:spPr bwMode="auto">
          <a:xfrm>
            <a:off x="228600" y="152400"/>
            <a:ext cx="8610600" cy="75565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49507" name="Rectangle 1027"/>
          <p:cNvSpPr>
            <a:spLocks noGrp="1" noChangeArrowheads="1"/>
          </p:cNvSpPr>
          <p:nvPr>
            <p:ph type="body" idx="1"/>
          </p:nvPr>
        </p:nvSpPr>
        <p:spPr bwMode="auto">
          <a:xfrm>
            <a:off x="228600" y="908050"/>
            <a:ext cx="8610600" cy="534035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2A0F716A-121A-A74E-B5B4-5FE723A339F7}" type="slidenum">
              <a:rPr lang="en-US" altLang="en-US"/>
              <a:pPr>
                <a:defRPr/>
              </a:pPr>
              <a:t>‹#›</a:t>
            </a:fld>
            <a:endParaRPr lang="en-US" altLang="en-US"/>
          </a:p>
        </p:txBody>
      </p:sp>
      <p:sp>
        <p:nvSpPr>
          <p:cNvPr id="149510"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4951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509621870"/>
      </p:ext>
    </p:extLst>
  </p:cSld>
  <p:clrMap bg1="lt1" tx1="dk1" bg2="lt2" tx2="dk2" accent1="accent1" accent2="accent2" accent3="accent3" accent4="accent4" accent5="accent5" accent6="accent6" hlink="hlink" folHlink="folHlink"/>
  <p:sldLayoutIdLst>
    <p:sldLayoutId id="2147485521" r:id="rId1"/>
    <p:sldLayoutId id="2147485522" r:id="rId2"/>
    <p:sldLayoutId id="2147485523" r:id="rId3"/>
    <p:sldLayoutId id="2147485524" r:id="rId4"/>
    <p:sldLayoutId id="2147485525" r:id="rId5"/>
    <p:sldLayoutId id="2147485526" r:id="rId6"/>
    <p:sldLayoutId id="2147485527" r:id="rId7"/>
    <p:sldLayoutId id="2147485528" r:id="rId8"/>
    <p:sldLayoutId id="2147485529" r:id="rId9"/>
    <p:sldLayoutId id="2147485530" r:id="rId10"/>
    <p:sldLayoutId id="2147485531" r:id="rId11"/>
    <p:sldLayoutId id="2147485532" r:id="rId12"/>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583667642"/>
      </p:ext>
    </p:extLst>
  </p:cSld>
  <p:clrMap bg1="lt1" tx1="dk1" bg2="lt2" tx2="dk2" accent1="accent1" accent2="accent2" accent3="accent3" accent4="accent4" accent5="accent5" accent6="accent6" hlink="hlink" folHlink="folHlink"/>
  <p:sldLayoutIdLst>
    <p:sldLayoutId id="2147485561" r:id="rId1"/>
    <p:sldLayoutId id="2147485562" r:id="rId2"/>
    <p:sldLayoutId id="2147485563" r:id="rId3"/>
    <p:sldLayoutId id="2147485564" r:id="rId4"/>
    <p:sldLayoutId id="2147485565" r:id="rId5"/>
    <p:sldLayoutId id="2147485566" r:id="rId6"/>
    <p:sldLayoutId id="2147485567" r:id="rId7"/>
    <p:sldLayoutId id="2147485568" r:id="rId8"/>
    <p:sldLayoutId id="2147485569" r:id="rId9"/>
    <p:sldLayoutId id="2147485570" r:id="rId10"/>
    <p:sldLayoutId id="2147485571"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a:t>CHIPPER: HPCA 2011</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pic>
        <p:nvPicPr>
          <p:cNvPr id="8" name="Picture 7" descr="safari.png"/>
          <p:cNvPicPr>
            <a:picLocks noChangeAspect="1"/>
          </p:cNvPicPr>
          <p:nvPr/>
        </p:nvPicPr>
        <p:blipFill>
          <a:blip r:embed="rId14" cstate="print"/>
          <a:stretch>
            <a:fillRect/>
          </a:stretch>
        </p:blipFill>
        <p:spPr>
          <a:xfrm>
            <a:off x="285720" y="6357958"/>
            <a:ext cx="1347679" cy="389938"/>
          </a:xfrm>
          <a:prstGeom prst="rect">
            <a:avLst/>
          </a:prstGeom>
        </p:spPr>
      </p:pic>
    </p:spTree>
    <p:extLst>
      <p:ext uri="{BB962C8B-B14F-4D97-AF65-F5344CB8AC3E}">
        <p14:creationId xmlns:p14="http://schemas.microsoft.com/office/powerpoint/2010/main" val="2596568605"/>
      </p:ext>
    </p:extLst>
  </p:cSld>
  <p:clrMap bg1="lt1" tx1="dk1" bg2="lt2" tx2="dk2" accent1="accent1" accent2="accent2" accent3="accent3" accent4="accent4" accent5="accent5" accent6="accent6" hlink="hlink" folHlink="folHlink"/>
  <p:sldLayoutIdLst>
    <p:sldLayoutId id="2147485573" r:id="rId1"/>
    <p:sldLayoutId id="2147485574" r:id="rId2"/>
    <p:sldLayoutId id="2147485575" r:id="rId3"/>
    <p:sldLayoutId id="2147485576" r:id="rId4"/>
    <p:sldLayoutId id="2147485577" r:id="rId5"/>
    <p:sldLayoutId id="2147485578" r:id="rId6"/>
    <p:sldLayoutId id="2147485579" r:id="rId7"/>
    <p:sldLayoutId id="2147485580" r:id="rId8"/>
    <p:sldLayoutId id="2147485581" r:id="rId9"/>
    <p:sldLayoutId id="2147485582" r:id="rId10"/>
    <p:sldLayoutId id="2147485583" r:id="rId11"/>
    <p:sldLayoutId id="2147485584" r:id="rId12"/>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prstClr val="black"/>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577287076"/>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ransition/>
  <p:hf hdr="0" ftr="0" dt="0"/>
  <p:txStyles>
    <p:titleStyle>
      <a:lvl1pPr algn="l" rtl="0" eaLnBrk="0" fontAlgn="base" hangingPunct="0">
        <a:spcBef>
          <a:spcPct val="0"/>
        </a:spcBef>
        <a:spcAft>
          <a:spcPct val="0"/>
        </a:spcAft>
        <a:defRPr sz="4000">
          <a:solidFill>
            <a:schemeClr val="tx1"/>
          </a:solidFill>
          <a:latin typeface="Times New Roman"/>
          <a:ea typeface="+mj-ea"/>
          <a:cs typeface="Times New Roman"/>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A7361BF2-EEC8-BD44-B1FF-0E6EA04503FC}" type="slidenum">
              <a:rPr lang="en-US" smtClean="0">
                <a:ea typeface="ＭＳ Ｐゴシック" charset="0"/>
                <a:cs typeface="Arial" charset="0"/>
              </a:rPr>
              <a:pPr fontAlgn="base">
                <a:spcBef>
                  <a:spcPct val="0"/>
                </a:spcBef>
                <a:spcAft>
                  <a:spcPct val="0"/>
                </a:spcAft>
              </a:pPr>
              <a:t>‹#›</a:t>
            </a:fld>
            <a:endParaRPr lang="en-US">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850607465"/>
      </p:ext>
    </p:extLst>
  </p:cSld>
  <p:clrMap bg1="lt1" tx1="dk1" bg2="lt2" tx2="dk2" accent1="accent1" accent2="accent2" accent3="accent3" accent4="accent4" accent5="accent5" accent6="accent6" hlink="hlink" folHlink="folHlink"/>
  <p:sldLayoutIdLst>
    <p:sldLayoutId id="2147485586" r:id="rId1"/>
    <p:sldLayoutId id="2147485587" r:id="rId2"/>
    <p:sldLayoutId id="2147485588" r:id="rId3"/>
    <p:sldLayoutId id="2147485589" r:id="rId4"/>
    <p:sldLayoutId id="2147485590" r:id="rId5"/>
    <p:sldLayoutId id="2147485591" r:id="rId6"/>
    <p:sldLayoutId id="2147485592" r:id="rId7"/>
    <p:sldLayoutId id="2147485593" r:id="rId8"/>
    <p:sldLayoutId id="2147485594" r:id="rId9"/>
    <p:sldLayoutId id="2147485595" r:id="rId10"/>
    <p:sldLayoutId id="2147485596" r:id="rId11"/>
    <p:sldLayoutId id="2147485597" r:id="rId12"/>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574675" y="304800"/>
            <a:ext cx="80010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566738" y="1447800"/>
            <a:ext cx="80010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412" name="AutoShape 4"/>
          <p:cNvSpPr>
            <a:spLocks noChangeArrowheads="1"/>
          </p:cNvSpPr>
          <p:nvPr/>
        </p:nvSpPr>
        <p:spPr bwMode="auto">
          <a:xfrm>
            <a:off x="609600" y="1219200"/>
            <a:ext cx="7958138" cy="109538"/>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fontAlgn="base">
              <a:spcBef>
                <a:spcPct val="0"/>
              </a:spcBef>
              <a:spcAft>
                <a:spcPct val="0"/>
              </a:spcAft>
              <a:defRPr/>
            </a:pPr>
            <a:endParaRPr lang="en-US" sz="2400">
              <a:solidFill>
                <a:srgbClr val="000000"/>
              </a:solidFill>
              <a:latin typeface="Times New Roman" pitchFamily="18" charset="0"/>
              <a:ea typeface="ＭＳ Ｐゴシック" charset="0"/>
              <a:cs typeface="Arial" charset="0"/>
            </a:endParaRPr>
          </a:p>
        </p:txBody>
      </p:sp>
      <p:sp>
        <p:nvSpPr>
          <p:cNvPr id="17413" name="Line 5"/>
          <p:cNvSpPr>
            <a:spLocks noChangeShapeType="1"/>
          </p:cNvSpPr>
          <p:nvPr/>
        </p:nvSpPr>
        <p:spPr bwMode="auto">
          <a:xfrm flipV="1">
            <a:off x="609600" y="6400800"/>
            <a:ext cx="7924800" cy="0"/>
          </a:xfrm>
          <a:prstGeom prst="line">
            <a:avLst/>
          </a:prstGeom>
          <a:noFill/>
          <a:ln w="3175">
            <a:solidFill>
              <a:schemeClr val="accent2"/>
            </a:solidFill>
            <a:round/>
            <a:headEnd/>
            <a:tailEnd/>
          </a:ln>
          <a:effectLst/>
        </p:spPr>
        <p:txBody>
          <a:bodyPr/>
          <a:lstStyle/>
          <a:p>
            <a:pPr fontAlgn="base">
              <a:spcBef>
                <a:spcPct val="0"/>
              </a:spcBef>
              <a:spcAft>
                <a:spcPct val="0"/>
              </a:spcAft>
              <a:defRPr/>
            </a:pPr>
            <a:endParaRPr lang="en-US">
              <a:solidFill>
                <a:srgbClr val="000000"/>
              </a:solidFill>
              <a:latin typeface="Arial" charset="0"/>
              <a:ea typeface="ＭＳ Ｐゴシック" charset="0"/>
              <a:cs typeface="Arial" charset="0"/>
            </a:endParaRPr>
          </a:p>
        </p:txBody>
      </p:sp>
      <p:sp>
        <p:nvSpPr>
          <p:cNvPr id="17415" name="Rectangle 7"/>
          <p:cNvSpPr>
            <a:spLocks noGrp="1" noChangeArrowheads="1"/>
          </p:cNvSpPr>
          <p:nvPr>
            <p:ph type="ftr" sz="quarter" idx="3"/>
          </p:nvPr>
        </p:nvSpPr>
        <p:spPr bwMode="auto">
          <a:xfrm>
            <a:off x="3124200" y="64770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Verdana" charset="0"/>
              </a:defRPr>
            </a:lvl1pPr>
          </a:lstStyle>
          <a:p>
            <a:pPr fontAlgn="base">
              <a:spcBef>
                <a:spcPct val="0"/>
              </a:spcBef>
              <a:spcAft>
                <a:spcPct val="0"/>
              </a:spcAft>
            </a:pPr>
            <a:fld id="{03A2C3A9-D1F4-844A-9C78-6F44E40CB889}" type="slidenum">
              <a:rPr lang="en-US" smtClean="0">
                <a:solidFill>
                  <a:srgbClr val="000000"/>
                </a:solidFill>
                <a:ea typeface="ＭＳ Ｐゴシック" charset="0"/>
                <a:cs typeface="Arial" charset="0"/>
              </a:rPr>
              <a:pPr fontAlgn="base">
                <a:spcBef>
                  <a:spcPct val="0"/>
                </a:spcBef>
                <a:spcAft>
                  <a:spcPct val="0"/>
                </a:spcAft>
              </a:pPr>
              <a:t>‹#›</a:t>
            </a:fld>
            <a:endParaRPr lang="en-US">
              <a:solidFill>
                <a:srgbClr val="000000"/>
              </a:solidFill>
              <a:ea typeface="ＭＳ Ｐゴシック" charset="0"/>
              <a:cs typeface="Arial" charset="0"/>
            </a:endParaRPr>
          </a:p>
        </p:txBody>
      </p:sp>
      <p:sp>
        <p:nvSpPr>
          <p:cNvPr id="17416" name="Rectangle 8"/>
          <p:cNvSpPr>
            <a:spLocks noGrp="1" noChangeArrowheads="1"/>
          </p:cNvSpPr>
          <p:nvPr>
            <p:ph type="sldNum" sz="quarter" idx="4"/>
          </p:nvPr>
        </p:nvSpPr>
        <p:spPr bwMode="auto">
          <a:xfrm>
            <a:off x="6553200" y="6553200"/>
            <a:ext cx="1981200" cy="16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Verdana" charset="0"/>
              </a:defRPr>
            </a:lvl1pPr>
          </a:lstStyle>
          <a:p>
            <a:pPr fontAlgn="base">
              <a:spcBef>
                <a:spcPct val="0"/>
              </a:spcBef>
              <a:spcAft>
                <a:spcPct val="0"/>
              </a:spcAft>
            </a:pPr>
            <a:fld id="{537B9253-69E3-394E-94D9-6AC3D5F3E528}" type="slidenum">
              <a:rPr lang="en-US" smtClean="0">
                <a:solidFill>
                  <a:srgbClr val="000000"/>
                </a:solidFill>
                <a:ea typeface="ＭＳ Ｐゴシック" charset="0"/>
                <a:cs typeface="Arial" charset="0"/>
              </a:rPr>
              <a:pPr fontAlgn="base">
                <a:spcBef>
                  <a:spcPct val="0"/>
                </a:spcBef>
                <a:spcAft>
                  <a:spcPct val="0"/>
                </a:spcAft>
              </a:pPr>
              <a:t>‹#›</a:t>
            </a:fld>
            <a:endParaRPr lang="en-US">
              <a:solidFill>
                <a:srgbClr val="000000"/>
              </a:solidFill>
              <a:ea typeface="ＭＳ Ｐゴシック" charset="0"/>
              <a:cs typeface="Arial" charset="0"/>
            </a:endParaRPr>
          </a:p>
        </p:txBody>
      </p:sp>
      <p:sp>
        <p:nvSpPr>
          <p:cNvPr id="17417" name="Rectangle 9"/>
          <p:cNvSpPr>
            <a:spLocks noChangeArrowheads="1"/>
          </p:cNvSpPr>
          <p:nvPr/>
        </p:nvSpPr>
        <p:spPr bwMode="auto">
          <a:xfrm>
            <a:off x="685800" y="6248400"/>
            <a:ext cx="1905000" cy="457200"/>
          </a:xfrm>
          <a:prstGeom prst="rect">
            <a:avLst/>
          </a:prstGeom>
          <a:noFill/>
          <a:ln w="9525">
            <a:noFill/>
            <a:miter lim="800000"/>
            <a:headEnd/>
            <a:tailEnd/>
          </a:ln>
          <a:effectLst/>
        </p:spPr>
        <p:txBody>
          <a:bodyPr/>
          <a:lstStyle/>
          <a:p>
            <a:pPr fontAlgn="base">
              <a:spcBef>
                <a:spcPct val="0"/>
              </a:spcBef>
              <a:spcAft>
                <a:spcPct val="0"/>
              </a:spcAft>
              <a:defRPr/>
            </a:pPr>
            <a:endParaRPr lang="en-US" sz="1200">
              <a:solidFill>
                <a:srgbClr val="000000"/>
              </a:solidFill>
              <a:latin typeface="Verdana" pitchFamily="34" charset="0"/>
              <a:ea typeface="ＭＳ Ｐゴシック" charset="0"/>
              <a:cs typeface="Arial" charset="0"/>
            </a:endParaRPr>
          </a:p>
        </p:txBody>
      </p:sp>
    </p:spTree>
    <p:extLst>
      <p:ext uri="{BB962C8B-B14F-4D97-AF65-F5344CB8AC3E}">
        <p14:creationId xmlns:p14="http://schemas.microsoft.com/office/powerpoint/2010/main" val="3052812061"/>
      </p:ext>
    </p:extLst>
  </p:cSld>
  <p:clrMap bg1="lt1" tx1="dk1" bg2="lt2" tx2="dk2" accent1="accent1" accent2="accent2" accent3="accent3" accent4="accent4" accent5="accent5" accent6="accent6" hlink="hlink" folHlink="folHlink"/>
  <p:sldLayoutIdLst>
    <p:sldLayoutId id="2147485599" r:id="rId1"/>
    <p:sldLayoutId id="2147485600" r:id="rId2"/>
    <p:sldLayoutId id="2147485601" r:id="rId3"/>
    <p:sldLayoutId id="2147485602" r:id="rId4"/>
    <p:sldLayoutId id="2147485603" r:id="rId5"/>
    <p:sldLayoutId id="2147485604" r:id="rId6"/>
    <p:sldLayoutId id="2147485605" r:id="rId7"/>
    <p:sldLayoutId id="2147485606" r:id="rId8"/>
    <p:sldLayoutId id="2147485607" r:id="rId9"/>
    <p:sldLayoutId id="2147485608" r:id="rId10"/>
    <p:sldLayoutId id="2147485609" r:id="rId11"/>
    <p:sldLayoutId id="2147485610" r:id="rId12"/>
  </p:sldLayoutIdLst>
  <p:hf sldNum="0" hdr="0" dt="0"/>
  <p:txStyles>
    <p:titleStyle>
      <a:lvl1pPr algn="l" rtl="0" eaLnBrk="0" fontAlgn="base" hangingPunct="0">
        <a:spcBef>
          <a:spcPct val="0"/>
        </a:spcBef>
        <a:spcAft>
          <a:spcPct val="0"/>
        </a:spcAft>
        <a:defRPr sz="3800">
          <a:solidFill>
            <a:srgbClr val="009900"/>
          </a:solidFill>
          <a:latin typeface="+mj-lt"/>
          <a:ea typeface="ＭＳ Ｐゴシック" charset="0"/>
          <a:cs typeface="+mj-cs"/>
        </a:defRPr>
      </a:lvl1pPr>
      <a:lvl2pPr algn="l" rtl="0" eaLnBrk="0" fontAlgn="base" hangingPunct="0">
        <a:spcBef>
          <a:spcPct val="0"/>
        </a:spcBef>
        <a:spcAft>
          <a:spcPct val="0"/>
        </a:spcAft>
        <a:defRPr sz="3800">
          <a:solidFill>
            <a:srgbClr val="009900"/>
          </a:solidFill>
          <a:latin typeface="Verdana" pitchFamily="34" charset="0"/>
          <a:ea typeface="ＭＳ Ｐゴシック" charset="0"/>
          <a:cs typeface="Arial" charset="0"/>
        </a:defRPr>
      </a:lvl2pPr>
      <a:lvl3pPr algn="l" rtl="0" eaLnBrk="0" fontAlgn="base" hangingPunct="0">
        <a:spcBef>
          <a:spcPct val="0"/>
        </a:spcBef>
        <a:spcAft>
          <a:spcPct val="0"/>
        </a:spcAft>
        <a:defRPr sz="3800">
          <a:solidFill>
            <a:srgbClr val="009900"/>
          </a:solidFill>
          <a:latin typeface="Verdana" pitchFamily="34" charset="0"/>
          <a:ea typeface="ＭＳ Ｐゴシック" charset="0"/>
          <a:cs typeface="Arial" charset="0"/>
        </a:defRPr>
      </a:lvl3pPr>
      <a:lvl4pPr algn="l" rtl="0" eaLnBrk="0" fontAlgn="base" hangingPunct="0">
        <a:spcBef>
          <a:spcPct val="0"/>
        </a:spcBef>
        <a:spcAft>
          <a:spcPct val="0"/>
        </a:spcAft>
        <a:defRPr sz="3800">
          <a:solidFill>
            <a:srgbClr val="009900"/>
          </a:solidFill>
          <a:latin typeface="Verdana" pitchFamily="34" charset="0"/>
          <a:ea typeface="ＭＳ Ｐゴシック" charset="0"/>
          <a:cs typeface="Arial" charset="0"/>
        </a:defRPr>
      </a:lvl4pPr>
      <a:lvl5pPr algn="l" rtl="0" eaLnBrk="0" fontAlgn="base" hangingPunct="0">
        <a:spcBef>
          <a:spcPct val="0"/>
        </a:spcBef>
        <a:spcAft>
          <a:spcPct val="0"/>
        </a:spcAft>
        <a:defRPr sz="3800">
          <a:solidFill>
            <a:srgbClr val="009900"/>
          </a:solidFill>
          <a:latin typeface="Verdana" pitchFamily="34" charset="0"/>
          <a:ea typeface="ＭＳ Ｐゴシック" charset="0"/>
          <a:cs typeface="Arial" charset="0"/>
        </a:defRPr>
      </a:lvl5pPr>
      <a:lvl6pPr marL="457200" algn="l" rtl="0" eaLnBrk="1" fontAlgn="base" hangingPunct="1">
        <a:spcBef>
          <a:spcPct val="0"/>
        </a:spcBef>
        <a:spcAft>
          <a:spcPct val="0"/>
        </a:spcAft>
        <a:defRPr sz="3800">
          <a:solidFill>
            <a:srgbClr val="009900"/>
          </a:solidFill>
          <a:latin typeface="Verdana" pitchFamily="34" charset="0"/>
          <a:cs typeface="Arial" charset="0"/>
        </a:defRPr>
      </a:lvl6pPr>
      <a:lvl7pPr marL="914400" algn="l" rtl="0" eaLnBrk="1" fontAlgn="base" hangingPunct="1">
        <a:spcBef>
          <a:spcPct val="0"/>
        </a:spcBef>
        <a:spcAft>
          <a:spcPct val="0"/>
        </a:spcAft>
        <a:defRPr sz="3800">
          <a:solidFill>
            <a:srgbClr val="009900"/>
          </a:solidFill>
          <a:latin typeface="Verdana" pitchFamily="34" charset="0"/>
          <a:cs typeface="Arial" charset="0"/>
        </a:defRPr>
      </a:lvl7pPr>
      <a:lvl8pPr marL="1371600" algn="l" rtl="0" eaLnBrk="1" fontAlgn="base" hangingPunct="1">
        <a:spcBef>
          <a:spcPct val="0"/>
        </a:spcBef>
        <a:spcAft>
          <a:spcPct val="0"/>
        </a:spcAft>
        <a:defRPr sz="3800">
          <a:solidFill>
            <a:srgbClr val="009900"/>
          </a:solidFill>
          <a:latin typeface="Verdana" pitchFamily="34" charset="0"/>
          <a:cs typeface="Arial" charset="0"/>
        </a:defRPr>
      </a:lvl8pPr>
      <a:lvl9pPr marL="1828800" algn="l" rtl="0" eaLnBrk="1" fontAlgn="base" hangingPunct="1">
        <a:spcBef>
          <a:spcPct val="0"/>
        </a:spcBef>
        <a:spcAft>
          <a:spcPct val="0"/>
        </a:spcAft>
        <a:defRPr sz="3800">
          <a:solidFill>
            <a:srgbClr val="009900"/>
          </a:solidFill>
          <a:latin typeface="Verdana" pitchFamily="34" charset="0"/>
          <a:cs typeface="Arial" charset="0"/>
        </a:defRPr>
      </a:lvl9pPr>
    </p:titleStyle>
    <p:bodyStyle>
      <a:lvl1pPr marL="469900" indent="-469900" algn="l" rtl="0" eaLnBrk="0" fontAlgn="base" hangingPunct="0">
        <a:spcBef>
          <a:spcPct val="20000"/>
        </a:spcBef>
        <a:spcAft>
          <a:spcPct val="0"/>
        </a:spcAft>
        <a:buClr>
          <a:schemeClr val="accent2"/>
        </a:buClr>
        <a:buFont typeface="Wingdings" charset="0"/>
        <a:buChar char=""/>
        <a:defRPr sz="3000">
          <a:solidFill>
            <a:schemeClr val="tx1"/>
          </a:solidFill>
          <a:latin typeface="+mn-lt"/>
          <a:ea typeface="ＭＳ Ｐゴシック" charset="0"/>
          <a:cs typeface="+mn-cs"/>
        </a:defRPr>
      </a:lvl1pPr>
      <a:lvl2pPr marL="908050" indent="-436563" algn="l" rtl="0" eaLnBrk="0" fontAlgn="base" hangingPunct="0">
        <a:spcBef>
          <a:spcPct val="20000"/>
        </a:spcBef>
        <a:spcAft>
          <a:spcPct val="0"/>
        </a:spcAft>
        <a:buClr>
          <a:schemeClr val="accent2"/>
        </a:buClr>
        <a:buFont typeface="Wingdings" charset="0"/>
        <a:buChar char=""/>
        <a:defRPr sz="2600">
          <a:solidFill>
            <a:schemeClr val="tx1"/>
          </a:solidFill>
          <a:latin typeface="+mn-lt"/>
          <a:ea typeface="Arial" charset="0"/>
          <a:cs typeface="+mn-cs"/>
        </a:defRPr>
      </a:lvl2pPr>
      <a:lvl3pPr marL="1304925" indent="-395288" algn="l" rtl="0" eaLnBrk="0" fontAlgn="base" hangingPunct="0">
        <a:spcBef>
          <a:spcPct val="20000"/>
        </a:spcBef>
        <a:spcAft>
          <a:spcPct val="0"/>
        </a:spcAft>
        <a:buClr>
          <a:schemeClr val="accent2"/>
        </a:buClr>
        <a:buFont typeface="Wingdings" charset="0"/>
        <a:buChar char="n"/>
        <a:defRPr sz="2300">
          <a:solidFill>
            <a:schemeClr val="tx1"/>
          </a:solidFill>
          <a:latin typeface="+mn-lt"/>
          <a:ea typeface="Arial" charset="0"/>
          <a:cs typeface="+mn-cs"/>
        </a:defRPr>
      </a:lvl3pPr>
      <a:lvl4pPr marL="1693863" indent="-387350" algn="l" rtl="0" eaLnBrk="0" fontAlgn="base" hangingPunct="0">
        <a:spcBef>
          <a:spcPct val="20000"/>
        </a:spcBef>
        <a:spcAft>
          <a:spcPct val="0"/>
        </a:spcAft>
        <a:buClr>
          <a:schemeClr val="accent2"/>
        </a:buClr>
        <a:buFont typeface="Wingdings" charset="0"/>
        <a:buChar char="q"/>
        <a:defRPr sz="2000">
          <a:solidFill>
            <a:schemeClr val="tx1"/>
          </a:solidFill>
          <a:latin typeface="+mn-lt"/>
          <a:ea typeface="Arial" charset="0"/>
          <a:cs typeface="+mn-cs"/>
        </a:defRPr>
      </a:lvl4pPr>
      <a:lvl5pPr marL="2093913" indent="-398463" algn="l" rtl="0" eaLnBrk="0" fontAlgn="base" hangingPunct="0">
        <a:spcBef>
          <a:spcPct val="25000"/>
        </a:spcBef>
        <a:spcAft>
          <a:spcPct val="0"/>
        </a:spcAft>
        <a:buClr>
          <a:schemeClr val="accent2"/>
        </a:buClr>
        <a:buFont typeface="Wingdings" charset="0"/>
        <a:buChar char="§"/>
        <a:defRPr sz="2000">
          <a:solidFill>
            <a:schemeClr val="tx1"/>
          </a:solidFill>
          <a:latin typeface="+mn-lt"/>
          <a:ea typeface="Arial" charset="0"/>
          <a:cs typeface="+mn-cs"/>
        </a:defRPr>
      </a:lvl5pPr>
      <a:lvl6pPr marL="25511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cs typeface="+mn-cs"/>
        </a:defRPr>
      </a:lvl6pPr>
      <a:lvl7pPr marL="30083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cs typeface="+mn-cs"/>
        </a:defRPr>
      </a:lvl7pPr>
      <a:lvl8pPr marL="34655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cs typeface="+mn-cs"/>
        </a:defRPr>
      </a:lvl8pPr>
      <a:lvl9pPr marL="39227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png"/>
          <p:cNvPicPr>
            <a:picLocks noChangeAspect="1"/>
          </p:cNvPicPr>
          <p:nvPr userDrawn="1"/>
        </p:nvPicPr>
        <p:blipFill>
          <a:blip r:embed="rId15"/>
          <a:stretch>
            <a:fillRect/>
          </a:stretch>
        </p:blipFill>
        <p:spPr>
          <a:xfrm>
            <a:off x="4053359" y="264849"/>
            <a:ext cx="5102012" cy="542508"/>
          </a:xfrm>
          <a:prstGeom prst="rect">
            <a:avLst/>
          </a:prstGeom>
        </p:spPr>
      </p:pic>
      <p:sp>
        <p:nvSpPr>
          <p:cNvPr id="8" name="Title Placeholder 1"/>
          <p:cNvSpPr>
            <a:spLocks noGrp="1"/>
          </p:cNvSpPr>
          <p:nvPr>
            <p:ph type="title"/>
          </p:nvPr>
        </p:nvSpPr>
        <p:spPr>
          <a:xfrm>
            <a:off x="299306" y="274638"/>
            <a:ext cx="8387494" cy="532719"/>
          </a:xfrm>
          <a:prstGeom prst="rect">
            <a:avLst/>
          </a:prstGeom>
        </p:spPr>
        <p:txBody>
          <a:bodyPr vert="horz" lIns="91440" tIns="45720" rIns="91440" bIns="45720" rtlCol="0" anchor="ctr">
            <a:noAutofit/>
          </a:bodyPr>
          <a:lstStyle/>
          <a:p>
            <a:r>
              <a:rPr lang="en-US" dirty="0"/>
              <a:t>Click edit Master title style</a:t>
            </a:r>
          </a:p>
        </p:txBody>
      </p:sp>
      <p:pic>
        <p:nvPicPr>
          <p:cNvPr id="9" name="Picture 8" descr="footer.png"/>
          <p:cNvPicPr>
            <a:picLocks noChangeAspect="1"/>
          </p:cNvPicPr>
          <p:nvPr userDrawn="1"/>
        </p:nvPicPr>
        <p:blipFill>
          <a:blip r:embed="rId16"/>
          <a:stretch>
            <a:fillRect/>
          </a:stretch>
        </p:blipFill>
        <p:spPr>
          <a:xfrm>
            <a:off x="-27215" y="6267135"/>
            <a:ext cx="9189720" cy="611833"/>
          </a:xfrm>
          <a:prstGeom prst="rect">
            <a:avLst/>
          </a:prstGeom>
          <a:ln>
            <a:noFill/>
          </a:ln>
        </p:spPr>
      </p:pic>
      <p:pic>
        <p:nvPicPr>
          <p:cNvPr id="10" name="Picture 9" descr="ecelogorb.psd"/>
          <p:cNvPicPr>
            <a:picLocks noChangeAspect="1"/>
          </p:cNvPicPr>
          <p:nvPr userDrawn="1"/>
        </p:nvPicPr>
        <p:blipFill>
          <a:blip r:embed="rId17">
            <a:lum bright="-8000"/>
          </a:blip>
          <a:stretch>
            <a:fillRect/>
          </a:stretch>
        </p:blipFill>
        <p:spPr>
          <a:xfrm>
            <a:off x="193350" y="6294367"/>
            <a:ext cx="2563296" cy="512659"/>
          </a:xfrm>
          <a:prstGeom prst="rect">
            <a:avLst/>
          </a:prstGeom>
          <a:effectLst/>
        </p:spPr>
      </p:pic>
      <p:pic>
        <p:nvPicPr>
          <p:cNvPr id="11" name="Picture 10" descr="CMU_logo_horiz_black.eps"/>
          <p:cNvPicPr>
            <a:picLocks noChangeAspect="1"/>
          </p:cNvPicPr>
          <p:nvPr userDrawn="1"/>
        </p:nvPicPr>
        <p:blipFill>
          <a:blip r:embed="rId18"/>
          <a:stretch>
            <a:fillRect/>
          </a:stretch>
        </p:blipFill>
        <p:spPr>
          <a:xfrm>
            <a:off x="5263668" y="6393688"/>
            <a:ext cx="3714414" cy="337908"/>
          </a:xfrm>
          <a:prstGeom prst="rect">
            <a:avLst/>
          </a:prstGeom>
          <a:effectLst/>
        </p:spPr>
      </p:pic>
    </p:spTree>
    <p:extLst>
      <p:ext uri="{BB962C8B-B14F-4D97-AF65-F5344CB8AC3E}">
        <p14:creationId xmlns:p14="http://schemas.microsoft.com/office/powerpoint/2010/main" val="1092185447"/>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20" r:id="rId10"/>
    <p:sldLayoutId id="2147483921" r:id="rId11"/>
    <p:sldLayoutId id="2147483922" r:id="rId12"/>
    <p:sldLayoutId id="2147483923" r:id="rId13"/>
  </p:sldLayoutIdLst>
  <p:txStyles>
    <p:titleStyle>
      <a:lvl1pPr algn="l" defTabSz="457200" rtl="0" eaLnBrk="1" latinLnBrk="0" hangingPunct="1">
        <a:spcBef>
          <a:spcPct val="0"/>
        </a:spcBef>
        <a:buNone/>
        <a:defRPr sz="36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844848149"/>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Tree>
    <p:extLst>
      <p:ext uri="{BB962C8B-B14F-4D97-AF65-F5344CB8AC3E}">
        <p14:creationId xmlns:p14="http://schemas.microsoft.com/office/powerpoint/2010/main" val="1941076515"/>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Tree>
    <p:extLst>
      <p:ext uri="{BB962C8B-B14F-4D97-AF65-F5344CB8AC3E}">
        <p14:creationId xmlns:p14="http://schemas.microsoft.com/office/powerpoint/2010/main" val="4174514676"/>
      </p:ext>
    </p:extLst>
  </p:cSld>
  <p:clrMap bg1="lt1" tx1="dk1" bg2="lt2" tx2="dk2" accent1="accent1" accent2="accent2" accent3="accent3" accent4="accent4" accent5="accent5" accent6="accent6" hlink="hlink" folHlink="folHlink"/>
  <p:sldLayoutIdLst>
    <p:sldLayoutId id="2147484282" r:id="rId1"/>
    <p:sldLayoutId id="2147484283" r:id="rId2"/>
    <p:sldLayoutId id="2147484284" r:id="rId3"/>
    <p:sldLayoutId id="2147484285" r:id="rId4"/>
    <p:sldLayoutId id="2147484286" r:id="rId5"/>
    <p:sldLayoutId id="2147484287" r:id="rId6"/>
    <p:sldLayoutId id="2147484288" r:id="rId7"/>
    <p:sldLayoutId id="2147484289" r:id="rId8"/>
    <p:sldLayoutId id="2147484290" r:id="rId9"/>
    <p:sldLayoutId id="2147484291" r:id="rId10"/>
    <p:sldLayoutId id="2147484292"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mailto:omutlu@gmail.com" TargetMode="External"/><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97.xml"/><Relationship Id="rId6" Type="http://schemas.openxmlformats.org/officeDocument/2006/relationships/image" Target="../media/image9.wmf"/><Relationship Id="rId5" Type="http://schemas.openxmlformats.org/officeDocument/2006/relationships/image" Target="../media/image8.png"/><Relationship Id="rId4" Type="http://schemas.openxmlformats.org/officeDocument/2006/relationships/hyperlink" Target="https://people.inf.ethz.ch/omutl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0.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40.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40.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40.xml"/></Relationships>
</file>

<file path=ppt/slides/_rels/slide10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440.xml"/></Relationships>
</file>

<file path=ppt/slides/_rels/slide10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440.xml"/><Relationship Id="rId4" Type="http://schemas.openxmlformats.org/officeDocument/2006/relationships/image" Target="../media/image36.png"/></Relationships>
</file>

<file path=ppt/slides/_rels/slide10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440.xml"/><Relationship Id="rId4" Type="http://schemas.openxmlformats.org/officeDocument/2006/relationships/image" Target="../media/image38.pn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40.xml"/></Relationships>
</file>

<file path=ppt/slides/_rels/slide107.xml.rels><?xml version="1.0" encoding="UTF-8" standalone="yes"?>
<Relationships xmlns="http://schemas.openxmlformats.org/package/2006/relationships"><Relationship Id="rId3" Type="http://schemas.openxmlformats.org/officeDocument/2006/relationships/hyperlink" Target="http://research.microsoft.com/en-us/um/cambridge/events/asplos_2012/" TargetMode="External"/><Relationship Id="rId2" Type="http://schemas.openxmlformats.org/officeDocument/2006/relationships/hyperlink" Target="https://people.inf.ethz.ch/omutlu/pub/bottleneck-identification-and-scheduling_asplos12.pdf" TargetMode="External"/><Relationship Id="rId1" Type="http://schemas.openxmlformats.org/officeDocument/2006/relationships/slideLayout" Target="../slideLayouts/slideLayout440.xml"/><Relationship Id="rId6" Type="http://schemas.openxmlformats.org/officeDocument/2006/relationships/image" Target="../media/image39.tiff"/><Relationship Id="rId5" Type="http://schemas.openxmlformats.org/officeDocument/2006/relationships/hyperlink" Target="https://people.inf.ethz.ch/omutlu/pub/mutlu_asplos12_talk.pdf" TargetMode="External"/><Relationship Id="rId4" Type="http://schemas.openxmlformats.org/officeDocument/2006/relationships/hyperlink" Target="https://people.inf.ethz.ch/omutlu/pub/mutlu_asplos12_talk.ppt" TargetMode="External"/></Relationships>
</file>

<file path=ppt/slides/_rels/slide108.xml.rels><?xml version="1.0" encoding="UTF-8" standalone="yes"?>
<Relationships xmlns="http://schemas.openxmlformats.org/package/2006/relationships"><Relationship Id="rId3" Type="http://schemas.openxmlformats.org/officeDocument/2006/relationships/hyperlink" Target="http://isca2010.inria.fr/" TargetMode="External"/><Relationship Id="rId2" Type="http://schemas.openxmlformats.org/officeDocument/2006/relationships/hyperlink" Target="http://users.ece.cmu.edu/~omutlu/pub/dm_isca10.pdf" TargetMode="External"/><Relationship Id="rId1" Type="http://schemas.openxmlformats.org/officeDocument/2006/relationships/slideLayout" Target="../slideLayouts/slideLayout47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8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8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8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8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8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8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86.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86.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486.xml"/><Relationship Id="rId1" Type="http://schemas.openxmlformats.org/officeDocument/2006/relationships/vmlDrawing" Target="../drawings/vmlDrawing2.vml"/><Relationship Id="rId5" Type="http://schemas.openxmlformats.org/officeDocument/2006/relationships/image" Target="../media/image40.png"/><Relationship Id="rId4" Type="http://schemas.openxmlformats.org/officeDocument/2006/relationships/oleObject" Target="../embeddings/oleObject2.bin"/></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8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8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4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86.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86.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96.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8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86.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86.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9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86.xml"/></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486.xml"/><Relationship Id="rId1" Type="http://schemas.openxmlformats.org/officeDocument/2006/relationships/vmlDrawing" Target="../drawings/vmlDrawing3.vml"/><Relationship Id="rId5" Type="http://schemas.openxmlformats.org/officeDocument/2006/relationships/image" Target="../media/image41.emf"/><Relationship Id="rId4" Type="http://schemas.openxmlformats.org/officeDocument/2006/relationships/oleObject" Target="../embeddings/oleObject3.bin"/></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9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86.xml"/></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486.xml"/><Relationship Id="rId1" Type="http://schemas.openxmlformats.org/officeDocument/2006/relationships/vmlDrawing" Target="../drawings/vmlDrawing4.vml"/><Relationship Id="rId5" Type="http://schemas.openxmlformats.org/officeDocument/2006/relationships/image" Target="../media/image42.emf"/><Relationship Id="rId4" Type="http://schemas.openxmlformats.org/officeDocument/2006/relationships/oleObject" Target="../embeddings/oleObject4.bin"/></Relationships>
</file>

<file path=ppt/slides/_rels/slide13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86.xml"/><Relationship Id="rId1" Type="http://schemas.openxmlformats.org/officeDocument/2006/relationships/vmlDrawing" Target="../drawings/vmlDrawing5.vml"/><Relationship Id="rId4" Type="http://schemas.openxmlformats.org/officeDocument/2006/relationships/image" Target="../media/image43.emf"/></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86.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8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86.xml"/></Relationships>
</file>

<file path=ppt/slides/_rels/slide136.xml.rels><?xml version="1.0" encoding="UTF-8" standalone="yes"?>
<Relationships xmlns="http://schemas.openxmlformats.org/package/2006/relationships"><Relationship Id="rId3" Type="http://schemas.openxmlformats.org/officeDocument/2006/relationships/hyperlink" Target="http://isca2010.inria.fr/" TargetMode="External"/><Relationship Id="rId2" Type="http://schemas.openxmlformats.org/officeDocument/2006/relationships/hyperlink" Target="https://people.inf.ethz.ch/omutlu/pub/dm_isca10.pdf" TargetMode="External"/><Relationship Id="rId1" Type="http://schemas.openxmlformats.org/officeDocument/2006/relationships/slideLayout" Target="../slideLayouts/slideLayout486.xml"/><Relationship Id="rId5" Type="http://schemas.openxmlformats.org/officeDocument/2006/relationships/image" Target="../media/image44.tiff"/><Relationship Id="rId4" Type="http://schemas.openxmlformats.org/officeDocument/2006/relationships/hyperlink" Target="https://people.inf.ethz.ch/omutlu/pub/mutlu_isca10_talk.ppt" TargetMode="Externa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509.xml"/></Relationships>
</file>

<file path=ppt/slides/_rels/slide138.xml.rels><?xml version="1.0" encoding="UTF-8" standalone="yes"?>
<Relationships xmlns="http://schemas.openxmlformats.org/package/2006/relationships"><Relationship Id="rId8" Type="http://schemas.openxmlformats.org/officeDocument/2006/relationships/hyperlink" Target="http://users.ece.cmu.edu/~omutlu/pub/bottleneck-identification-and-scheduling_asplos12.pdf" TargetMode="External"/><Relationship Id="rId13" Type="http://schemas.openxmlformats.org/officeDocument/2006/relationships/hyperlink" Target="http://isca2013.eew.technion.ac.il/" TargetMode="External"/><Relationship Id="rId3" Type="http://schemas.openxmlformats.org/officeDocument/2006/relationships/hyperlink" Target="http://www.cs.virginia.edu/asplos09/" TargetMode="External"/><Relationship Id="rId7" Type="http://schemas.openxmlformats.org/officeDocument/2006/relationships/hyperlink" Target="http://users.ece.cmu.edu/~omutlu/pub/mutlu_isca10_talk.ppt" TargetMode="External"/><Relationship Id="rId12" Type="http://schemas.openxmlformats.org/officeDocument/2006/relationships/hyperlink" Target="http://users.ece.cmu.edu/~omutlu/pub/utility-based-acceleration-acmp_isca13.pdf" TargetMode="External"/><Relationship Id="rId2" Type="http://schemas.openxmlformats.org/officeDocument/2006/relationships/hyperlink" Target="http://users.ece.cmu.edu/~omutlu/pub/acs_asplos09.pdf" TargetMode="External"/><Relationship Id="rId1" Type="http://schemas.openxmlformats.org/officeDocument/2006/relationships/slideLayout" Target="../slideLayouts/slideLayout521.xml"/><Relationship Id="rId6" Type="http://schemas.openxmlformats.org/officeDocument/2006/relationships/hyperlink" Target="http://isca2010.inria.fr/" TargetMode="External"/><Relationship Id="rId11" Type="http://schemas.openxmlformats.org/officeDocument/2006/relationships/hyperlink" Target="http://users.ece.cmu.edu/~omutlu/pub/mutlu_asplos12_talk.pdf" TargetMode="External"/><Relationship Id="rId5" Type="http://schemas.openxmlformats.org/officeDocument/2006/relationships/hyperlink" Target="http://users.ece.cmu.edu/~omutlu/pub/dm_isca10.pdf" TargetMode="External"/><Relationship Id="rId15" Type="http://schemas.openxmlformats.org/officeDocument/2006/relationships/hyperlink" Target="http://users.ece.cmu.edu/~omutlu/pub/joao_isca13_talk.pdf" TargetMode="External"/><Relationship Id="rId10" Type="http://schemas.openxmlformats.org/officeDocument/2006/relationships/hyperlink" Target="http://users.ece.cmu.edu/~omutlu/pub/mutlu_asplos12_talk.ppt" TargetMode="External"/><Relationship Id="rId4" Type="http://schemas.openxmlformats.org/officeDocument/2006/relationships/hyperlink" Target="http://users.ece.cmu.edu/~omutlu/pub/suleman_asplos09_talk.ppt" TargetMode="External"/><Relationship Id="rId9" Type="http://schemas.openxmlformats.org/officeDocument/2006/relationships/hyperlink" Target="http://research.microsoft.com/en-us/um/cambridge/events/asplos_2012/" TargetMode="External"/><Relationship Id="rId14" Type="http://schemas.openxmlformats.org/officeDocument/2006/relationships/hyperlink" Target="http://users.ece.cmu.edu/~omutlu/pub/joao_isca13_talk.ppt" TargetMode="External"/></Relationships>
</file>

<file path=ppt/slides/_rels/slide139.xml.rels><?xml version="1.0" encoding="UTF-8" standalone="yes"?>
<Relationships xmlns="http://schemas.openxmlformats.org/package/2006/relationships"><Relationship Id="rId3" Type="http://schemas.openxmlformats.org/officeDocument/2006/relationships/hyperlink" Target="http://iacoma.cs.uiuc.edu/acar1/" TargetMode="External"/><Relationship Id="rId2" Type="http://schemas.openxmlformats.org/officeDocument/2006/relationships/hyperlink" Target="http://users.ece.cmu.edu/~omutlu/pub/onur-Asymmetry-Everywhere-talk.pdf" TargetMode="External"/><Relationship Id="rId1" Type="http://schemas.openxmlformats.org/officeDocument/2006/relationships/slideLayout" Target="../slideLayouts/slideLayout317.xml"/><Relationship Id="rId4" Type="http://schemas.openxmlformats.org/officeDocument/2006/relationships/hyperlink" Target="http://users.ece.cmu.edu/~omutlu/pub/onur-Asymmetry-Everywhere-position-paper.pdf"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18.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18.xml"/></Relationships>
</file>

<file path=ppt/slides/_rels/slide141.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318.xml"/></Relationships>
</file>

<file path=ppt/slides/_rels/slide142.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318.xml"/></Relationships>
</file>

<file path=ppt/slides/_rels/slide143.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318.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18.xml"/></Relationships>
</file>

<file path=ppt/slides/_rels/slide145.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318.xml"/></Relationships>
</file>

<file path=ppt/slides/_rels/slide146.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318.xml"/></Relationships>
</file>

<file path=ppt/slides/_rels/slide147.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318.xml"/></Relationships>
</file>

<file path=ppt/slides/_rels/slide148.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318.xml"/></Relationships>
</file>

<file path=ppt/slides/_rels/slide149.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3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51.xml"/></Relationships>
</file>

<file path=ppt/slides/_rels/slide150.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318.xml"/></Relationships>
</file>

<file path=ppt/slides/_rels/slide151.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318.xml"/></Relationships>
</file>

<file path=ppt/slides/_rels/slide152.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318.xml"/></Relationships>
</file>

<file path=ppt/slides/_rels/slide153.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318.xml"/></Relationships>
</file>

<file path=ppt/slides/_rels/slide15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mailto:omutlu@gmail.com" TargetMode="External"/><Relationship Id="rId7" Type="http://schemas.openxmlformats.org/officeDocument/2006/relationships/image" Target="../media/image10.png"/><Relationship Id="rId2" Type="http://schemas.openxmlformats.org/officeDocument/2006/relationships/notesSlide" Target="../notesSlides/notesSlide71.xml"/><Relationship Id="rId1" Type="http://schemas.openxmlformats.org/officeDocument/2006/relationships/slideLayout" Target="../slideLayouts/slideLayout497.xml"/><Relationship Id="rId6" Type="http://schemas.openxmlformats.org/officeDocument/2006/relationships/image" Target="../media/image9.wmf"/><Relationship Id="rId5" Type="http://schemas.openxmlformats.org/officeDocument/2006/relationships/image" Target="../media/image8.png"/><Relationship Id="rId4" Type="http://schemas.openxmlformats.org/officeDocument/2006/relationships/hyperlink" Target="https://people.inf.ethz.ch/omutlu" TargetMode="External"/></Relationships>
</file>

<file path=ppt/slides/_rels/slide15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72.xml"/><Relationship Id="rId1" Type="http://schemas.openxmlformats.org/officeDocument/2006/relationships/slideLayout" Target="../slideLayouts/slideLayout532.xml"/><Relationship Id="rId4" Type="http://schemas.openxmlformats.org/officeDocument/2006/relationships/image" Target="../media/image50.jpeg"/></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33.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37.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37.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3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51.xml"/></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77.xml"/><Relationship Id="rId7" Type="http://schemas.openxmlformats.org/officeDocument/2006/relationships/image" Target="../media/image52.wmf"/><Relationship Id="rId2" Type="http://schemas.openxmlformats.org/officeDocument/2006/relationships/slideLayout" Target="../slideLayouts/slideLayout533.xml"/><Relationship Id="rId1" Type="http://schemas.openxmlformats.org/officeDocument/2006/relationships/vmlDrawing" Target="../drawings/vmlDrawing6.vml"/><Relationship Id="rId6" Type="http://schemas.openxmlformats.org/officeDocument/2006/relationships/oleObject" Target="../embeddings/oleObject7.bin"/><Relationship Id="rId5" Type="http://schemas.openxmlformats.org/officeDocument/2006/relationships/image" Target="../media/image51.wmf"/><Relationship Id="rId4" Type="http://schemas.openxmlformats.org/officeDocument/2006/relationships/oleObject" Target="../embeddings/oleObject6.bin"/></Relationships>
</file>

<file path=ppt/slides/_rels/slide161.xml.rels><?xml version="1.0" encoding="UTF-8" standalone="yes"?>
<Relationships xmlns="http://schemas.openxmlformats.org/package/2006/relationships"><Relationship Id="rId3" Type="http://schemas.openxmlformats.org/officeDocument/2006/relationships/notesSlide" Target="../notesSlides/notesSlide78.xml"/><Relationship Id="rId7" Type="http://schemas.openxmlformats.org/officeDocument/2006/relationships/image" Target="../media/image54.wmf"/><Relationship Id="rId2" Type="http://schemas.openxmlformats.org/officeDocument/2006/relationships/slideLayout" Target="../slideLayouts/slideLayout533.xml"/><Relationship Id="rId1" Type="http://schemas.openxmlformats.org/officeDocument/2006/relationships/vmlDrawing" Target="../drawings/vmlDrawing7.vml"/><Relationship Id="rId6" Type="http://schemas.openxmlformats.org/officeDocument/2006/relationships/oleObject" Target="../embeddings/oleObject9.bin"/><Relationship Id="rId5" Type="http://schemas.openxmlformats.org/officeDocument/2006/relationships/image" Target="../media/image53.wmf"/><Relationship Id="rId4" Type="http://schemas.openxmlformats.org/officeDocument/2006/relationships/oleObject" Target="../embeddings/oleObject8.bin"/></Relationships>
</file>

<file path=ppt/slides/_rels/slide162.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79.xml"/><Relationship Id="rId7" Type="http://schemas.openxmlformats.org/officeDocument/2006/relationships/image" Target="../media/image55.wmf"/><Relationship Id="rId2" Type="http://schemas.openxmlformats.org/officeDocument/2006/relationships/slideLayout" Target="../slideLayouts/slideLayout533.xml"/><Relationship Id="rId1" Type="http://schemas.openxmlformats.org/officeDocument/2006/relationships/vmlDrawing" Target="../drawings/vmlDrawing8.vml"/><Relationship Id="rId6" Type="http://schemas.openxmlformats.org/officeDocument/2006/relationships/oleObject" Target="../embeddings/oleObject11.bin"/><Relationship Id="rId5" Type="http://schemas.openxmlformats.org/officeDocument/2006/relationships/image" Target="../media/image53.wmf"/><Relationship Id="rId4" Type="http://schemas.openxmlformats.org/officeDocument/2006/relationships/oleObject" Target="../embeddings/oleObject10.bin"/><Relationship Id="rId9" Type="http://schemas.openxmlformats.org/officeDocument/2006/relationships/image" Target="../media/image56.wmf"/></Relationships>
</file>

<file path=ppt/slides/_rels/slide163.xml.rels><?xml version="1.0" encoding="UTF-8" standalone="yes"?>
<Relationships xmlns="http://schemas.openxmlformats.org/package/2006/relationships"><Relationship Id="rId3" Type="http://schemas.openxmlformats.org/officeDocument/2006/relationships/notesSlide" Target="../notesSlides/notesSlide80.xml"/><Relationship Id="rId7" Type="http://schemas.openxmlformats.org/officeDocument/2006/relationships/image" Target="../media/image57.wmf"/><Relationship Id="rId2" Type="http://schemas.openxmlformats.org/officeDocument/2006/relationships/slideLayout" Target="../slideLayouts/slideLayout533.xml"/><Relationship Id="rId1" Type="http://schemas.openxmlformats.org/officeDocument/2006/relationships/vmlDrawing" Target="../drawings/vmlDrawing9.vml"/><Relationship Id="rId6" Type="http://schemas.openxmlformats.org/officeDocument/2006/relationships/oleObject" Target="../embeddings/oleObject14.bin"/><Relationship Id="rId5" Type="http://schemas.openxmlformats.org/officeDocument/2006/relationships/image" Target="../media/image53.wmf"/><Relationship Id="rId4" Type="http://schemas.openxmlformats.org/officeDocument/2006/relationships/oleObject" Target="../embeddings/oleObject13.bin"/></Relationships>
</file>

<file path=ppt/slides/_rels/slide164.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81.xml"/><Relationship Id="rId7" Type="http://schemas.openxmlformats.org/officeDocument/2006/relationships/image" Target="../media/image58.wmf"/><Relationship Id="rId2" Type="http://schemas.openxmlformats.org/officeDocument/2006/relationships/slideLayout" Target="../slideLayouts/slideLayout533.xml"/><Relationship Id="rId1" Type="http://schemas.openxmlformats.org/officeDocument/2006/relationships/vmlDrawing" Target="../drawings/vmlDrawing10.vml"/><Relationship Id="rId6" Type="http://schemas.openxmlformats.org/officeDocument/2006/relationships/oleObject" Target="../embeddings/oleObject16.bin"/><Relationship Id="rId5" Type="http://schemas.openxmlformats.org/officeDocument/2006/relationships/image" Target="../media/image53.wmf"/><Relationship Id="rId4" Type="http://schemas.openxmlformats.org/officeDocument/2006/relationships/oleObject" Target="../embeddings/oleObject15.bin"/><Relationship Id="rId9" Type="http://schemas.openxmlformats.org/officeDocument/2006/relationships/image" Target="../media/image57.wmf"/></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533.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537.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533.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537.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53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5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533.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533.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533.xml"/></Relationships>
</file>

<file path=ppt/slides/_rels/slide17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0.xml"/><Relationship Id="rId1" Type="http://schemas.openxmlformats.org/officeDocument/2006/relationships/slideLayout" Target="../slideLayouts/slideLayout537.xml"/></Relationships>
</file>

<file path=ppt/slides/_rels/slide17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1.xml"/><Relationship Id="rId1" Type="http://schemas.openxmlformats.org/officeDocument/2006/relationships/slideLayout" Target="../slideLayouts/slideLayout537.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537.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532.xml"/></Relationships>
</file>

<file path=ppt/slides/_rels/slide17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94.xml"/><Relationship Id="rId1" Type="http://schemas.openxmlformats.org/officeDocument/2006/relationships/slideLayout" Target="../slideLayouts/slideLayout532.xml"/><Relationship Id="rId4" Type="http://schemas.openxmlformats.org/officeDocument/2006/relationships/image" Target="../media/image50.jpeg"/></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6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2.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35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354.xml"/><Relationship Id="rId4" Type="http://schemas.openxmlformats.org/officeDocument/2006/relationships/chart" Target="../charts/char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1.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51.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5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1.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51.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51.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5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5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51.xml"/></Relationships>
</file>

<file path=ppt/slides/_rels/slide53.xml.rels><?xml version="1.0" encoding="UTF-8" standalone="yes"?>
<Relationships xmlns="http://schemas.openxmlformats.org/package/2006/relationships"><Relationship Id="rId3" Type="http://schemas.openxmlformats.org/officeDocument/2006/relationships/hyperlink" Target="http://www.cs.virginia.edu/asplos09/" TargetMode="External"/><Relationship Id="rId2" Type="http://schemas.openxmlformats.org/officeDocument/2006/relationships/hyperlink" Target="http://users.ece.cmu.edu/~omutlu/pub/acs_asplos09.pdf" TargetMode="External"/><Relationship Id="rId1" Type="http://schemas.openxmlformats.org/officeDocument/2006/relationships/slideLayout" Target="../slideLayouts/slideLayout35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5.xml"/></Relationships>
</file>

<file path=ppt/slides/_rels/slide5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6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6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0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09.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94.xml"/><Relationship Id="rId1" Type="http://schemas.openxmlformats.org/officeDocument/2006/relationships/tags" Target="../tags/tag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0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0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0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0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0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0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1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1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1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16.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16.xml"/><Relationship Id="rId1" Type="http://schemas.openxmlformats.org/officeDocument/2006/relationships/vmlDrawing" Target="../drawings/vmlDrawing1.vml"/><Relationship Id="rId4" Type="http://schemas.openxmlformats.org/officeDocument/2006/relationships/image" Target="../media/image30.emf"/></Relationships>
</file>

<file path=ppt/slides/_rels/slide75.xml.rels><?xml version="1.0" encoding="UTF-8" standalone="yes"?>
<Relationships xmlns="http://schemas.openxmlformats.org/package/2006/relationships"><Relationship Id="rId8" Type="http://schemas.openxmlformats.org/officeDocument/2006/relationships/chart" Target="../charts/chart9.xml"/><Relationship Id="rId13" Type="http://schemas.openxmlformats.org/officeDocument/2006/relationships/chart" Target="../charts/chart14.xml"/><Relationship Id="rId3" Type="http://schemas.openxmlformats.org/officeDocument/2006/relationships/notesSlide" Target="../notesSlides/notesSlide20.xml"/><Relationship Id="rId7" Type="http://schemas.openxmlformats.org/officeDocument/2006/relationships/chart" Target="../charts/chart8.xml"/><Relationship Id="rId12" Type="http://schemas.openxmlformats.org/officeDocument/2006/relationships/chart" Target="../charts/chart13.xml"/><Relationship Id="rId2" Type="http://schemas.openxmlformats.org/officeDocument/2006/relationships/slideLayout" Target="../slideLayouts/slideLayout416.xml"/><Relationship Id="rId1" Type="http://schemas.openxmlformats.org/officeDocument/2006/relationships/tags" Target="../tags/tag2.xml"/><Relationship Id="rId6" Type="http://schemas.openxmlformats.org/officeDocument/2006/relationships/chart" Target="../charts/chart7.xml"/><Relationship Id="rId11" Type="http://schemas.openxmlformats.org/officeDocument/2006/relationships/chart" Target="../charts/chart12.xml"/><Relationship Id="rId5" Type="http://schemas.openxmlformats.org/officeDocument/2006/relationships/chart" Target="../charts/chart6.xml"/><Relationship Id="rId15" Type="http://schemas.openxmlformats.org/officeDocument/2006/relationships/chart" Target="../charts/chart16.xml"/><Relationship Id="rId10" Type="http://schemas.openxmlformats.org/officeDocument/2006/relationships/chart" Target="../charts/chart11.xml"/><Relationship Id="rId4" Type="http://schemas.openxmlformats.org/officeDocument/2006/relationships/chart" Target="../charts/chart5.xml"/><Relationship Id="rId9" Type="http://schemas.openxmlformats.org/officeDocument/2006/relationships/chart" Target="../charts/chart10.xml"/><Relationship Id="rId14" Type="http://schemas.openxmlformats.org/officeDocument/2006/relationships/chart" Target="../charts/chart1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28.xml"/></Relationships>
</file>

<file path=ppt/slides/_rels/slide77.xml.rels><?xml version="1.0" encoding="UTF-8" standalone="yes"?>
<Relationships xmlns="http://schemas.openxmlformats.org/package/2006/relationships"><Relationship Id="rId3" Type="http://schemas.openxmlformats.org/officeDocument/2006/relationships/hyperlink" Target="http://www.cs.virginia.edu/asplos09/" TargetMode="External"/><Relationship Id="rId2" Type="http://schemas.openxmlformats.org/officeDocument/2006/relationships/hyperlink" Target="https://people.inf.ethz.ch/omutlu/pub/acs_asplos09.pdf" TargetMode="External"/><Relationship Id="rId1" Type="http://schemas.openxmlformats.org/officeDocument/2006/relationships/slideLayout" Target="../slideLayouts/slideLayout428.xml"/><Relationship Id="rId5" Type="http://schemas.openxmlformats.org/officeDocument/2006/relationships/image" Target="../media/image31.tiff"/><Relationship Id="rId4" Type="http://schemas.openxmlformats.org/officeDocument/2006/relationships/hyperlink" Target="https://people.inf.ethz.ch/omutlu/pub/suleman_asplos09_talk.ppt"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research.microsoft.com/en-us/um/cambridge/events/asplos_2012/" TargetMode="External"/><Relationship Id="rId2" Type="http://schemas.openxmlformats.org/officeDocument/2006/relationships/hyperlink" Target="http://users.ece.cmu.edu/~omutlu/pub/bottleneck-identification-and-scheduling_asplos12.pdf" TargetMode="External"/><Relationship Id="rId1" Type="http://schemas.openxmlformats.org/officeDocument/2006/relationships/slideLayout" Target="../slideLayouts/slideLayout42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0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40.xml"/></Relationships>
</file>

<file path=ppt/slides/_rels/slide8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440.xml"/></Relationships>
</file>

<file path=ppt/slides/_rels/slide8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440.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09.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40.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40.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40.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4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40.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40.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18.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40.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40.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40.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40.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40.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40.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09.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09.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09.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3645024"/>
            <a:ext cx="8208912" cy="614362"/>
          </a:xfrm>
        </p:spPr>
        <p:txBody>
          <a:bodyPr>
            <a:noAutofit/>
          </a:bodyPr>
          <a:lstStyle/>
          <a:p>
            <a:r>
              <a:rPr lang="en-US" sz="2200" dirty="0">
                <a:solidFill>
                  <a:srgbClr val="0000FF"/>
                </a:solidFill>
              </a:rPr>
              <a:t>Prof. Onur Mutlu</a:t>
            </a:r>
          </a:p>
          <a:p>
            <a:r>
              <a:rPr lang="en-US" sz="2200" dirty="0">
                <a:hlinkClick r:id="rId3"/>
              </a:rPr>
              <a:t>omutlu@gmail.com</a:t>
            </a:r>
            <a:r>
              <a:rPr lang="en-US" sz="2200" dirty="0"/>
              <a:t> </a:t>
            </a:r>
          </a:p>
          <a:p>
            <a:r>
              <a:rPr lang="en-US" sz="2200" dirty="0">
                <a:hlinkClick r:id="rId4"/>
              </a:rPr>
              <a:t>https://people.inf.ethz.ch/omutlu</a:t>
            </a:r>
            <a:endParaRPr lang="en-US" sz="2200" dirty="0"/>
          </a:p>
          <a:p>
            <a:r>
              <a:rPr lang="en-US" sz="2200" dirty="0"/>
              <a:t>11 October 2018</a:t>
            </a:r>
          </a:p>
          <a:p>
            <a:r>
              <a:rPr lang="en-US" sz="2200" dirty="0"/>
              <a:t>Technion Fast Course 2018</a:t>
            </a:r>
          </a:p>
          <a:p>
            <a:endParaRPr lang="en-US" sz="2200" dirty="0"/>
          </a:p>
          <a:p>
            <a:pPr algn="l"/>
            <a:endParaRPr lang="en-US" sz="2200" dirty="0"/>
          </a:p>
        </p:txBody>
      </p:sp>
      <p:pic>
        <p:nvPicPr>
          <p:cNvPr id="7" name="Picture 6" descr="safari.png"/>
          <p:cNvPicPr>
            <a:picLocks noChangeAspect="1"/>
          </p:cNvPicPr>
          <p:nvPr/>
        </p:nvPicPr>
        <p:blipFill>
          <a:blip r:embed="rId5" cstate="print"/>
          <a:stretch>
            <a:fillRect/>
          </a:stretch>
        </p:blipFill>
        <p:spPr>
          <a:xfrm>
            <a:off x="179512" y="6453336"/>
            <a:ext cx="1080120" cy="312522"/>
          </a:xfrm>
          <a:prstGeom prst="rect">
            <a:avLst/>
          </a:prstGeom>
        </p:spPr>
      </p:pic>
      <p:pic>
        <p:nvPicPr>
          <p:cNvPr id="11" name="Picture 18" descr="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04" y="5229200"/>
            <a:ext cx="1387508" cy="1152128"/>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Title 1"/>
          <p:cNvSpPr>
            <a:spLocks noGrp="1"/>
          </p:cNvSpPr>
          <p:nvPr>
            <p:ph type="ctrTitle"/>
          </p:nvPr>
        </p:nvSpPr>
        <p:spPr>
          <a:xfrm>
            <a:off x="179512" y="1299592"/>
            <a:ext cx="8820472" cy="2201416"/>
          </a:xfrm>
        </p:spPr>
        <p:txBody>
          <a:bodyPr>
            <a:normAutofit/>
          </a:bodyPr>
          <a:lstStyle/>
          <a:p>
            <a:pPr algn="ctr"/>
            <a:r>
              <a:rPr lang="en-US" sz="4400" b="1" dirty="0"/>
              <a:t>Memory Systems </a:t>
            </a:r>
            <a:br>
              <a:rPr lang="en-US" sz="3600" dirty="0"/>
            </a:br>
            <a:r>
              <a:rPr lang="en-US" sz="2900" dirty="0"/>
              <a:t>Fundamentals, Recent Research, Challenges, Opportunities</a:t>
            </a:r>
            <a:br>
              <a:rPr lang="en-US" sz="3600" dirty="0"/>
            </a:br>
            <a:br>
              <a:rPr lang="en-US" sz="1200" dirty="0"/>
            </a:br>
            <a:r>
              <a:rPr lang="en-US" sz="3700" dirty="0">
                <a:solidFill>
                  <a:srgbClr val="FF0000"/>
                </a:solidFill>
              </a:rPr>
              <a:t>Lecture 8: Asymmetric Multi-Core</a:t>
            </a:r>
          </a:p>
        </p:txBody>
      </p:sp>
      <p:pic>
        <p:nvPicPr>
          <p:cNvPr id="10" name="Picture 2" descr="ETH Zurich short logo, black"/>
          <p:cNvPicPr>
            <a:picLocks noChangeAspect="1" noChangeArrowheads="1"/>
          </p:cNvPicPr>
          <p:nvPr/>
        </p:nvPicPr>
        <p:blipFill rotWithShape="1">
          <a:blip r:embed="rId7">
            <a:extLst>
              <a:ext uri="{28A0092B-C50C-407E-A947-70E740481C1C}">
                <a14:useLocalDpi xmlns:a14="http://schemas.microsoft.com/office/drawing/2010/main" val="0"/>
              </a:ext>
            </a:extLst>
          </a:blip>
          <a:srcRect l="6982" t="19970" r="7940" b="18111"/>
          <a:stretch/>
        </p:blipFill>
        <p:spPr bwMode="auto">
          <a:xfrm>
            <a:off x="3261625" y="5805264"/>
            <a:ext cx="2750535" cy="783754"/>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7" descr="Burgundy_CMU_JPG_Logo.jpg">
            <a:extLst>
              <a:ext uri="{FF2B5EF4-FFF2-40B4-BE49-F238E27FC236}">
                <a16:creationId xmlns:a16="http://schemas.microsoft.com/office/drawing/2014/main" id="{FDEF4BF8-4C42-2C48-ACA7-CAA3C1B63EDB}"/>
              </a:ext>
            </a:extLst>
          </p:cNvPr>
          <p:cNvPicPr>
            <a:picLocks noChangeAspect="1"/>
          </p:cNvPicPr>
          <p:nvPr/>
        </p:nvPicPr>
        <p:blipFill>
          <a:blip r:embed="rId8" cstate="print"/>
          <a:stretch>
            <a:fillRect/>
          </a:stretch>
        </p:blipFill>
        <p:spPr>
          <a:xfrm>
            <a:off x="6478027" y="5805264"/>
            <a:ext cx="2532185" cy="914400"/>
          </a:xfrm>
          <a:prstGeom prst="rect">
            <a:avLst/>
          </a:prstGeom>
        </p:spPr>
      </p:pic>
    </p:spTree>
    <p:extLst>
      <p:ext uri="{BB962C8B-B14F-4D97-AF65-F5344CB8AC3E}">
        <p14:creationId xmlns:p14="http://schemas.microsoft.com/office/powerpoint/2010/main" val="2903848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 Hybrid Memory Systems</a:t>
            </a:r>
          </a:p>
        </p:txBody>
      </p:sp>
      <p:sp>
        <p:nvSpPr>
          <p:cNvPr id="3" name="Content Placeholder 2"/>
          <p:cNvSpPr>
            <a:spLocks noGrp="1"/>
          </p:cNvSpPr>
          <p:nvPr>
            <p:ph idx="1"/>
          </p:nvPr>
        </p:nvSpPr>
        <p:spPr>
          <a:xfrm>
            <a:off x="228600" y="1124744"/>
            <a:ext cx="8610600" cy="4807737"/>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a:p>
            <a:endParaRPr lang="en-US" dirty="0"/>
          </a:p>
          <a:p>
            <a:pPr marL="0" indent="0">
              <a:buNone/>
            </a:pPr>
            <a:endParaRPr lang="en-US" dirty="0"/>
          </a:p>
          <a:p>
            <a:pPr marL="0" indent="0">
              <a:buNone/>
            </a:pPr>
            <a:r>
              <a:rPr lang="en-US" sz="1600" dirty="0"/>
              <a:t>Meza+, “</a:t>
            </a:r>
            <a:r>
              <a:rPr lang="en-US" sz="1600" dirty="0">
                <a:solidFill>
                  <a:srgbClr val="0000FF"/>
                </a:solidFill>
              </a:rPr>
              <a:t>Enabling Efficient and Scalable Hybrid Memories</a:t>
            </a:r>
            <a:r>
              <a:rPr lang="en-US" sz="1600" dirty="0"/>
              <a:t>,” IEEE Comp. Arch. Letters, 2012.</a:t>
            </a:r>
          </a:p>
          <a:p>
            <a:pPr marL="0" indent="0">
              <a:buNone/>
            </a:pPr>
            <a:r>
              <a:rPr lang="en-US" sz="1600" dirty="0"/>
              <a:t>Yoon, Meza et al., “</a:t>
            </a:r>
            <a:r>
              <a:rPr lang="en-US" sz="1600" dirty="0">
                <a:solidFill>
                  <a:srgbClr val="0000FF"/>
                </a:solidFill>
              </a:rPr>
              <a:t>Row Buffer Locality Aware Caching Policies for Hybrid Memories</a:t>
            </a:r>
            <a:r>
              <a:rPr lang="en-US" sz="1600" dirty="0"/>
              <a:t>,” ICCD 2012 Best Paper Award.</a:t>
            </a:r>
          </a:p>
          <a:p>
            <a:pPr marL="0" indent="0">
              <a:buNone/>
            </a:pPr>
            <a:endParaRPr lang="en-US" sz="16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Rectangle 3"/>
          <p:cNvSpPr/>
          <p:nvPr/>
        </p:nvSpPr>
        <p:spPr>
          <a:xfrm>
            <a:off x="3000210" y="1052736"/>
            <a:ext cx="1512168" cy="15121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2400" dirty="0">
                <a:solidFill>
                  <a:srgbClr val="FFFFFF"/>
                </a:solidFill>
                <a:latin typeface="Tahoma"/>
              </a:rPr>
              <a:t>CPU</a:t>
            </a:r>
          </a:p>
        </p:txBody>
      </p:sp>
      <p:sp>
        <p:nvSpPr>
          <p:cNvPr id="5" name="Rectangle 4"/>
          <p:cNvSpPr/>
          <p:nvPr/>
        </p:nvSpPr>
        <p:spPr>
          <a:xfrm>
            <a:off x="3000210" y="2047067"/>
            <a:ext cx="792087" cy="504056"/>
          </a:xfrm>
          <a:prstGeom prst="rect">
            <a:avLst/>
          </a:prstGeom>
          <a:solidFill>
            <a:schemeClr val="accent6">
              <a:lumMod val="20000"/>
              <a:lumOff val="80000"/>
            </a:schemeClr>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fontAlgn="base">
              <a:spcBef>
                <a:spcPct val="0"/>
              </a:spcBef>
              <a:spcAft>
                <a:spcPct val="0"/>
              </a:spcAft>
            </a:pPr>
            <a:r>
              <a:rPr lang="en-US" dirty="0">
                <a:solidFill>
                  <a:srgbClr val="000000"/>
                </a:solidFill>
                <a:latin typeface="Tahoma"/>
              </a:rPr>
              <a:t>DRAMCtrl</a:t>
            </a:r>
          </a:p>
        </p:txBody>
      </p:sp>
      <p:cxnSp>
        <p:nvCxnSpPr>
          <p:cNvPr id="6" name="Straight Connector 5"/>
          <p:cNvCxnSpPr/>
          <p:nvPr/>
        </p:nvCxnSpPr>
        <p:spPr>
          <a:xfrm>
            <a:off x="3440385" y="2601190"/>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3144226" y="3140968"/>
            <a:ext cx="296159"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403648" y="2744642"/>
            <a:ext cx="1740577"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dirty="0">
                <a:solidFill>
                  <a:srgbClr val="006633">
                    <a:lumMod val="75000"/>
                  </a:srgbClr>
                </a:solidFill>
                <a:latin typeface="Tahoma"/>
              </a:rPr>
              <a:t>Fast, </a:t>
            </a:r>
            <a:r>
              <a:rPr lang="en-US" b="1" dirty="0">
                <a:solidFill>
                  <a:srgbClr val="006633">
                    <a:lumMod val="75000"/>
                  </a:srgbClr>
                </a:solidFill>
                <a:latin typeface="Tahoma"/>
              </a:rPr>
              <a:t>durable</a:t>
            </a:r>
          </a:p>
          <a:p>
            <a:pPr algn="ctr" fontAlgn="base">
              <a:spcBef>
                <a:spcPct val="0"/>
              </a:spcBef>
              <a:spcAft>
                <a:spcPct val="0"/>
              </a:spcAft>
            </a:pPr>
            <a:r>
              <a:rPr lang="en-US" dirty="0">
                <a:solidFill>
                  <a:srgbClr val="8C0000"/>
                </a:solidFill>
                <a:latin typeface="Tahoma"/>
              </a:rPr>
              <a:t>Small, </a:t>
            </a:r>
          </a:p>
          <a:p>
            <a:pPr algn="ctr" fontAlgn="base">
              <a:spcBef>
                <a:spcPct val="0"/>
              </a:spcBef>
              <a:spcAft>
                <a:spcPct val="0"/>
              </a:spcAft>
            </a:pPr>
            <a:r>
              <a:rPr lang="en-US" dirty="0">
                <a:solidFill>
                  <a:srgbClr val="8C0000"/>
                </a:solidFill>
                <a:latin typeface="Tahoma"/>
              </a:rPr>
              <a:t>leaky, volatile, </a:t>
            </a:r>
          </a:p>
          <a:p>
            <a:pPr algn="ctr" fontAlgn="base">
              <a:spcBef>
                <a:spcPct val="0"/>
              </a:spcBef>
              <a:spcAft>
                <a:spcPct val="0"/>
              </a:spcAft>
            </a:pPr>
            <a:r>
              <a:rPr lang="en-US" dirty="0">
                <a:solidFill>
                  <a:srgbClr val="8C0000"/>
                </a:solidFill>
                <a:latin typeface="Tahoma"/>
              </a:rPr>
              <a:t>high-cost</a:t>
            </a:r>
          </a:p>
        </p:txBody>
      </p:sp>
      <p:sp>
        <p:nvSpPr>
          <p:cNvPr id="9" name="Rectangle 8"/>
          <p:cNvSpPr/>
          <p:nvPr/>
        </p:nvSpPr>
        <p:spPr>
          <a:xfrm>
            <a:off x="4440369" y="2744642"/>
            <a:ext cx="4070409"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dirty="0">
                <a:solidFill>
                  <a:srgbClr val="004D26"/>
                </a:solidFill>
                <a:latin typeface="Tahoma"/>
              </a:rPr>
              <a:t>Large, non-volatile, low-cost</a:t>
            </a:r>
          </a:p>
          <a:p>
            <a:pPr algn="ctr" fontAlgn="base">
              <a:spcBef>
                <a:spcPct val="0"/>
              </a:spcBef>
              <a:spcAft>
                <a:spcPct val="0"/>
              </a:spcAft>
            </a:pPr>
            <a:r>
              <a:rPr lang="en-US" dirty="0">
                <a:solidFill>
                  <a:srgbClr val="8C0000"/>
                </a:solidFill>
                <a:latin typeface="Tahoma"/>
              </a:rPr>
              <a:t>Slow, </a:t>
            </a:r>
            <a:r>
              <a:rPr lang="en-US" b="1" dirty="0">
                <a:solidFill>
                  <a:srgbClr val="8C0000"/>
                </a:solidFill>
                <a:latin typeface="Tahoma"/>
              </a:rPr>
              <a:t>wears out, </a:t>
            </a:r>
            <a:r>
              <a:rPr lang="en-US" dirty="0">
                <a:solidFill>
                  <a:srgbClr val="8C0000"/>
                </a:solidFill>
                <a:latin typeface="Tahoma"/>
              </a:rPr>
              <a:t>high active energy</a:t>
            </a:r>
          </a:p>
        </p:txBody>
      </p:sp>
      <p:cxnSp>
        <p:nvCxnSpPr>
          <p:cNvPr id="10" name="Straight Connector 9"/>
          <p:cNvCxnSpPr/>
          <p:nvPr/>
        </p:nvCxnSpPr>
        <p:spPr>
          <a:xfrm flipH="1">
            <a:off x="4113004" y="3140968"/>
            <a:ext cx="327366"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792298" y="2045549"/>
            <a:ext cx="735381" cy="504056"/>
          </a:xfrm>
          <a:prstGeom prst="rect">
            <a:avLst/>
          </a:prstGeom>
          <a:solidFill>
            <a:schemeClr val="accent6">
              <a:lumMod val="40000"/>
              <a:lumOff val="60000"/>
            </a:schemeClr>
          </a:solidFill>
          <a:ln>
            <a:solidFill>
              <a:schemeClr val="accent6">
                <a:lumMod val="40000"/>
                <a:lumOff val="6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fontAlgn="base">
              <a:spcBef>
                <a:spcPct val="0"/>
              </a:spcBef>
              <a:spcAft>
                <a:spcPct val="0"/>
              </a:spcAft>
            </a:pPr>
            <a:r>
              <a:rPr lang="en-US" dirty="0">
                <a:solidFill>
                  <a:srgbClr val="303030"/>
                </a:solidFill>
                <a:latin typeface="Tahoma"/>
              </a:rPr>
              <a:t>PCM Ctrl</a:t>
            </a:r>
          </a:p>
        </p:txBody>
      </p:sp>
      <p:cxnSp>
        <p:nvCxnSpPr>
          <p:cNvPr id="12" name="Straight Connector 11"/>
          <p:cNvCxnSpPr/>
          <p:nvPr/>
        </p:nvCxnSpPr>
        <p:spPr>
          <a:xfrm>
            <a:off x="4113004" y="2564904"/>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844847" y="2353804"/>
            <a:ext cx="782937" cy="369332"/>
          </a:xfrm>
          <a:prstGeom prst="rect">
            <a:avLst/>
          </a:prstGeom>
          <a:noFill/>
        </p:spPr>
        <p:txBody>
          <a:bodyPr wrap="none" rtlCol="0">
            <a:spAutoFit/>
          </a:bodyPr>
          <a:lstStyle/>
          <a:p>
            <a:pPr fontAlgn="base">
              <a:spcBef>
                <a:spcPct val="0"/>
              </a:spcBef>
              <a:spcAft>
                <a:spcPct val="0"/>
              </a:spcAft>
            </a:pPr>
            <a:r>
              <a:rPr lang="en-US" dirty="0">
                <a:solidFill>
                  <a:srgbClr val="303030"/>
                </a:solidFill>
                <a:latin typeface="Tahoma"/>
                <a:ea typeface="ＭＳ Ｐゴシック" charset="0"/>
                <a:cs typeface="ＭＳ Ｐゴシック" charset="0"/>
              </a:rPr>
              <a:t>DRAM</a:t>
            </a:r>
          </a:p>
        </p:txBody>
      </p:sp>
      <p:sp>
        <p:nvSpPr>
          <p:cNvPr id="14" name="TextBox 13"/>
          <p:cNvSpPr txBox="1"/>
          <p:nvPr/>
        </p:nvSpPr>
        <p:spPr>
          <a:xfrm>
            <a:off x="4876146" y="2364939"/>
            <a:ext cx="3471323" cy="369332"/>
          </a:xfrm>
          <a:prstGeom prst="rect">
            <a:avLst/>
          </a:prstGeom>
          <a:noFill/>
        </p:spPr>
        <p:txBody>
          <a:bodyPr wrap="none" rtlCol="0">
            <a:spAutoFit/>
          </a:bodyPr>
          <a:lstStyle/>
          <a:p>
            <a:pPr fontAlgn="base">
              <a:spcBef>
                <a:spcPct val="0"/>
              </a:spcBef>
              <a:spcAft>
                <a:spcPct val="0"/>
              </a:spcAft>
            </a:pPr>
            <a:r>
              <a:rPr lang="en-US" dirty="0">
                <a:solidFill>
                  <a:srgbClr val="303030"/>
                </a:solidFill>
                <a:latin typeface="Tahoma"/>
                <a:ea typeface="ＭＳ Ｐゴシック" charset="0"/>
                <a:cs typeface="ＭＳ Ｐゴシック" charset="0"/>
              </a:rPr>
              <a:t>Phase Change Memory (or Tech. X)</a:t>
            </a:r>
          </a:p>
        </p:txBody>
      </p:sp>
      <p:sp>
        <p:nvSpPr>
          <p:cNvPr id="15" name="TextBox 14"/>
          <p:cNvSpPr txBox="1"/>
          <p:nvPr/>
        </p:nvSpPr>
        <p:spPr>
          <a:xfrm>
            <a:off x="459985" y="4365104"/>
            <a:ext cx="8161209" cy="830997"/>
          </a:xfrm>
          <a:prstGeom prst="rect">
            <a:avLst/>
          </a:prstGeom>
          <a:noFill/>
        </p:spPr>
        <p:txBody>
          <a:bodyPr wrap="none" rtlCol="0">
            <a:spAutoFit/>
          </a:bodyPr>
          <a:lstStyle/>
          <a:p>
            <a:pPr algn="ctr" fontAlgn="base">
              <a:spcBef>
                <a:spcPct val="0"/>
              </a:spcBef>
              <a:spcAft>
                <a:spcPct val="0"/>
              </a:spcAft>
            </a:pPr>
            <a:r>
              <a:rPr lang="en-US" sz="2400" dirty="0">
                <a:solidFill>
                  <a:srgbClr val="000000"/>
                </a:solidFill>
                <a:latin typeface="Tahoma"/>
                <a:ea typeface="ＭＳ Ｐゴシック" charset="0"/>
                <a:cs typeface="ＭＳ Ｐゴシック" charset="0"/>
              </a:rPr>
              <a:t>Hardware/software manage data allocation and movement </a:t>
            </a:r>
          </a:p>
          <a:p>
            <a:pPr algn="ctr" fontAlgn="base">
              <a:spcBef>
                <a:spcPct val="0"/>
              </a:spcBef>
              <a:spcAft>
                <a:spcPct val="0"/>
              </a:spcAft>
            </a:pPr>
            <a:r>
              <a:rPr lang="en-US" sz="2400" dirty="0">
                <a:solidFill>
                  <a:srgbClr val="008000"/>
                </a:solidFill>
                <a:latin typeface="Tahoma"/>
                <a:ea typeface="ＭＳ Ｐゴシック" charset="0"/>
                <a:cs typeface="ＭＳ Ｐゴシック" charset="0"/>
              </a:rPr>
              <a:t>to achieve the best of multiple technologies</a:t>
            </a:r>
          </a:p>
        </p:txBody>
      </p:sp>
      <p:sp>
        <p:nvSpPr>
          <p:cNvPr id="16" name="AutoShape 25"/>
          <p:cNvSpPr>
            <a:spLocks noChangeArrowheads="1"/>
          </p:cNvSpPr>
          <p:nvPr/>
        </p:nvSpPr>
        <p:spPr bwMode="auto">
          <a:xfrm>
            <a:off x="1199169" y="1905287"/>
            <a:ext cx="2557463" cy="2231901"/>
          </a:xfrm>
          <a:prstGeom prst="roundRect">
            <a:avLst>
              <a:gd name="adj" fmla="val 16667"/>
            </a:avLst>
          </a:prstGeom>
          <a:noFill/>
          <a:ln w="28575">
            <a:solidFill>
              <a:srgbClr val="0000FF"/>
            </a:solidFill>
            <a:round/>
            <a:headEnd/>
            <a:tailEnd/>
          </a:ln>
          <a:effectLst/>
        </p:spPr>
        <p:txBody>
          <a:bodyPr wrap="none" lIns="64008" tIns="32004" rIns="64008" bIns="32004" anchor="ctr"/>
          <a:lstStyle/>
          <a:p>
            <a:pPr fontAlgn="base">
              <a:spcBef>
                <a:spcPct val="0"/>
              </a:spcBef>
              <a:spcAft>
                <a:spcPct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17" name="AutoShape 25"/>
          <p:cNvSpPr>
            <a:spLocks noChangeArrowheads="1"/>
          </p:cNvSpPr>
          <p:nvPr/>
        </p:nvSpPr>
        <p:spPr bwMode="auto">
          <a:xfrm>
            <a:off x="3851920" y="1916832"/>
            <a:ext cx="4824536" cy="2231901"/>
          </a:xfrm>
          <a:prstGeom prst="roundRect">
            <a:avLst>
              <a:gd name="adj" fmla="val 16667"/>
            </a:avLst>
          </a:prstGeom>
          <a:noFill/>
          <a:ln w="28575">
            <a:solidFill>
              <a:srgbClr val="0000FF"/>
            </a:solidFill>
            <a:round/>
            <a:headEnd/>
            <a:tailEnd/>
          </a:ln>
          <a:effectLst/>
        </p:spPr>
        <p:txBody>
          <a:bodyPr wrap="none" lIns="64008" tIns="32004" rIns="64008" bIns="32004" anchor="ctr"/>
          <a:lstStyle/>
          <a:p>
            <a:pPr fontAlgn="base">
              <a:spcBef>
                <a:spcPct val="0"/>
              </a:spcBef>
              <a:spcAft>
                <a:spcPct val="0"/>
              </a:spcAft>
              <a:defRPr/>
            </a:pPr>
            <a:endParaRPr lang="en-US" kern="0">
              <a:solidFill>
                <a:sysClr val="windowText" lastClr="000000"/>
              </a:solidFill>
              <a:latin typeface="Arial" pitchFamily="-107" charset="0"/>
              <a:ea typeface="Arial" pitchFamily="-107" charset="0"/>
              <a:cs typeface="Arial" pitchFamily="-107" charset="0"/>
            </a:endParaRPr>
          </a:p>
        </p:txBody>
      </p:sp>
    </p:spTree>
    <p:extLst>
      <p:ext uri="{BB962C8B-B14F-4D97-AF65-F5344CB8AC3E}">
        <p14:creationId xmlns:p14="http://schemas.microsoft.com/office/powerpoint/2010/main" val="3147189790"/>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Title 1"/>
          <p:cNvSpPr>
            <a:spLocks noGrp="1"/>
          </p:cNvSpPr>
          <p:nvPr>
            <p:ph type="title"/>
          </p:nvPr>
        </p:nvSpPr>
        <p:spPr/>
        <p:txBody>
          <a:bodyPr/>
          <a:lstStyle/>
          <a:p>
            <a:r>
              <a:rPr lang="en-US">
                <a:latin typeface="Garamond" charset="0"/>
              </a:rPr>
              <a:t>BIS Performance Trade-offs</a:t>
            </a:r>
          </a:p>
        </p:txBody>
      </p:sp>
      <p:sp>
        <p:nvSpPr>
          <p:cNvPr id="287746" name="Content Placeholder 2"/>
          <p:cNvSpPr>
            <a:spLocks noGrp="1"/>
          </p:cNvSpPr>
          <p:nvPr>
            <p:ph idx="1"/>
          </p:nvPr>
        </p:nvSpPr>
        <p:spPr>
          <a:xfrm>
            <a:off x="209550" y="946150"/>
            <a:ext cx="8736013" cy="5278438"/>
          </a:xfrm>
        </p:spPr>
        <p:txBody>
          <a:bodyPr/>
          <a:lstStyle/>
          <a:p>
            <a:r>
              <a:rPr lang="en-US" b="1">
                <a:solidFill>
                  <a:schemeClr val="tx2"/>
                </a:solidFill>
                <a:latin typeface="Tahoma" charset="0"/>
              </a:rPr>
              <a:t>Faster bottleneck execution</a:t>
            </a:r>
            <a:r>
              <a:rPr lang="en-US">
                <a:solidFill>
                  <a:schemeClr val="tx2"/>
                </a:solidFill>
                <a:latin typeface="Tahoma" charset="0"/>
              </a:rPr>
              <a:t> </a:t>
            </a:r>
            <a:r>
              <a:rPr lang="en-US">
                <a:latin typeface="Tahoma" charset="0"/>
              </a:rPr>
              <a:t>vs. </a:t>
            </a:r>
            <a:r>
              <a:rPr lang="en-US">
                <a:solidFill>
                  <a:srgbClr val="FF0000"/>
                </a:solidFill>
                <a:latin typeface="Tahoma" charset="0"/>
              </a:rPr>
              <a:t>fewer parallel threads</a:t>
            </a:r>
          </a:p>
          <a:p>
            <a:pPr lvl="1"/>
            <a:r>
              <a:rPr lang="en-US" sz="1800">
                <a:latin typeface="Tahoma" charset="0"/>
              </a:rPr>
              <a:t>Acceleration offsets loss of parallel throughput with large core counts</a:t>
            </a:r>
          </a:p>
          <a:p>
            <a:pPr lvl="1">
              <a:buFont typeface="Wingdings" charset="0"/>
              <a:buNone/>
            </a:pPr>
            <a:endParaRPr lang="en-US" sz="1000">
              <a:latin typeface="Tahoma" charset="0"/>
            </a:endParaRPr>
          </a:p>
          <a:p>
            <a:pPr lvl="1">
              <a:buFont typeface="Wingdings" charset="0"/>
              <a:buNone/>
            </a:pPr>
            <a:endParaRPr lang="en-US" sz="1000">
              <a:latin typeface="Tahoma" charset="0"/>
            </a:endParaRPr>
          </a:p>
          <a:p>
            <a:pPr lvl="1">
              <a:buFont typeface="Wingdings" charset="0"/>
              <a:buNone/>
            </a:pPr>
            <a:endParaRPr lang="en-US" sz="1000">
              <a:latin typeface="Tahoma" charset="0"/>
            </a:endParaRPr>
          </a:p>
          <a:p>
            <a:r>
              <a:rPr lang="en-US" b="1">
                <a:solidFill>
                  <a:srgbClr val="006633"/>
                </a:solidFill>
                <a:latin typeface="Tahoma" charset="0"/>
              </a:rPr>
              <a:t>Better shared data locality </a:t>
            </a:r>
            <a:r>
              <a:rPr lang="en-US">
                <a:latin typeface="Tahoma" charset="0"/>
              </a:rPr>
              <a:t>vs. </a:t>
            </a:r>
            <a:r>
              <a:rPr lang="en-US">
                <a:solidFill>
                  <a:srgbClr val="FF0000"/>
                </a:solidFill>
                <a:latin typeface="Tahoma" charset="0"/>
              </a:rPr>
              <a:t>worse private data locality</a:t>
            </a:r>
          </a:p>
          <a:p>
            <a:pPr lvl="1"/>
            <a:r>
              <a:rPr lang="en-US" sz="1800">
                <a:latin typeface="Tahoma" charset="0"/>
              </a:rPr>
              <a:t>Shared data stays on large core (good)</a:t>
            </a:r>
          </a:p>
          <a:p>
            <a:pPr lvl="1"/>
            <a:r>
              <a:rPr lang="en-US" sz="1800">
                <a:latin typeface="Tahoma" charset="0"/>
              </a:rPr>
              <a:t>Private data migrates to large core (bad, but</a:t>
            </a:r>
            <a:r>
              <a:rPr lang="en-US" sz="1800">
                <a:latin typeface="Tahoma" charset="0"/>
                <a:sym typeface="Wingdings" charset="0"/>
              </a:rPr>
              <a:t> latency hidden with Data Marshaling </a:t>
            </a:r>
            <a:r>
              <a:rPr lang="en-US" sz="1800">
                <a:solidFill>
                  <a:srgbClr val="28571F"/>
                </a:solidFill>
                <a:latin typeface="Tahoma" charset="0"/>
                <a:sym typeface="Wingdings" charset="0"/>
              </a:rPr>
              <a:t>[Suleman+, ISCA</a:t>
            </a:r>
            <a:r>
              <a:rPr lang="ja-JP" altLang="en-US" sz="1800">
                <a:solidFill>
                  <a:srgbClr val="28571F"/>
                </a:solidFill>
                <a:latin typeface="Tahoma" charset="0"/>
                <a:sym typeface="Wingdings" charset="0"/>
              </a:rPr>
              <a:t>’</a:t>
            </a:r>
            <a:r>
              <a:rPr lang="en-US" altLang="ja-JP" sz="1800">
                <a:solidFill>
                  <a:srgbClr val="28571F"/>
                </a:solidFill>
                <a:latin typeface="Tahoma" charset="0"/>
                <a:sym typeface="Wingdings" charset="0"/>
              </a:rPr>
              <a:t>10]</a:t>
            </a:r>
            <a:r>
              <a:rPr lang="en-US" altLang="ja-JP" sz="1800">
                <a:latin typeface="Tahoma" charset="0"/>
                <a:sym typeface="Wingdings" charset="0"/>
              </a:rPr>
              <a:t>)</a:t>
            </a:r>
          </a:p>
          <a:p>
            <a:pPr lvl="1"/>
            <a:endParaRPr lang="en-US" sz="1000">
              <a:latin typeface="Tahoma" charset="0"/>
              <a:sym typeface="Wingdings" charset="0"/>
            </a:endParaRPr>
          </a:p>
          <a:p>
            <a:pPr lvl="1"/>
            <a:endParaRPr lang="en-US" sz="1000">
              <a:latin typeface="Tahoma" charset="0"/>
              <a:sym typeface="Wingdings" charset="0"/>
            </a:endParaRPr>
          </a:p>
          <a:p>
            <a:pPr lvl="1"/>
            <a:endParaRPr lang="en-US" sz="1000">
              <a:latin typeface="Tahoma" charset="0"/>
              <a:sym typeface="Wingdings" charset="0"/>
            </a:endParaRPr>
          </a:p>
          <a:p>
            <a:r>
              <a:rPr lang="en-US" b="1">
                <a:solidFill>
                  <a:srgbClr val="006633"/>
                </a:solidFill>
                <a:latin typeface="Tahoma" charset="0"/>
                <a:sym typeface="Wingdings" charset="0"/>
              </a:rPr>
              <a:t>Benefit of acceleration </a:t>
            </a:r>
            <a:r>
              <a:rPr lang="en-US">
                <a:latin typeface="Tahoma" charset="0"/>
                <a:sym typeface="Wingdings" charset="0"/>
              </a:rPr>
              <a:t>vs. </a:t>
            </a:r>
            <a:r>
              <a:rPr lang="en-US">
                <a:solidFill>
                  <a:srgbClr val="FF0000"/>
                </a:solidFill>
                <a:latin typeface="Tahoma" charset="0"/>
                <a:sym typeface="Wingdings" charset="0"/>
              </a:rPr>
              <a:t>migration latency</a:t>
            </a:r>
          </a:p>
          <a:p>
            <a:pPr lvl="1"/>
            <a:r>
              <a:rPr lang="en-US" sz="1800">
                <a:latin typeface="Tahoma" charset="0"/>
                <a:sym typeface="Wingdings" charset="0"/>
              </a:rPr>
              <a:t>Migration latency usually hidden by waiting (good)</a:t>
            </a:r>
          </a:p>
          <a:p>
            <a:pPr lvl="1"/>
            <a:r>
              <a:rPr lang="en-US" sz="1800">
                <a:latin typeface="Tahoma" charset="0"/>
                <a:sym typeface="Wingdings" charset="0"/>
              </a:rPr>
              <a:t>Unless bottleneck not contended (bad, but likely not on critical path)</a:t>
            </a:r>
          </a:p>
          <a:p>
            <a:endParaRPr lang="en-US" sz="900">
              <a:latin typeface="Tahoma" charset="0"/>
              <a:sym typeface="Wingdings" charset="0"/>
            </a:endParaRPr>
          </a:p>
        </p:txBody>
      </p:sp>
      <p:sp>
        <p:nvSpPr>
          <p:cNvPr id="287747"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590500F-B8B8-4642-BA4D-AA26F697EB2B}" type="slidenum">
              <a:rPr lang="en-US" sz="1600">
                <a:solidFill>
                  <a:srgbClr val="000000"/>
                </a:solidFill>
                <a:latin typeface="Garamond" charset="0"/>
              </a:rPr>
              <a:pPr eaLnBrk="1" hangingPunct="1"/>
              <a:t>100</a:t>
            </a:fld>
            <a:r>
              <a:rPr lang="en-US" sz="1600">
                <a:solidFill>
                  <a:srgbClr val="000000"/>
                </a:solidFill>
                <a:latin typeface="Garamond" charset="0"/>
              </a:rPr>
              <a:t> </a:t>
            </a:r>
          </a:p>
        </p:txBody>
      </p:sp>
    </p:spTree>
    <p:extLst>
      <p:ext uri="{BB962C8B-B14F-4D97-AF65-F5344CB8AC3E}">
        <p14:creationId xmlns:p14="http://schemas.microsoft.com/office/powerpoint/2010/main" val="2903197880"/>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Title 1"/>
          <p:cNvSpPr>
            <a:spLocks noGrp="1"/>
          </p:cNvSpPr>
          <p:nvPr>
            <p:ph type="title"/>
          </p:nvPr>
        </p:nvSpPr>
        <p:spPr>
          <a:xfrm>
            <a:off x="228600" y="152400"/>
            <a:ext cx="8915400" cy="914400"/>
          </a:xfrm>
        </p:spPr>
        <p:txBody>
          <a:bodyPr/>
          <a:lstStyle/>
          <a:p>
            <a:pPr eaLnBrk="1" hangingPunct="1"/>
            <a:r>
              <a:rPr lang="en-US">
                <a:latin typeface="Garamond" charset="0"/>
              </a:rPr>
              <a:t>Evaluation Methodology</a:t>
            </a:r>
          </a:p>
        </p:txBody>
      </p:sp>
      <p:sp>
        <p:nvSpPr>
          <p:cNvPr id="289794" name="Content Placeholder 2"/>
          <p:cNvSpPr>
            <a:spLocks noGrp="1"/>
          </p:cNvSpPr>
          <p:nvPr>
            <p:ph idx="1"/>
          </p:nvPr>
        </p:nvSpPr>
        <p:spPr>
          <a:xfrm>
            <a:off x="228600" y="1219200"/>
            <a:ext cx="8610600" cy="5029200"/>
          </a:xfrm>
        </p:spPr>
        <p:txBody>
          <a:bodyPr/>
          <a:lstStyle/>
          <a:p>
            <a:pPr eaLnBrk="1" hangingPunct="1"/>
            <a:r>
              <a:rPr lang="en-US">
                <a:latin typeface="Tahoma" charset="0"/>
              </a:rPr>
              <a:t>Workloads: </a:t>
            </a:r>
            <a:r>
              <a:rPr lang="en-US">
                <a:solidFill>
                  <a:srgbClr val="0000FF"/>
                </a:solidFill>
                <a:latin typeface="Tahoma" charset="0"/>
              </a:rPr>
              <a:t>8 critical section intensive, 2 barrier intensive and 2 pipeline-parallel applications</a:t>
            </a:r>
          </a:p>
          <a:p>
            <a:pPr lvl="1" eaLnBrk="1" hangingPunct="1"/>
            <a:r>
              <a:rPr lang="en-US" sz="2000">
                <a:latin typeface="Tahoma" charset="0"/>
              </a:rPr>
              <a:t>Data mining kernels, scientific, database, web, networking, specjbb</a:t>
            </a:r>
          </a:p>
          <a:p>
            <a:pPr eaLnBrk="1" hangingPunct="1"/>
            <a:endParaRPr lang="en-US" sz="1200">
              <a:latin typeface="Tahoma" charset="0"/>
            </a:endParaRPr>
          </a:p>
          <a:p>
            <a:pPr eaLnBrk="1" hangingPunct="1"/>
            <a:r>
              <a:rPr lang="en-US">
                <a:latin typeface="Tahoma" charset="0"/>
              </a:rPr>
              <a:t>Cycle-level multi-core x86 simulator</a:t>
            </a:r>
          </a:p>
          <a:p>
            <a:pPr lvl="1" eaLnBrk="1" hangingPunct="1"/>
            <a:r>
              <a:rPr lang="en-US" sz="2000">
                <a:solidFill>
                  <a:srgbClr val="0000FF"/>
                </a:solidFill>
                <a:latin typeface="Tahoma" charset="0"/>
              </a:rPr>
              <a:t>8 to 64 small-core-equivalent area, 0 to 3 large cores, SMT</a:t>
            </a:r>
          </a:p>
          <a:p>
            <a:pPr lvl="1" eaLnBrk="1" hangingPunct="1"/>
            <a:r>
              <a:rPr lang="en-US" sz="2000">
                <a:solidFill>
                  <a:srgbClr val="0000FF"/>
                </a:solidFill>
                <a:latin typeface="Tahoma" charset="0"/>
              </a:rPr>
              <a:t>1 large core is area-equivalent to 4 small cores</a:t>
            </a:r>
          </a:p>
          <a:p>
            <a:pPr eaLnBrk="1" hangingPunct="1"/>
            <a:endParaRPr lang="en-US" sz="1200">
              <a:latin typeface="Tahoma" charset="0"/>
            </a:endParaRPr>
          </a:p>
          <a:p>
            <a:pPr eaLnBrk="1" hangingPunct="1"/>
            <a:r>
              <a:rPr lang="en-US">
                <a:latin typeface="Tahoma" charset="0"/>
              </a:rPr>
              <a:t>Details:</a:t>
            </a:r>
          </a:p>
          <a:p>
            <a:pPr lvl="1" eaLnBrk="1" hangingPunct="1"/>
            <a:r>
              <a:rPr lang="en-US" sz="2000">
                <a:latin typeface="Tahoma" charset="0"/>
              </a:rPr>
              <a:t>Large core: 4GHz, out-of-order, 128-entry ROB, 4-wide, 12-stage</a:t>
            </a:r>
          </a:p>
          <a:p>
            <a:pPr lvl="1" eaLnBrk="1" hangingPunct="1"/>
            <a:r>
              <a:rPr lang="en-US" sz="2000">
                <a:latin typeface="Tahoma" charset="0"/>
              </a:rPr>
              <a:t>Small core: 4GHz, in-order, 2-wide, 5-stage</a:t>
            </a:r>
          </a:p>
          <a:p>
            <a:pPr lvl="1" eaLnBrk="1" hangingPunct="1"/>
            <a:r>
              <a:rPr lang="en-US" sz="2000">
                <a:latin typeface="Tahoma" charset="0"/>
              </a:rPr>
              <a:t>Private 32KB L1, private 256KB L2, shared 8MB L3</a:t>
            </a:r>
          </a:p>
          <a:p>
            <a:pPr lvl="1" eaLnBrk="1" hangingPunct="1"/>
            <a:r>
              <a:rPr lang="en-US" sz="2000">
                <a:latin typeface="Tahoma" charset="0"/>
              </a:rPr>
              <a:t>On-chip interconnect: Bi-directional ring, 2-cycle hop latency</a:t>
            </a:r>
          </a:p>
        </p:txBody>
      </p:sp>
      <p:sp>
        <p:nvSpPr>
          <p:cNvPr id="289795"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8E82EEA-56D2-2A4E-B31B-EAAE221B9280}" type="slidenum">
              <a:rPr lang="en-US" sz="1600">
                <a:solidFill>
                  <a:srgbClr val="000000"/>
                </a:solidFill>
                <a:latin typeface="Garamond" charset="0"/>
              </a:rPr>
              <a:pPr eaLnBrk="1" hangingPunct="1"/>
              <a:t>101</a:t>
            </a:fld>
            <a:endParaRPr lang="en-US" sz="1600">
              <a:solidFill>
                <a:srgbClr val="000000"/>
              </a:solidFill>
              <a:latin typeface="Garamond" charset="0"/>
            </a:endParaRPr>
          </a:p>
        </p:txBody>
      </p:sp>
    </p:spTree>
    <p:extLst>
      <p:ext uri="{BB962C8B-B14F-4D97-AF65-F5344CB8AC3E}">
        <p14:creationId xmlns:p14="http://schemas.microsoft.com/office/powerpoint/2010/main" val="2852570814"/>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Title 1"/>
          <p:cNvSpPr>
            <a:spLocks noGrp="1"/>
          </p:cNvSpPr>
          <p:nvPr>
            <p:ph type="title"/>
          </p:nvPr>
        </p:nvSpPr>
        <p:spPr/>
        <p:txBody>
          <a:bodyPr/>
          <a:lstStyle/>
          <a:p>
            <a:r>
              <a:rPr lang="en-US">
                <a:latin typeface="Garamond" charset="0"/>
              </a:rPr>
              <a:t>BIS Comparison Points (Area-Equivalent)</a:t>
            </a:r>
          </a:p>
        </p:txBody>
      </p:sp>
      <p:sp>
        <p:nvSpPr>
          <p:cNvPr id="41987" name="Content Placeholder 2"/>
          <p:cNvSpPr>
            <a:spLocks noGrp="1"/>
          </p:cNvSpPr>
          <p:nvPr>
            <p:ph idx="1"/>
          </p:nvPr>
        </p:nvSpPr>
        <p:spPr>
          <a:xfrm>
            <a:off x="228600" y="1074738"/>
            <a:ext cx="8610600" cy="5072062"/>
          </a:xfrm>
        </p:spPr>
        <p:txBody>
          <a:bodyPr/>
          <a:lstStyle/>
          <a:p>
            <a:r>
              <a:rPr lang="en-US" sz="2000">
                <a:latin typeface="Tahoma" charset="0"/>
              </a:rPr>
              <a:t>SCMP (Symmetric CMP)</a:t>
            </a:r>
          </a:p>
          <a:p>
            <a:pPr lvl="1"/>
            <a:r>
              <a:rPr lang="en-US" sz="2000">
                <a:latin typeface="Tahoma" charset="0"/>
              </a:rPr>
              <a:t>All small cores</a:t>
            </a:r>
          </a:p>
          <a:p>
            <a:endParaRPr lang="en-US" sz="800">
              <a:latin typeface="Tahoma" charset="0"/>
            </a:endParaRPr>
          </a:p>
          <a:p>
            <a:endParaRPr lang="en-US" sz="800">
              <a:latin typeface="Tahoma" charset="0"/>
            </a:endParaRPr>
          </a:p>
          <a:p>
            <a:r>
              <a:rPr lang="en-US" sz="2000">
                <a:solidFill>
                  <a:srgbClr val="0000FF"/>
                </a:solidFill>
                <a:latin typeface="Tahoma" charset="0"/>
              </a:rPr>
              <a:t>ACMP</a:t>
            </a:r>
            <a:r>
              <a:rPr lang="en-US" sz="2000">
                <a:latin typeface="Tahoma" charset="0"/>
              </a:rPr>
              <a:t> (Asymmetric CMP)</a:t>
            </a:r>
            <a:endParaRPr lang="en-US" sz="2000">
              <a:latin typeface="Tahoma" charset="0"/>
              <a:sym typeface="Wingdings" charset="0"/>
            </a:endParaRPr>
          </a:p>
          <a:p>
            <a:pPr lvl="1"/>
            <a:r>
              <a:rPr lang="en-US" sz="2000">
                <a:latin typeface="Tahoma" charset="0"/>
                <a:sym typeface="Wingdings" charset="0"/>
              </a:rPr>
              <a:t>Accelerates only Amdahl</a:t>
            </a:r>
            <a:r>
              <a:rPr lang="ja-JP" altLang="en-US" sz="2000">
                <a:latin typeface="Tahoma" charset="0"/>
                <a:sym typeface="Wingdings" charset="0"/>
              </a:rPr>
              <a:t>’</a:t>
            </a:r>
            <a:r>
              <a:rPr lang="en-US" altLang="ja-JP" sz="2000">
                <a:latin typeface="Tahoma" charset="0"/>
                <a:sym typeface="Wingdings" charset="0"/>
              </a:rPr>
              <a:t>s serial portions</a:t>
            </a:r>
          </a:p>
          <a:p>
            <a:pPr lvl="1"/>
            <a:r>
              <a:rPr lang="en-US" sz="2000">
                <a:solidFill>
                  <a:srgbClr val="0000FF"/>
                </a:solidFill>
                <a:latin typeface="Tahoma" charset="0"/>
                <a:sym typeface="Wingdings" charset="0"/>
              </a:rPr>
              <a:t>Our baseline</a:t>
            </a:r>
          </a:p>
          <a:p>
            <a:pPr lvl="1"/>
            <a:endParaRPr lang="en-US" sz="800">
              <a:latin typeface="Tahoma" charset="0"/>
            </a:endParaRPr>
          </a:p>
          <a:p>
            <a:r>
              <a:rPr lang="en-US" sz="2000">
                <a:solidFill>
                  <a:srgbClr val="0000FF"/>
                </a:solidFill>
                <a:latin typeface="Tahoma" charset="0"/>
              </a:rPr>
              <a:t>ACS</a:t>
            </a:r>
            <a:r>
              <a:rPr lang="en-US" sz="2000">
                <a:latin typeface="Tahoma" charset="0"/>
              </a:rPr>
              <a:t> (Accelerated Critical Sections)</a:t>
            </a:r>
          </a:p>
          <a:p>
            <a:pPr lvl="1"/>
            <a:r>
              <a:rPr lang="en-US" sz="2000">
                <a:latin typeface="Tahoma" charset="0"/>
              </a:rPr>
              <a:t>Accelerates only critical sections and </a:t>
            </a:r>
            <a:r>
              <a:rPr lang="en-US" sz="2000">
                <a:latin typeface="Tahoma" charset="0"/>
                <a:sym typeface="Wingdings" charset="0"/>
              </a:rPr>
              <a:t>Amdahl</a:t>
            </a:r>
            <a:r>
              <a:rPr lang="ja-JP" altLang="en-US" sz="2000">
                <a:latin typeface="Tahoma" charset="0"/>
                <a:sym typeface="Wingdings" charset="0"/>
              </a:rPr>
              <a:t>’</a:t>
            </a:r>
            <a:r>
              <a:rPr lang="en-US" altLang="ja-JP" sz="2000">
                <a:latin typeface="Tahoma" charset="0"/>
                <a:sym typeface="Wingdings" charset="0"/>
              </a:rPr>
              <a:t>s serial portions</a:t>
            </a:r>
            <a:endParaRPr lang="en-US" altLang="ja-JP" sz="2000">
              <a:latin typeface="Tahoma" charset="0"/>
            </a:endParaRPr>
          </a:p>
          <a:p>
            <a:pPr lvl="1"/>
            <a:r>
              <a:rPr lang="en-US" sz="2000">
                <a:latin typeface="Tahoma" charset="0"/>
              </a:rPr>
              <a:t>Applicable to multithreaded workloads </a:t>
            </a:r>
            <a:br>
              <a:rPr lang="en-US" sz="2000">
                <a:latin typeface="Tahoma" charset="0"/>
              </a:rPr>
            </a:br>
            <a:r>
              <a:rPr lang="en-US" sz="2000">
                <a:latin typeface="Tahoma" charset="0"/>
              </a:rPr>
              <a:t>(</a:t>
            </a:r>
            <a:r>
              <a:rPr lang="en-US" sz="2000">
                <a:solidFill>
                  <a:srgbClr val="0000FF"/>
                </a:solidFill>
                <a:latin typeface="Tahoma" charset="0"/>
              </a:rPr>
              <a:t>iplookup, mysql, specjbb, sqlite, tsp, webcache, mg, ft</a:t>
            </a:r>
            <a:r>
              <a:rPr lang="en-US" sz="2000">
                <a:latin typeface="Tahoma" charset="0"/>
              </a:rPr>
              <a:t>)</a:t>
            </a:r>
          </a:p>
          <a:p>
            <a:pPr lvl="1"/>
            <a:endParaRPr lang="en-US" sz="800">
              <a:latin typeface="Tahoma" charset="0"/>
            </a:endParaRPr>
          </a:p>
          <a:p>
            <a:r>
              <a:rPr lang="en-US" sz="2000">
                <a:solidFill>
                  <a:srgbClr val="0000FF"/>
                </a:solidFill>
                <a:latin typeface="Tahoma" charset="0"/>
              </a:rPr>
              <a:t>FDP</a:t>
            </a:r>
            <a:r>
              <a:rPr lang="en-US" sz="2000">
                <a:latin typeface="Tahoma" charset="0"/>
              </a:rPr>
              <a:t> (Feedback-Directed Pipelining)</a:t>
            </a:r>
          </a:p>
          <a:p>
            <a:pPr lvl="1"/>
            <a:r>
              <a:rPr lang="en-US" sz="2000">
                <a:latin typeface="Tahoma" charset="0"/>
              </a:rPr>
              <a:t>Accelerates only slowest pipeline stages</a:t>
            </a:r>
          </a:p>
          <a:p>
            <a:pPr lvl="1"/>
            <a:r>
              <a:rPr lang="en-US" sz="2000">
                <a:latin typeface="Tahoma" charset="0"/>
              </a:rPr>
              <a:t>Applicable to pipeline-parallel workloads (</a:t>
            </a:r>
            <a:r>
              <a:rPr lang="en-US" sz="2000">
                <a:solidFill>
                  <a:srgbClr val="0000FF"/>
                </a:solidFill>
                <a:latin typeface="Tahoma" charset="0"/>
              </a:rPr>
              <a:t>rank, pagemine</a:t>
            </a:r>
            <a:r>
              <a:rPr lang="en-US" sz="2000">
                <a:latin typeface="Tahoma" charset="0"/>
              </a:rPr>
              <a:t>)</a:t>
            </a:r>
          </a:p>
        </p:txBody>
      </p:sp>
      <p:sp>
        <p:nvSpPr>
          <p:cNvPr id="291843"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412B0F3-F87A-7842-92A5-09F0B7789FD4}" type="slidenum">
              <a:rPr lang="en-US" sz="1600">
                <a:solidFill>
                  <a:srgbClr val="000000"/>
                </a:solidFill>
                <a:latin typeface="Garamond" charset="0"/>
              </a:rPr>
              <a:pPr eaLnBrk="1" hangingPunct="1"/>
              <a:t>102</a:t>
            </a:fld>
            <a:endParaRPr lang="en-US" sz="1600">
              <a:solidFill>
                <a:srgbClr val="000000"/>
              </a:solidFill>
              <a:latin typeface="Garamond" charset="0"/>
            </a:endParaRPr>
          </a:p>
        </p:txBody>
      </p:sp>
    </p:spTree>
    <p:extLst>
      <p:ext uri="{BB962C8B-B14F-4D97-AF65-F5344CB8AC3E}">
        <p14:creationId xmlns:p14="http://schemas.microsoft.com/office/powerpoint/2010/main" val="36660031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7">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1987">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87">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987">
                                            <p:txEl>
                                              <p:pRg st="10" end="1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1987">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987">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98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Title 1"/>
          <p:cNvSpPr>
            <a:spLocks noGrp="1"/>
          </p:cNvSpPr>
          <p:nvPr>
            <p:ph type="title"/>
          </p:nvPr>
        </p:nvSpPr>
        <p:spPr/>
        <p:txBody>
          <a:bodyPr/>
          <a:lstStyle/>
          <a:p>
            <a:r>
              <a:rPr lang="en-US">
                <a:latin typeface="Garamond" charset="0"/>
              </a:rPr>
              <a:t>BIS Performance Improvement</a:t>
            </a:r>
          </a:p>
        </p:txBody>
      </p:sp>
      <p:sp>
        <p:nvSpPr>
          <p:cNvPr id="293890"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3065394-22E4-4648-B2FE-DF442022A41A}" type="slidenum">
              <a:rPr lang="en-US" sz="1600">
                <a:solidFill>
                  <a:srgbClr val="000000"/>
                </a:solidFill>
                <a:latin typeface="Garamond" charset="0"/>
              </a:rPr>
              <a:pPr eaLnBrk="1" hangingPunct="1"/>
              <a:t>103</a:t>
            </a:fld>
            <a:endParaRPr lang="en-US" sz="1600">
              <a:solidFill>
                <a:srgbClr val="000000"/>
              </a:solidFill>
              <a:latin typeface="Garamond" charset="0"/>
            </a:endParaRPr>
          </a:p>
        </p:txBody>
      </p:sp>
      <p:pic>
        <p:nvPicPr>
          <p:cNvPr id="293891" name="Picture 5" descr="bestT-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9150" y="1292225"/>
            <a:ext cx="7543800" cy="4586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Oval 5"/>
          <p:cNvSpPr>
            <a:spLocks noChangeArrowheads="1"/>
          </p:cNvSpPr>
          <p:nvPr/>
        </p:nvSpPr>
        <p:spPr bwMode="auto">
          <a:xfrm>
            <a:off x="7626350" y="1581150"/>
            <a:ext cx="536575" cy="3638550"/>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a:defRPr/>
            </a:pPr>
            <a:endParaRPr lang="en-US">
              <a:solidFill>
                <a:srgbClr val="FFFFFF"/>
              </a:solidFill>
              <a:latin typeface="Tahoma"/>
              <a:ea typeface="ＭＳ Ｐゴシック" charset="0"/>
              <a:cs typeface="ＭＳ Ｐゴシック" charset="0"/>
            </a:endParaRPr>
          </a:p>
        </p:txBody>
      </p:sp>
      <p:sp>
        <p:nvSpPr>
          <p:cNvPr id="8" name="Oval 7"/>
          <p:cNvSpPr>
            <a:spLocks noChangeArrowheads="1"/>
          </p:cNvSpPr>
          <p:nvPr/>
        </p:nvSpPr>
        <p:spPr bwMode="auto">
          <a:xfrm>
            <a:off x="1843088" y="1589088"/>
            <a:ext cx="536575" cy="3636962"/>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a:defRPr/>
            </a:pPr>
            <a:endParaRPr lang="en-US">
              <a:solidFill>
                <a:srgbClr val="FFFFFF"/>
              </a:solidFill>
              <a:latin typeface="Tahoma"/>
              <a:ea typeface="ＭＳ Ｐゴシック" charset="0"/>
              <a:cs typeface="ＭＳ Ｐゴシック" charset="0"/>
            </a:endParaRPr>
          </a:p>
        </p:txBody>
      </p:sp>
      <p:sp>
        <p:nvSpPr>
          <p:cNvPr id="9" name="Oval 8"/>
          <p:cNvSpPr>
            <a:spLocks noChangeArrowheads="1"/>
          </p:cNvSpPr>
          <p:nvPr/>
        </p:nvSpPr>
        <p:spPr bwMode="auto">
          <a:xfrm>
            <a:off x="2349500" y="1600200"/>
            <a:ext cx="536575" cy="3636963"/>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a:defRPr/>
            </a:pPr>
            <a:endParaRPr lang="en-US">
              <a:solidFill>
                <a:srgbClr val="FFFFFF"/>
              </a:solidFill>
              <a:latin typeface="Tahoma"/>
              <a:ea typeface="ＭＳ Ｐゴシック" charset="0"/>
              <a:cs typeface="ＭＳ Ｐゴシック" charset="0"/>
            </a:endParaRPr>
          </a:p>
        </p:txBody>
      </p:sp>
      <p:sp>
        <p:nvSpPr>
          <p:cNvPr id="10" name="Oval 9"/>
          <p:cNvSpPr>
            <a:spLocks noChangeArrowheads="1"/>
          </p:cNvSpPr>
          <p:nvPr/>
        </p:nvSpPr>
        <p:spPr bwMode="auto">
          <a:xfrm>
            <a:off x="2844800" y="1577975"/>
            <a:ext cx="536575" cy="3636963"/>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a:defRPr/>
            </a:pPr>
            <a:endParaRPr lang="en-US">
              <a:solidFill>
                <a:srgbClr val="FFFFFF"/>
              </a:solidFill>
              <a:latin typeface="Tahoma"/>
              <a:ea typeface="ＭＳ Ｐゴシック" charset="0"/>
              <a:cs typeface="ＭＳ Ｐゴシック" charset="0"/>
            </a:endParaRPr>
          </a:p>
        </p:txBody>
      </p:sp>
      <p:sp>
        <p:nvSpPr>
          <p:cNvPr id="11" name="Oval 10"/>
          <p:cNvSpPr>
            <a:spLocks noChangeArrowheads="1"/>
          </p:cNvSpPr>
          <p:nvPr/>
        </p:nvSpPr>
        <p:spPr bwMode="auto">
          <a:xfrm>
            <a:off x="3297238" y="1577975"/>
            <a:ext cx="536575" cy="3636963"/>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a:defRPr/>
            </a:pPr>
            <a:endParaRPr lang="en-US">
              <a:solidFill>
                <a:srgbClr val="FFFFFF"/>
              </a:solidFill>
              <a:latin typeface="Tahoma"/>
              <a:ea typeface="ＭＳ Ｐゴシック" charset="0"/>
              <a:cs typeface="ＭＳ Ｐゴシック" charset="0"/>
            </a:endParaRPr>
          </a:p>
        </p:txBody>
      </p:sp>
      <p:sp>
        <p:nvSpPr>
          <p:cNvPr id="12" name="Oval 11"/>
          <p:cNvSpPr>
            <a:spLocks noChangeArrowheads="1"/>
          </p:cNvSpPr>
          <p:nvPr/>
        </p:nvSpPr>
        <p:spPr bwMode="auto">
          <a:xfrm>
            <a:off x="6711950" y="1600200"/>
            <a:ext cx="536575" cy="3636963"/>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a:defRPr/>
            </a:pPr>
            <a:endParaRPr lang="en-US">
              <a:solidFill>
                <a:srgbClr val="FFFFFF"/>
              </a:solidFill>
              <a:latin typeface="Tahoma"/>
              <a:ea typeface="ＭＳ Ｐゴシック" charset="0"/>
              <a:cs typeface="ＭＳ Ｐゴシック" charset="0"/>
            </a:endParaRPr>
          </a:p>
        </p:txBody>
      </p:sp>
      <p:sp>
        <p:nvSpPr>
          <p:cNvPr id="13" name="Oval 12"/>
          <p:cNvSpPr>
            <a:spLocks noChangeArrowheads="1"/>
          </p:cNvSpPr>
          <p:nvPr/>
        </p:nvSpPr>
        <p:spPr bwMode="auto">
          <a:xfrm>
            <a:off x="5191125" y="1577975"/>
            <a:ext cx="536575" cy="3636963"/>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a:defRPr/>
            </a:pPr>
            <a:endParaRPr lang="en-US">
              <a:solidFill>
                <a:srgbClr val="FFFFFF"/>
              </a:solidFill>
              <a:latin typeface="Tahoma"/>
              <a:ea typeface="ＭＳ Ｐゴシック" charset="0"/>
              <a:cs typeface="ＭＳ Ｐゴシック" charset="0"/>
            </a:endParaRPr>
          </a:p>
        </p:txBody>
      </p:sp>
      <p:sp>
        <p:nvSpPr>
          <p:cNvPr id="14" name="Oval 13"/>
          <p:cNvSpPr>
            <a:spLocks noChangeArrowheads="1"/>
          </p:cNvSpPr>
          <p:nvPr/>
        </p:nvSpPr>
        <p:spPr bwMode="auto">
          <a:xfrm>
            <a:off x="5718175" y="1598613"/>
            <a:ext cx="536575" cy="3636962"/>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a:defRPr/>
            </a:pPr>
            <a:endParaRPr lang="en-US">
              <a:solidFill>
                <a:srgbClr val="FFFFFF"/>
              </a:solidFill>
              <a:latin typeface="Tahoma"/>
              <a:ea typeface="ＭＳ Ｐゴシック" charset="0"/>
              <a:cs typeface="ＭＳ Ｐゴシック" charset="0"/>
            </a:endParaRPr>
          </a:p>
        </p:txBody>
      </p:sp>
      <p:sp>
        <p:nvSpPr>
          <p:cNvPr id="15" name="Oval 14"/>
          <p:cNvSpPr>
            <a:spLocks noChangeArrowheads="1"/>
          </p:cNvSpPr>
          <p:nvPr/>
        </p:nvSpPr>
        <p:spPr bwMode="auto">
          <a:xfrm>
            <a:off x="6192838" y="1598613"/>
            <a:ext cx="536575" cy="3636962"/>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a:defRPr/>
            </a:pPr>
            <a:endParaRPr lang="en-US">
              <a:solidFill>
                <a:srgbClr val="FFFFFF"/>
              </a:solidFill>
              <a:latin typeface="Tahoma"/>
              <a:ea typeface="ＭＳ Ｐゴシック" charset="0"/>
              <a:cs typeface="ＭＳ Ｐゴシック" charset="0"/>
            </a:endParaRPr>
          </a:p>
        </p:txBody>
      </p:sp>
      <p:sp>
        <p:nvSpPr>
          <p:cNvPr id="293901" name="TextBox 5"/>
          <p:cNvSpPr txBox="1">
            <a:spLocks noChangeArrowheads="1"/>
          </p:cNvSpPr>
          <p:nvPr/>
        </p:nvSpPr>
        <p:spPr bwMode="auto">
          <a:xfrm>
            <a:off x="714375" y="936625"/>
            <a:ext cx="587851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a:solidFill>
                  <a:srgbClr val="000000"/>
                </a:solidFill>
              </a:rPr>
              <a:t>Optimal number of threads, 28 small cores, 1 large core</a:t>
            </a:r>
          </a:p>
        </p:txBody>
      </p:sp>
      <p:sp>
        <p:nvSpPr>
          <p:cNvPr id="20" name="Content Placeholder 2"/>
          <p:cNvSpPr>
            <a:spLocks noGrp="1"/>
          </p:cNvSpPr>
          <p:nvPr>
            <p:ph idx="1"/>
          </p:nvPr>
        </p:nvSpPr>
        <p:spPr>
          <a:xfrm>
            <a:off x="250825" y="5295900"/>
            <a:ext cx="8610600" cy="928688"/>
          </a:xfrm>
          <a:solidFill>
            <a:schemeClr val="bg1"/>
          </a:solidFill>
        </p:spPr>
        <p:txBody>
          <a:bodyPr/>
          <a:lstStyle/>
          <a:p>
            <a:pPr eaLnBrk="1" hangingPunct="1"/>
            <a:r>
              <a:rPr lang="en-US">
                <a:latin typeface="Tahoma" charset="0"/>
              </a:rPr>
              <a:t>BIS outperforms ACS/FDP by 15% and ACMP by 32%</a:t>
            </a:r>
          </a:p>
          <a:p>
            <a:pPr eaLnBrk="1" hangingPunct="1"/>
            <a:r>
              <a:rPr lang="en-US">
                <a:latin typeface="Tahoma" charset="0"/>
              </a:rPr>
              <a:t>BIS improves scalability on 4 of the benchmarks</a:t>
            </a:r>
          </a:p>
          <a:p>
            <a:pPr eaLnBrk="1" hangingPunct="1"/>
            <a:endParaRPr lang="en-US" sz="2000">
              <a:latin typeface="Tahoma" charset="0"/>
            </a:endParaRPr>
          </a:p>
        </p:txBody>
      </p:sp>
      <p:sp>
        <p:nvSpPr>
          <p:cNvPr id="25" name="TextBox 24"/>
          <p:cNvSpPr txBox="1">
            <a:spLocks noChangeArrowheads="1"/>
          </p:cNvSpPr>
          <p:nvPr/>
        </p:nvSpPr>
        <p:spPr bwMode="auto">
          <a:xfrm>
            <a:off x="5254625" y="5243513"/>
            <a:ext cx="2274888"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a:solidFill>
                  <a:srgbClr val="000000"/>
                </a:solidFill>
              </a:rPr>
              <a:t>barriers, which ACS </a:t>
            </a:r>
            <a:br>
              <a:rPr lang="en-US" sz="1800">
                <a:solidFill>
                  <a:srgbClr val="000000"/>
                </a:solidFill>
              </a:rPr>
            </a:br>
            <a:r>
              <a:rPr lang="en-US" sz="1800">
                <a:solidFill>
                  <a:srgbClr val="000000"/>
                </a:solidFill>
              </a:rPr>
              <a:t>cannot accelerate</a:t>
            </a:r>
          </a:p>
        </p:txBody>
      </p:sp>
      <p:sp>
        <p:nvSpPr>
          <p:cNvPr id="26" name="TextBox 25"/>
          <p:cNvSpPr txBox="1">
            <a:spLocks noChangeArrowheads="1"/>
          </p:cNvSpPr>
          <p:nvPr/>
        </p:nvSpPr>
        <p:spPr bwMode="auto">
          <a:xfrm>
            <a:off x="1963738" y="5260975"/>
            <a:ext cx="397033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a:solidFill>
                  <a:srgbClr val="000000"/>
                </a:solidFill>
              </a:rPr>
              <a:t>limiting bottlenecks change over time</a:t>
            </a:r>
          </a:p>
        </p:txBody>
      </p:sp>
      <p:grpSp>
        <p:nvGrpSpPr>
          <p:cNvPr id="2" name="Group 29"/>
          <p:cNvGrpSpPr>
            <a:grpSpLocks/>
          </p:cNvGrpSpPr>
          <p:nvPr/>
        </p:nvGrpSpPr>
        <p:grpSpPr bwMode="auto">
          <a:xfrm>
            <a:off x="1657350" y="5156200"/>
            <a:ext cx="4897438" cy="627063"/>
            <a:chOff x="1801259" y="253380"/>
            <a:chExt cx="4897000" cy="626803"/>
          </a:xfrm>
        </p:grpSpPr>
        <p:sp>
          <p:nvSpPr>
            <p:cNvPr id="28" name="Right Brace 27"/>
            <p:cNvSpPr>
              <a:spLocks/>
            </p:cNvSpPr>
            <p:nvPr/>
          </p:nvSpPr>
          <p:spPr bwMode="auto">
            <a:xfrm rot="5400000">
              <a:off x="4092661" y="-2038022"/>
              <a:ext cx="314195" cy="4897000"/>
            </a:xfrm>
            <a:prstGeom prst="rightBrace">
              <a:avLst>
                <a:gd name="adj1" fmla="val 8298"/>
                <a:gd name="adj2" fmla="val 50000"/>
              </a:avLst>
            </a:prstGeom>
            <a:noFill/>
            <a:ln w="25400">
              <a:solidFill>
                <a:srgbClr val="0000FF"/>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a:defRPr/>
              </a:pPr>
              <a:endParaRPr lang="en-US">
                <a:solidFill>
                  <a:srgbClr val="000000"/>
                </a:solidFill>
                <a:latin typeface="Tahoma"/>
                <a:ea typeface="ＭＳ Ｐゴシック" charset="0"/>
                <a:cs typeface="ＭＳ Ｐゴシック" charset="0"/>
              </a:endParaRPr>
            </a:p>
          </p:txBody>
        </p:sp>
        <p:sp>
          <p:nvSpPr>
            <p:cNvPr id="293911" name="TextBox 28"/>
            <p:cNvSpPr txBox="1">
              <a:spLocks noChangeArrowheads="1"/>
            </p:cNvSpPr>
            <p:nvPr/>
          </p:nvSpPr>
          <p:spPr bwMode="auto">
            <a:xfrm>
              <a:off x="3912487" y="510851"/>
              <a:ext cx="65915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a:solidFill>
                    <a:srgbClr val="000000"/>
                  </a:solidFill>
                </a:rPr>
                <a:t>ACS</a:t>
              </a:r>
            </a:p>
          </p:txBody>
        </p:sp>
      </p:grpSp>
      <p:grpSp>
        <p:nvGrpSpPr>
          <p:cNvPr id="3" name="Group 33"/>
          <p:cNvGrpSpPr>
            <a:grpSpLocks/>
          </p:cNvGrpSpPr>
          <p:nvPr/>
        </p:nvGrpSpPr>
        <p:grpSpPr bwMode="auto">
          <a:xfrm>
            <a:off x="6588125" y="5154613"/>
            <a:ext cx="947738" cy="627062"/>
            <a:chOff x="6731287" y="251544"/>
            <a:chExt cx="947451" cy="626803"/>
          </a:xfrm>
        </p:grpSpPr>
        <p:sp>
          <p:nvSpPr>
            <p:cNvPr id="32" name="Right Brace 31"/>
            <p:cNvSpPr>
              <a:spLocks/>
            </p:cNvSpPr>
            <p:nvPr/>
          </p:nvSpPr>
          <p:spPr bwMode="auto">
            <a:xfrm rot="5400000">
              <a:off x="7047914" y="-65083"/>
              <a:ext cx="314195" cy="947451"/>
            </a:xfrm>
            <a:prstGeom prst="rightBrace">
              <a:avLst>
                <a:gd name="adj1" fmla="val 8321"/>
                <a:gd name="adj2" fmla="val 50000"/>
              </a:avLst>
            </a:prstGeom>
            <a:noFill/>
            <a:ln w="25400">
              <a:solidFill>
                <a:srgbClr val="0000FF"/>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a:defRPr/>
              </a:pPr>
              <a:endParaRPr lang="en-US">
                <a:solidFill>
                  <a:srgbClr val="000000"/>
                </a:solidFill>
                <a:latin typeface="Tahoma"/>
                <a:ea typeface="ＭＳ Ｐゴシック" charset="0"/>
                <a:cs typeface="ＭＳ Ｐゴシック" charset="0"/>
              </a:endParaRPr>
            </a:p>
          </p:txBody>
        </p:sp>
        <p:sp>
          <p:nvSpPr>
            <p:cNvPr id="293909" name="TextBox 32"/>
            <p:cNvSpPr txBox="1">
              <a:spLocks noChangeArrowheads="1"/>
            </p:cNvSpPr>
            <p:nvPr/>
          </p:nvSpPr>
          <p:spPr bwMode="auto">
            <a:xfrm>
              <a:off x="6904167" y="509015"/>
              <a:ext cx="68645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a:solidFill>
                    <a:srgbClr val="000000"/>
                  </a:solidFill>
                </a:rPr>
                <a:t>FDP</a:t>
              </a:r>
            </a:p>
          </p:txBody>
        </p:sp>
      </p:grpSp>
      <p:cxnSp>
        <p:nvCxnSpPr>
          <p:cNvPr id="27" name="Straight Connector 26"/>
          <p:cNvCxnSpPr/>
          <p:nvPr/>
        </p:nvCxnSpPr>
        <p:spPr>
          <a:xfrm>
            <a:off x="1855788" y="2689225"/>
            <a:ext cx="6284912"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56264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2"/>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3"/>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26"/>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3"/>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8"/>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9"/>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0"/>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1"/>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2"/>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25"/>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5"/>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4"/>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20" grpId="0" build="p"/>
      <p:bldP spid="25" grpId="0"/>
      <p:bldP spid="25" grpId="1"/>
      <p:bldP spid="26" grpId="0"/>
      <p:bldP spid="26" grpId="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Title 1"/>
          <p:cNvSpPr>
            <a:spLocks noGrp="1"/>
          </p:cNvSpPr>
          <p:nvPr>
            <p:ph type="title"/>
          </p:nvPr>
        </p:nvSpPr>
        <p:spPr/>
        <p:txBody>
          <a:bodyPr/>
          <a:lstStyle/>
          <a:p>
            <a:r>
              <a:rPr lang="en-US">
                <a:latin typeface="Garamond" charset="0"/>
              </a:rPr>
              <a:t>Why Does BIS Work?</a:t>
            </a:r>
          </a:p>
        </p:txBody>
      </p:sp>
      <p:sp>
        <p:nvSpPr>
          <p:cNvPr id="295938"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F59BC84-8D68-6C47-8287-D576CE5CF40B}" type="slidenum">
              <a:rPr lang="en-US" sz="1600">
                <a:solidFill>
                  <a:srgbClr val="000000"/>
                </a:solidFill>
                <a:latin typeface="Garamond" charset="0"/>
              </a:rPr>
              <a:pPr eaLnBrk="1" hangingPunct="1"/>
              <a:t>104</a:t>
            </a:fld>
            <a:endParaRPr lang="en-US" sz="1600">
              <a:solidFill>
                <a:srgbClr val="000000"/>
              </a:solidFill>
              <a:latin typeface="Garamond" charset="0"/>
            </a:endParaRPr>
          </a:p>
        </p:txBody>
      </p:sp>
      <p:pic>
        <p:nvPicPr>
          <p:cNvPr id="295939" name="Picture 5" descr="bestT-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9300" y="930275"/>
            <a:ext cx="7448550" cy="4852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descr="cp-32 (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0888" y="933450"/>
            <a:ext cx="7450137" cy="4854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6" name="Straight Arrow Connector 5"/>
          <p:cNvCxnSpPr>
            <a:cxnSpLocks noChangeShapeType="1"/>
          </p:cNvCxnSpPr>
          <p:nvPr/>
        </p:nvCxnSpPr>
        <p:spPr bwMode="auto">
          <a:xfrm flipV="1">
            <a:off x="7724775" y="2487613"/>
            <a:ext cx="119063" cy="576262"/>
          </a:xfrm>
          <a:prstGeom prst="straightConnector1">
            <a:avLst/>
          </a:prstGeom>
          <a:noFill/>
          <a:ln w="57150">
            <a:solidFill>
              <a:srgbClr val="FF0000"/>
            </a:solidFill>
            <a:round/>
            <a:headEnd/>
            <a:tailEnd type="arrow"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sp>
        <p:nvSpPr>
          <p:cNvPr id="10" name="Content Placeholder 2"/>
          <p:cNvSpPr>
            <a:spLocks noGrp="1"/>
          </p:cNvSpPr>
          <p:nvPr>
            <p:ph idx="1"/>
          </p:nvPr>
        </p:nvSpPr>
        <p:spPr>
          <a:xfrm>
            <a:off x="85725" y="4943475"/>
            <a:ext cx="8937625" cy="1258888"/>
          </a:xfrm>
          <a:solidFill>
            <a:schemeClr val="bg1"/>
          </a:solidFill>
        </p:spPr>
        <p:txBody>
          <a:bodyPr/>
          <a:lstStyle/>
          <a:p>
            <a:r>
              <a:rPr lang="en-US" sz="1800">
                <a:latin typeface="Tahoma" charset="0"/>
              </a:rPr>
              <a:t>Coverage: </a:t>
            </a:r>
            <a:r>
              <a:rPr lang="en-US" sz="1800">
                <a:latin typeface="Arial" charset="0"/>
              </a:rPr>
              <a:t>fraction of program critical path that is actually identified as bottlenecks</a:t>
            </a:r>
            <a:endParaRPr lang="en-US" sz="1800">
              <a:latin typeface="Tahoma" charset="0"/>
            </a:endParaRPr>
          </a:p>
          <a:p>
            <a:pPr lvl="1"/>
            <a:r>
              <a:rPr lang="en-US" sz="1800">
                <a:latin typeface="Tahoma" charset="0"/>
              </a:rPr>
              <a:t>39% (ACS/FDP) to 59% (BIS)</a:t>
            </a:r>
          </a:p>
          <a:p>
            <a:r>
              <a:rPr lang="en-US" sz="1800">
                <a:latin typeface="Tahoma" charset="0"/>
              </a:rPr>
              <a:t>Accuracy: </a:t>
            </a:r>
            <a:r>
              <a:rPr lang="en-US" sz="1800">
                <a:latin typeface="Arial" charset="0"/>
              </a:rPr>
              <a:t>identified bottlenecks on the critical path over total identified bottlenecks</a:t>
            </a:r>
            <a:endParaRPr lang="en-US" sz="1800">
              <a:latin typeface="Tahoma" charset="0"/>
            </a:endParaRPr>
          </a:p>
          <a:p>
            <a:pPr lvl="1"/>
            <a:r>
              <a:rPr lang="en-US" sz="1800">
                <a:latin typeface="Tahoma" charset="0"/>
              </a:rPr>
              <a:t>72% (ACS/FDP) to 73.5% (BIS)</a:t>
            </a:r>
          </a:p>
          <a:p>
            <a:endParaRPr lang="en-US" sz="1800">
              <a:latin typeface="Tahoma" charset="0"/>
            </a:endParaRPr>
          </a:p>
        </p:txBody>
      </p:sp>
      <p:sp>
        <p:nvSpPr>
          <p:cNvPr id="295943" name="TextBox 5"/>
          <p:cNvSpPr txBox="1">
            <a:spLocks noChangeArrowheads="1"/>
          </p:cNvSpPr>
          <p:nvPr/>
        </p:nvSpPr>
        <p:spPr bwMode="auto">
          <a:xfrm>
            <a:off x="714375" y="860425"/>
            <a:ext cx="70612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a:solidFill>
                  <a:srgbClr val="000000"/>
                </a:solidFill>
              </a:rPr>
              <a:t>Fraction of execution time spent on predicted-important bottlenecks</a:t>
            </a:r>
          </a:p>
        </p:txBody>
      </p:sp>
      <p:sp>
        <p:nvSpPr>
          <p:cNvPr id="9" name="TextBox 5"/>
          <p:cNvSpPr txBox="1">
            <a:spLocks noChangeArrowheads="1"/>
          </p:cNvSpPr>
          <p:nvPr/>
        </p:nvSpPr>
        <p:spPr bwMode="auto">
          <a:xfrm>
            <a:off x="41275" y="3800475"/>
            <a:ext cx="1711325" cy="369888"/>
          </a:xfrm>
          <a:prstGeom prst="rect">
            <a:avLst/>
          </a:prstGeom>
          <a:solidFill>
            <a:schemeClr val="tx2">
              <a:lumMod val="75000"/>
            </a:schemeClr>
          </a:solidFill>
          <a:ln w="9525">
            <a:solidFill>
              <a:schemeClr val="tx2">
                <a:lumMod val="75000"/>
              </a:schemeClr>
            </a:solidFill>
            <a:miter lim="800000"/>
            <a:headEnd/>
            <a:tailEnd/>
          </a:ln>
        </p:spPr>
        <p:txBody>
          <a:bodyPr wrap="none">
            <a:spAutoFit/>
          </a:bodyPr>
          <a:lstStyle/>
          <a:p>
            <a:pPr>
              <a:defRPr/>
            </a:pPr>
            <a:r>
              <a:rPr lang="en-US" dirty="0">
                <a:solidFill>
                  <a:srgbClr val="FFFFFF"/>
                </a:solidFill>
                <a:latin typeface="Tahoma"/>
                <a:ea typeface="ＭＳ Ｐゴシック" charset="-128"/>
                <a:cs typeface="ＭＳ Ｐゴシック" charset="0"/>
              </a:rPr>
              <a:t>Actually critical</a:t>
            </a:r>
          </a:p>
        </p:txBody>
      </p:sp>
    </p:spTree>
    <p:extLst>
      <p:ext uri="{BB962C8B-B14F-4D97-AF65-F5344CB8AC3E}">
        <p14:creationId xmlns:p14="http://schemas.microsoft.com/office/powerpoint/2010/main" val="3140934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Title 1"/>
          <p:cNvSpPr>
            <a:spLocks noGrp="1"/>
          </p:cNvSpPr>
          <p:nvPr>
            <p:ph type="title"/>
          </p:nvPr>
        </p:nvSpPr>
        <p:spPr/>
        <p:txBody>
          <a:bodyPr/>
          <a:lstStyle/>
          <a:p>
            <a:r>
              <a:rPr lang="en-US">
                <a:latin typeface="Garamond" charset="0"/>
              </a:rPr>
              <a:t>BIS Scaling Results</a:t>
            </a:r>
          </a:p>
        </p:txBody>
      </p:sp>
      <p:sp>
        <p:nvSpPr>
          <p:cNvPr id="297986"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4AC9467-31DB-7345-B5A0-5DCFC0B3244D}" type="slidenum">
              <a:rPr lang="en-US" sz="1600">
                <a:solidFill>
                  <a:srgbClr val="000000"/>
                </a:solidFill>
                <a:latin typeface="Garamond" charset="0"/>
              </a:rPr>
              <a:pPr eaLnBrk="1" hangingPunct="1"/>
              <a:t>105</a:t>
            </a:fld>
            <a:endParaRPr lang="en-US" sz="1600">
              <a:solidFill>
                <a:srgbClr val="000000"/>
              </a:solidFill>
              <a:latin typeface="Garamond" charset="0"/>
            </a:endParaRPr>
          </a:p>
        </p:txBody>
      </p:sp>
      <p:pic>
        <p:nvPicPr>
          <p:cNvPr id="297987" name="Picture 5" descr="scale1LC.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09638"/>
            <a:ext cx="4557713" cy="277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4543425" y="1020763"/>
            <a:ext cx="4600575" cy="4876800"/>
          </a:xfrm>
          <a:prstGeom prst="rect">
            <a:avLst/>
          </a:prstGeom>
          <a:noFill/>
          <a:ln w="9525">
            <a:noFill/>
            <a:miter lim="800000"/>
            <a:headEnd/>
            <a:tailEnd/>
          </a:ln>
        </p:spPr>
        <p:txBody>
          <a:bodyPr/>
          <a:lstStyle/>
          <a:p>
            <a:pPr marL="342900" indent="-342900">
              <a:spcBef>
                <a:spcPct val="20000"/>
              </a:spcBef>
              <a:buClr>
                <a:srgbClr val="CC9900"/>
              </a:buClr>
              <a:buSzPct val="65000"/>
              <a:defRPr/>
            </a:pPr>
            <a:r>
              <a:rPr lang="en-US" sz="2000" kern="0" dirty="0">
                <a:solidFill>
                  <a:srgbClr val="000000"/>
                </a:solidFill>
                <a:latin typeface="Tahoma"/>
                <a:ea typeface="ＭＳ Ｐゴシック" charset="-128"/>
                <a:cs typeface="ＭＳ Ｐゴシック" pitchFamily="-106" charset="-128"/>
              </a:rPr>
              <a:t>Performance increases with:</a:t>
            </a:r>
          </a:p>
          <a:p>
            <a:pPr marL="342900" indent="-342900">
              <a:spcBef>
                <a:spcPct val="20000"/>
              </a:spcBef>
              <a:buClr>
                <a:srgbClr val="CC9900"/>
              </a:buClr>
              <a:buSzPct val="65000"/>
              <a:defRPr/>
            </a:pPr>
            <a:endParaRPr lang="en-US" sz="2000" kern="0" dirty="0">
              <a:solidFill>
                <a:srgbClr val="000000"/>
              </a:solidFill>
              <a:latin typeface="Tahoma"/>
              <a:ea typeface="ＭＳ Ｐゴシック" charset="-128"/>
              <a:cs typeface="ＭＳ Ｐゴシック" pitchFamily="-106" charset="-128"/>
            </a:endParaRPr>
          </a:p>
          <a:p>
            <a:pPr marL="342900" indent="-342900">
              <a:spcBef>
                <a:spcPct val="20000"/>
              </a:spcBef>
              <a:buClr>
                <a:srgbClr val="CC9900"/>
              </a:buClr>
              <a:buSzPct val="65000"/>
              <a:defRPr/>
            </a:pPr>
            <a:r>
              <a:rPr lang="en-US" sz="2000" kern="0" dirty="0">
                <a:solidFill>
                  <a:srgbClr val="000000"/>
                </a:solidFill>
                <a:latin typeface="Tahoma"/>
                <a:ea typeface="ＭＳ Ｐゴシック" charset="-128"/>
                <a:cs typeface="ＭＳ Ｐゴシック" pitchFamily="-106" charset="-128"/>
              </a:rPr>
              <a:t>1) More small cores</a:t>
            </a:r>
          </a:p>
          <a:p>
            <a:pPr marL="800100" lvl="1" indent="-342900">
              <a:spcBef>
                <a:spcPct val="20000"/>
              </a:spcBef>
              <a:buClr>
                <a:srgbClr val="CC9900"/>
              </a:buClr>
              <a:buSzPct val="65000"/>
              <a:buFont typeface="Wingdings" charset="2"/>
              <a:buChar char="n"/>
              <a:defRPr/>
            </a:pPr>
            <a:r>
              <a:rPr lang="en-US" sz="2000" kern="0" dirty="0">
                <a:solidFill>
                  <a:srgbClr val="000000"/>
                </a:solidFill>
                <a:latin typeface="Tahoma"/>
                <a:ea typeface="ＭＳ Ｐゴシック" charset="-128"/>
                <a:cs typeface="ＭＳ Ｐゴシック" pitchFamily="-106" charset="-128"/>
                <a:sym typeface="Wingdings"/>
              </a:rPr>
              <a:t>Contention </a:t>
            </a:r>
            <a:r>
              <a:rPr lang="en-US" sz="2000" kern="0" dirty="0">
                <a:solidFill>
                  <a:srgbClr val="000000"/>
                </a:solidFill>
                <a:latin typeface="Tahoma"/>
                <a:ea typeface="ＭＳ Ｐゴシック" charset="-128"/>
                <a:cs typeface="ＭＳ Ｐゴシック" pitchFamily="-106" charset="-128"/>
              </a:rPr>
              <a:t>due to bottlenecks increases</a:t>
            </a:r>
          </a:p>
          <a:p>
            <a:pPr marL="800100" lvl="1" indent="-342900">
              <a:spcBef>
                <a:spcPct val="20000"/>
              </a:spcBef>
              <a:buClr>
                <a:srgbClr val="CC9900"/>
              </a:buClr>
              <a:buSzPct val="65000"/>
              <a:buFont typeface="Wingdings" charset="2"/>
              <a:buChar char="n"/>
              <a:defRPr/>
            </a:pPr>
            <a:r>
              <a:rPr lang="en-US" sz="2000" kern="0" dirty="0">
                <a:solidFill>
                  <a:srgbClr val="000000"/>
                </a:solidFill>
                <a:latin typeface="Tahoma"/>
                <a:ea typeface="ＭＳ Ｐゴシック" charset="-128"/>
                <a:cs typeface="ＭＳ Ｐゴシック" pitchFamily="-106" charset="-128"/>
              </a:rPr>
              <a:t>Loss of parallel throughput due to large core reduces</a:t>
            </a:r>
          </a:p>
          <a:p>
            <a:pPr lvl="1">
              <a:spcBef>
                <a:spcPct val="20000"/>
              </a:spcBef>
              <a:buClr>
                <a:srgbClr val="CC9900"/>
              </a:buClr>
              <a:buSzPct val="65000"/>
              <a:defRPr/>
            </a:pPr>
            <a:endParaRPr lang="en-US" sz="2000" kern="0" dirty="0">
              <a:solidFill>
                <a:srgbClr val="000000"/>
              </a:solidFill>
              <a:latin typeface="Tahoma"/>
              <a:ea typeface="ＭＳ Ｐゴシック" charset="-128"/>
              <a:cs typeface="ＭＳ Ｐゴシック" pitchFamily="-106" charset="-128"/>
            </a:endParaRPr>
          </a:p>
          <a:p>
            <a:pPr marL="800100" lvl="1" indent="-342900">
              <a:spcBef>
                <a:spcPct val="20000"/>
              </a:spcBef>
              <a:buClr>
                <a:srgbClr val="CC9900"/>
              </a:buClr>
              <a:buSzPct val="65000"/>
              <a:buFont typeface="Wingdings" charset="2"/>
              <a:buChar char="n"/>
              <a:defRPr/>
            </a:pPr>
            <a:endParaRPr lang="en-US" sz="2000" kern="0" dirty="0">
              <a:solidFill>
                <a:srgbClr val="000000"/>
              </a:solidFill>
              <a:latin typeface="Tahoma"/>
              <a:ea typeface="ＭＳ Ｐゴシック" charset="-128"/>
              <a:cs typeface="ＭＳ Ｐゴシック" pitchFamily="-106" charset="-128"/>
            </a:endParaRPr>
          </a:p>
          <a:p>
            <a:pPr marL="342900" indent="-342900">
              <a:spcBef>
                <a:spcPct val="20000"/>
              </a:spcBef>
              <a:buClr>
                <a:srgbClr val="CC9900"/>
              </a:buClr>
              <a:buSzPct val="65000"/>
              <a:defRPr/>
            </a:pPr>
            <a:r>
              <a:rPr lang="en-US" sz="2000" kern="0" dirty="0">
                <a:solidFill>
                  <a:srgbClr val="000000"/>
                </a:solidFill>
                <a:latin typeface="Tahoma"/>
                <a:ea typeface="ＭＳ Ｐゴシック" charset="-128"/>
                <a:cs typeface="ＭＳ Ｐゴシック" pitchFamily="-106" charset="-128"/>
              </a:rPr>
              <a:t>2) More large cores</a:t>
            </a:r>
          </a:p>
          <a:p>
            <a:pPr marL="800100" lvl="1" indent="-342900">
              <a:spcBef>
                <a:spcPct val="20000"/>
              </a:spcBef>
              <a:buClr>
                <a:srgbClr val="CC9900"/>
              </a:buClr>
              <a:buSzPct val="65000"/>
              <a:buFont typeface="Wingdings" charset="2"/>
              <a:buChar char="n"/>
              <a:defRPr/>
            </a:pPr>
            <a:r>
              <a:rPr lang="en-US" sz="2000" kern="0" dirty="0">
                <a:solidFill>
                  <a:srgbClr val="000000"/>
                </a:solidFill>
                <a:latin typeface="Tahoma"/>
                <a:ea typeface="ＭＳ Ｐゴシック" charset="-128"/>
                <a:cs typeface="ＭＳ Ｐゴシック" pitchFamily="-106" charset="-128"/>
              </a:rPr>
              <a:t>Can accelerate </a:t>
            </a:r>
            <a:br>
              <a:rPr lang="en-US" sz="2000" kern="0" dirty="0">
                <a:solidFill>
                  <a:srgbClr val="000000"/>
                </a:solidFill>
                <a:latin typeface="Tahoma"/>
                <a:ea typeface="ＭＳ Ｐゴシック" charset="-128"/>
                <a:cs typeface="ＭＳ Ｐゴシック" pitchFamily="-106" charset="-128"/>
              </a:rPr>
            </a:br>
            <a:r>
              <a:rPr lang="en-US" sz="2000" kern="0" dirty="0">
                <a:solidFill>
                  <a:srgbClr val="000000"/>
                </a:solidFill>
                <a:latin typeface="Tahoma"/>
                <a:ea typeface="ＭＳ Ｐゴシック" charset="-128"/>
                <a:cs typeface="ＭＳ Ｐゴシック" pitchFamily="-106" charset="-128"/>
              </a:rPr>
              <a:t>independent bottlenecks</a:t>
            </a:r>
          </a:p>
          <a:p>
            <a:pPr marL="800100" lvl="1" indent="-342900">
              <a:spcBef>
                <a:spcPct val="20000"/>
              </a:spcBef>
              <a:buClr>
                <a:srgbClr val="CC9900"/>
              </a:buClr>
              <a:buSzPct val="65000"/>
              <a:buFont typeface="Wingdings" charset="2"/>
              <a:buChar char="n"/>
              <a:defRPr/>
            </a:pPr>
            <a:r>
              <a:rPr lang="en-US" sz="2000" i="1" kern="0" dirty="0">
                <a:solidFill>
                  <a:srgbClr val="000000"/>
                </a:solidFill>
                <a:latin typeface="Tahoma"/>
                <a:ea typeface="ＭＳ Ｐゴシック" charset="-128"/>
                <a:cs typeface="ＭＳ Ｐゴシック" pitchFamily="-106" charset="-128"/>
              </a:rPr>
              <a:t>Without reducing parallel throughput (enough cores)</a:t>
            </a:r>
          </a:p>
        </p:txBody>
      </p:sp>
      <p:pic>
        <p:nvPicPr>
          <p:cNvPr id="5" name="Content Placeholder 4" descr="scaleNLC.png"/>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0" y="3470275"/>
            <a:ext cx="4557713" cy="2771775"/>
          </a:xfrm>
        </p:spPr>
      </p:pic>
      <p:cxnSp>
        <p:nvCxnSpPr>
          <p:cNvPr id="9" name="Straight Arrow Connector 8"/>
          <p:cNvCxnSpPr>
            <a:cxnSpLocks noChangeShapeType="1"/>
          </p:cNvCxnSpPr>
          <p:nvPr/>
        </p:nvCxnSpPr>
        <p:spPr bwMode="auto">
          <a:xfrm flipV="1">
            <a:off x="1017588" y="2862263"/>
            <a:ext cx="0" cy="53975"/>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10" name="Straight Arrow Connector 9"/>
          <p:cNvCxnSpPr>
            <a:cxnSpLocks noChangeShapeType="1"/>
          </p:cNvCxnSpPr>
          <p:nvPr/>
        </p:nvCxnSpPr>
        <p:spPr bwMode="auto">
          <a:xfrm flipV="1">
            <a:off x="1954213" y="2447925"/>
            <a:ext cx="0" cy="266700"/>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13" name="Straight Arrow Connector 12"/>
          <p:cNvCxnSpPr>
            <a:cxnSpLocks noChangeShapeType="1"/>
          </p:cNvCxnSpPr>
          <p:nvPr/>
        </p:nvCxnSpPr>
        <p:spPr bwMode="auto">
          <a:xfrm flipV="1">
            <a:off x="2914650" y="1519238"/>
            <a:ext cx="0" cy="765175"/>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15" name="Straight Arrow Connector 14"/>
          <p:cNvCxnSpPr>
            <a:cxnSpLocks noChangeShapeType="1"/>
          </p:cNvCxnSpPr>
          <p:nvPr/>
        </p:nvCxnSpPr>
        <p:spPr bwMode="auto">
          <a:xfrm flipV="1">
            <a:off x="3846513" y="1439863"/>
            <a:ext cx="0" cy="877887"/>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sp>
        <p:nvSpPr>
          <p:cNvPr id="17" name="TextBox 16"/>
          <p:cNvSpPr txBox="1">
            <a:spLocks noChangeArrowheads="1"/>
          </p:cNvSpPr>
          <p:nvPr/>
        </p:nvSpPr>
        <p:spPr bwMode="auto">
          <a:xfrm>
            <a:off x="755650" y="2590800"/>
            <a:ext cx="5921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a:solidFill>
                  <a:srgbClr val="000000"/>
                </a:solidFill>
              </a:rPr>
              <a:t>2.4%</a:t>
            </a:r>
          </a:p>
        </p:txBody>
      </p:sp>
      <p:sp>
        <p:nvSpPr>
          <p:cNvPr id="18" name="TextBox 17"/>
          <p:cNvSpPr txBox="1">
            <a:spLocks noChangeArrowheads="1"/>
          </p:cNvSpPr>
          <p:nvPr/>
        </p:nvSpPr>
        <p:spPr bwMode="auto">
          <a:xfrm>
            <a:off x="1384300" y="2427288"/>
            <a:ext cx="592138" cy="306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a:solidFill>
                  <a:srgbClr val="000000"/>
                </a:solidFill>
              </a:rPr>
              <a:t>6.2%</a:t>
            </a:r>
          </a:p>
        </p:txBody>
      </p:sp>
      <p:sp>
        <p:nvSpPr>
          <p:cNvPr id="19" name="TextBox 18"/>
          <p:cNvSpPr txBox="1">
            <a:spLocks noChangeArrowheads="1"/>
          </p:cNvSpPr>
          <p:nvPr/>
        </p:nvSpPr>
        <p:spPr bwMode="auto">
          <a:xfrm>
            <a:off x="2408238" y="1760538"/>
            <a:ext cx="542925" cy="306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a:solidFill>
                  <a:srgbClr val="000000"/>
                </a:solidFill>
              </a:rPr>
              <a:t>15%</a:t>
            </a:r>
          </a:p>
        </p:txBody>
      </p:sp>
      <p:sp>
        <p:nvSpPr>
          <p:cNvPr id="20" name="TextBox 19"/>
          <p:cNvSpPr txBox="1">
            <a:spLocks noChangeArrowheads="1"/>
          </p:cNvSpPr>
          <p:nvPr/>
        </p:nvSpPr>
        <p:spPr bwMode="auto">
          <a:xfrm>
            <a:off x="3352800" y="1757363"/>
            <a:ext cx="544513"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a:solidFill>
                  <a:srgbClr val="000000"/>
                </a:solidFill>
              </a:rPr>
              <a:t>19%</a:t>
            </a:r>
          </a:p>
        </p:txBody>
      </p:sp>
    </p:spTree>
    <p:extLst>
      <p:ext uri="{BB962C8B-B14F-4D97-AF65-F5344CB8AC3E}">
        <p14:creationId xmlns:p14="http://schemas.microsoft.com/office/powerpoint/2010/main" val="12158584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Title 1"/>
          <p:cNvSpPr>
            <a:spLocks noGrp="1"/>
          </p:cNvSpPr>
          <p:nvPr>
            <p:ph type="title"/>
          </p:nvPr>
        </p:nvSpPr>
        <p:spPr/>
        <p:txBody>
          <a:bodyPr/>
          <a:lstStyle/>
          <a:p>
            <a:r>
              <a:rPr lang="en-US">
                <a:latin typeface="Garamond" charset="0"/>
              </a:rPr>
              <a:t>BIS Summary</a:t>
            </a:r>
          </a:p>
        </p:txBody>
      </p:sp>
      <p:sp>
        <p:nvSpPr>
          <p:cNvPr id="45059" name="Content Placeholder 2"/>
          <p:cNvSpPr>
            <a:spLocks noGrp="1"/>
          </p:cNvSpPr>
          <p:nvPr>
            <p:ph idx="1"/>
          </p:nvPr>
        </p:nvSpPr>
        <p:spPr>
          <a:xfrm>
            <a:off x="134938" y="993775"/>
            <a:ext cx="8874125" cy="4876800"/>
          </a:xfrm>
        </p:spPr>
        <p:txBody>
          <a:bodyPr/>
          <a:lstStyle/>
          <a:p>
            <a:r>
              <a:rPr lang="en-US">
                <a:solidFill>
                  <a:srgbClr val="FF0000"/>
                </a:solidFill>
                <a:latin typeface="Tahoma" charset="0"/>
              </a:rPr>
              <a:t>Serializing bottlenecks of different types </a:t>
            </a:r>
            <a:r>
              <a:rPr lang="en-US">
                <a:latin typeface="Tahoma" charset="0"/>
              </a:rPr>
              <a:t>limit performance of multithreaded applications: </a:t>
            </a:r>
            <a:r>
              <a:rPr lang="en-US">
                <a:solidFill>
                  <a:srgbClr val="FF0000"/>
                </a:solidFill>
                <a:latin typeface="Tahoma" charset="0"/>
              </a:rPr>
              <a:t>Importance changes over time</a:t>
            </a:r>
          </a:p>
          <a:p>
            <a:endParaRPr lang="en-US" sz="1200">
              <a:latin typeface="Tahoma" charset="0"/>
            </a:endParaRPr>
          </a:p>
          <a:p>
            <a:r>
              <a:rPr lang="en-US">
                <a:latin typeface="Tahoma" charset="0"/>
              </a:rPr>
              <a:t>BIS is a hardware/software cooperative solution: </a:t>
            </a:r>
          </a:p>
          <a:p>
            <a:pPr lvl="1"/>
            <a:r>
              <a:rPr lang="en-US" sz="2000">
                <a:solidFill>
                  <a:srgbClr val="0000FF"/>
                </a:solidFill>
                <a:latin typeface="Tahoma" charset="0"/>
              </a:rPr>
              <a:t>Dynamically identifies</a:t>
            </a:r>
            <a:r>
              <a:rPr lang="en-US" sz="2000">
                <a:latin typeface="Tahoma" charset="0"/>
              </a:rPr>
              <a:t> </a:t>
            </a:r>
            <a:r>
              <a:rPr lang="en-US" sz="2000">
                <a:solidFill>
                  <a:srgbClr val="0000FF"/>
                </a:solidFill>
                <a:latin typeface="Tahoma" charset="0"/>
              </a:rPr>
              <a:t>bottlenecks</a:t>
            </a:r>
            <a:r>
              <a:rPr lang="en-US" sz="2000">
                <a:latin typeface="Tahoma" charset="0"/>
              </a:rPr>
              <a:t> that cause the </a:t>
            </a:r>
            <a:r>
              <a:rPr lang="en-US" sz="2000">
                <a:solidFill>
                  <a:srgbClr val="FF0000"/>
                </a:solidFill>
                <a:latin typeface="Tahoma" charset="0"/>
              </a:rPr>
              <a:t>most thread waiting </a:t>
            </a:r>
            <a:r>
              <a:rPr lang="en-US" sz="2000">
                <a:latin typeface="Tahoma" charset="0"/>
              </a:rPr>
              <a:t>and </a:t>
            </a:r>
            <a:r>
              <a:rPr lang="en-US" sz="2000">
                <a:solidFill>
                  <a:srgbClr val="0000FF"/>
                </a:solidFill>
                <a:latin typeface="Tahoma" charset="0"/>
              </a:rPr>
              <a:t>accelerates</a:t>
            </a:r>
            <a:r>
              <a:rPr lang="en-US" sz="2000">
                <a:latin typeface="Tahoma" charset="0"/>
              </a:rPr>
              <a:t> them on large cores of an ACMP</a:t>
            </a:r>
          </a:p>
          <a:p>
            <a:pPr lvl="1"/>
            <a:r>
              <a:rPr lang="en-US" sz="2000">
                <a:latin typeface="Tahoma" charset="0"/>
              </a:rPr>
              <a:t>Applicable to critical sections, barriers, pipeline stages</a:t>
            </a:r>
          </a:p>
          <a:p>
            <a:endParaRPr lang="en-US" sz="1200">
              <a:latin typeface="Tahoma" charset="0"/>
            </a:endParaRPr>
          </a:p>
          <a:p>
            <a:r>
              <a:rPr lang="en-US">
                <a:latin typeface="Tahoma" charset="0"/>
              </a:rPr>
              <a:t>BIS improves application performance and scalability:</a:t>
            </a:r>
          </a:p>
          <a:p>
            <a:pPr lvl="1"/>
            <a:r>
              <a:rPr lang="en-US" sz="1800">
                <a:latin typeface="Tahoma" charset="0"/>
              </a:rPr>
              <a:t>Performance benefits increase with more cores</a:t>
            </a:r>
          </a:p>
          <a:p>
            <a:endParaRPr lang="en-US" sz="1200">
              <a:latin typeface="Tahoma" charset="0"/>
            </a:endParaRPr>
          </a:p>
          <a:p>
            <a:r>
              <a:rPr lang="en-US">
                <a:latin typeface="Tahoma" charset="0"/>
              </a:rPr>
              <a:t>Provides </a:t>
            </a:r>
            <a:r>
              <a:rPr lang="en-US">
                <a:solidFill>
                  <a:srgbClr val="0000FF"/>
                </a:solidFill>
                <a:latin typeface="Tahoma" charset="0"/>
              </a:rPr>
              <a:t>comprehensive fine-grained bottleneck acceleration </a:t>
            </a:r>
            <a:r>
              <a:rPr lang="en-US">
                <a:latin typeface="Tahoma" charset="0"/>
              </a:rPr>
              <a:t>with no programmer effort</a:t>
            </a:r>
          </a:p>
        </p:txBody>
      </p:sp>
      <p:sp>
        <p:nvSpPr>
          <p:cNvPr id="300035"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9747D78-7377-A64A-A84E-7EB6C391BB9D}" type="slidenum">
              <a:rPr lang="en-US" sz="1600">
                <a:solidFill>
                  <a:srgbClr val="000000"/>
                </a:solidFill>
                <a:latin typeface="Garamond" charset="0"/>
              </a:rPr>
              <a:pPr eaLnBrk="1" hangingPunct="1"/>
              <a:t>106</a:t>
            </a:fld>
            <a:endParaRPr lang="en-US" sz="1600">
              <a:solidFill>
                <a:srgbClr val="000000"/>
              </a:solidFill>
              <a:latin typeface="Garamond" charset="0"/>
            </a:endParaRPr>
          </a:p>
        </p:txBody>
      </p:sp>
    </p:spTree>
    <p:extLst>
      <p:ext uri="{BB962C8B-B14F-4D97-AF65-F5344CB8AC3E}">
        <p14:creationId xmlns:p14="http://schemas.microsoft.com/office/powerpoint/2010/main" val="26683588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05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5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059">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505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755650"/>
          </a:xfrm>
        </p:spPr>
        <p:txBody>
          <a:bodyPr/>
          <a:lstStyle/>
          <a:p>
            <a:r>
              <a:rPr lang="en-US" sz="3600" dirty="0"/>
              <a:t>More on Bottleneck Identification &amp; Scheduling</a:t>
            </a:r>
          </a:p>
        </p:txBody>
      </p:sp>
      <p:sp>
        <p:nvSpPr>
          <p:cNvPr id="3" name="Content Placeholder 2"/>
          <p:cNvSpPr>
            <a:spLocks noGrp="1"/>
          </p:cNvSpPr>
          <p:nvPr>
            <p:ph idx="1"/>
          </p:nvPr>
        </p:nvSpPr>
        <p:spPr/>
        <p:txBody>
          <a:bodyPr/>
          <a:lstStyle/>
          <a:p>
            <a:r>
              <a:rPr lang="en-US" sz="2000" dirty="0"/>
              <a:t>Jose A. Joao, M. </a:t>
            </a:r>
            <a:r>
              <a:rPr lang="en-US" sz="2000" dirty="0" err="1"/>
              <a:t>Aater</a:t>
            </a:r>
            <a:r>
              <a:rPr lang="en-US" sz="2000" dirty="0"/>
              <a:t> Suleman, Onur Mutlu, and Yale N. </a:t>
            </a:r>
            <a:r>
              <a:rPr lang="en-US" sz="2000" dirty="0" err="1"/>
              <a:t>Patt</a:t>
            </a:r>
            <a:r>
              <a:rPr lang="en-US" sz="2000" dirty="0"/>
              <a:t>,</a:t>
            </a:r>
            <a:br>
              <a:rPr lang="en-US" sz="2000" dirty="0"/>
            </a:br>
            <a:r>
              <a:rPr lang="en-US" sz="2000" b="1" dirty="0">
                <a:hlinkClick r:id="rId2"/>
              </a:rPr>
              <a:t>"Bottleneck Identification and Scheduling in Multithreaded Applications"</a:t>
            </a:r>
            <a:r>
              <a:rPr lang="en-US" sz="2000" dirty="0"/>
              <a:t> </a:t>
            </a:r>
            <a:br>
              <a:rPr lang="en-US" sz="2000" dirty="0"/>
            </a:br>
            <a:r>
              <a:rPr lang="en-US" sz="2000" i="1" dirty="0"/>
              <a:t>Proceedings of the </a:t>
            </a:r>
            <a:r>
              <a:rPr lang="en-US" sz="2000" i="1" dirty="0">
                <a:hlinkClick r:id="rId3"/>
              </a:rPr>
              <a:t>17th International Conference on Architectural Support for Programming Languages and Operating Systems</a:t>
            </a:r>
            <a:r>
              <a:rPr lang="en-US" sz="2000" i="1" dirty="0"/>
              <a:t> (</a:t>
            </a:r>
            <a:r>
              <a:rPr lang="en-US" sz="2000" b="1" i="1" dirty="0"/>
              <a:t>ASPLOS</a:t>
            </a:r>
            <a:r>
              <a:rPr lang="en-US" sz="2000" i="1" dirty="0"/>
              <a:t>)</a:t>
            </a:r>
            <a:r>
              <a:rPr lang="en-US" sz="2000" dirty="0"/>
              <a:t>, London, UK, March 2012. </a:t>
            </a:r>
            <a:r>
              <a:rPr lang="en-US" sz="2000" dirty="0">
                <a:hlinkClick r:id="rId4"/>
              </a:rPr>
              <a:t>Slides (ppt)</a:t>
            </a:r>
            <a:r>
              <a:rPr lang="en-US" sz="2000" dirty="0"/>
              <a:t> </a:t>
            </a:r>
            <a:r>
              <a:rPr lang="en-US" sz="2000" dirty="0">
                <a:hlinkClick r:id="rId5"/>
              </a:rPr>
              <a:t>(pdf)</a:t>
            </a:r>
            <a:endParaRPr lang="en-US" sz="2000" dirty="0"/>
          </a:p>
        </p:txBody>
      </p:sp>
      <p:sp>
        <p:nvSpPr>
          <p:cNvPr id="4" name="Slide Number Placeholder 3"/>
          <p:cNvSpPr>
            <a:spLocks noGrp="1"/>
          </p:cNvSpPr>
          <p:nvPr>
            <p:ph type="sldNum" sz="quarter" idx="11"/>
          </p:nvPr>
        </p:nvSpPr>
        <p:spPr/>
        <p:txBody>
          <a:bodyPr/>
          <a:lstStyle/>
          <a:p>
            <a:pPr>
              <a:defRPr/>
            </a:pPr>
            <a:fld id="{0019D519-B001-7544-9924-EFFC16FCB3EE}" type="slidenum">
              <a:rPr lang="en-US" altLang="en-US" smtClean="0"/>
              <a:pPr>
                <a:defRPr/>
              </a:pPr>
              <a:t>107</a:t>
            </a:fld>
            <a:endParaRPr lang="en-US" altLang="en-US"/>
          </a:p>
        </p:txBody>
      </p:sp>
      <p:pic>
        <p:nvPicPr>
          <p:cNvPr id="6" name="Picture 5"/>
          <p:cNvPicPr>
            <a:picLocks noChangeAspect="1"/>
          </p:cNvPicPr>
          <p:nvPr/>
        </p:nvPicPr>
        <p:blipFill>
          <a:blip r:embed="rId6"/>
          <a:stretch>
            <a:fillRect/>
          </a:stretch>
        </p:blipFill>
        <p:spPr>
          <a:xfrm>
            <a:off x="0" y="3776352"/>
            <a:ext cx="9144000" cy="2028912"/>
          </a:xfrm>
          <a:prstGeom prst="rect">
            <a:avLst/>
          </a:prstGeom>
        </p:spPr>
      </p:pic>
    </p:spTree>
    <p:extLst>
      <p:ext uri="{BB962C8B-B14F-4D97-AF65-F5344CB8AC3E}">
        <p14:creationId xmlns:p14="http://schemas.microsoft.com/office/powerpoint/2010/main" val="261828429"/>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Title 4"/>
          <p:cNvSpPr>
            <a:spLocks noGrp="1"/>
          </p:cNvSpPr>
          <p:nvPr>
            <p:ph type="ctrTitle"/>
          </p:nvPr>
        </p:nvSpPr>
        <p:spPr>
          <a:xfrm>
            <a:off x="685800" y="1371600"/>
            <a:ext cx="7924800" cy="1752600"/>
          </a:xfrm>
        </p:spPr>
        <p:txBody>
          <a:bodyPr/>
          <a:lstStyle/>
          <a:p>
            <a:r>
              <a:rPr lang="en-US">
                <a:latin typeface="Garamond" charset="0"/>
              </a:rPr>
              <a:t>Handling Private Data Locality:</a:t>
            </a:r>
            <a:br>
              <a:rPr lang="en-US">
                <a:latin typeface="Garamond" charset="0"/>
              </a:rPr>
            </a:br>
            <a:r>
              <a:rPr lang="en-US">
                <a:latin typeface="Garamond" charset="0"/>
              </a:rPr>
              <a:t>Data Marshaling</a:t>
            </a:r>
          </a:p>
        </p:txBody>
      </p:sp>
      <p:sp>
        <p:nvSpPr>
          <p:cNvPr id="303106" name="Subtitle 5"/>
          <p:cNvSpPr>
            <a:spLocks noGrp="1"/>
          </p:cNvSpPr>
          <p:nvPr>
            <p:ph type="subTitle" idx="1"/>
          </p:nvPr>
        </p:nvSpPr>
        <p:spPr>
          <a:xfrm>
            <a:off x="76200" y="4191000"/>
            <a:ext cx="8991600" cy="1752600"/>
          </a:xfrm>
        </p:spPr>
        <p:txBody>
          <a:bodyPr/>
          <a:lstStyle/>
          <a:p>
            <a:pPr>
              <a:buFont typeface="Wingdings" charset="0"/>
              <a:buNone/>
            </a:pPr>
            <a:r>
              <a:rPr lang="en-US" sz="1800" dirty="0">
                <a:latin typeface="Tahoma" charset="0"/>
              </a:rPr>
              <a:t>M. </a:t>
            </a:r>
            <a:r>
              <a:rPr lang="en-US" sz="1800" dirty="0" err="1">
                <a:latin typeface="Tahoma" charset="0"/>
              </a:rPr>
              <a:t>Aater</a:t>
            </a:r>
            <a:r>
              <a:rPr lang="en-US" sz="1800" dirty="0">
                <a:latin typeface="Tahoma" charset="0"/>
              </a:rPr>
              <a:t> Suleman, Onur Mutlu, Jose A. Joao, </a:t>
            </a:r>
            <a:r>
              <a:rPr lang="en-US" sz="1800" dirty="0" err="1">
                <a:latin typeface="Tahoma" charset="0"/>
              </a:rPr>
              <a:t>Khubaib</a:t>
            </a:r>
            <a:r>
              <a:rPr lang="en-US" sz="1800" dirty="0">
                <a:latin typeface="Tahoma" charset="0"/>
              </a:rPr>
              <a:t>, and Yale N. </a:t>
            </a:r>
            <a:r>
              <a:rPr lang="en-US" sz="1800" dirty="0" err="1">
                <a:latin typeface="Tahoma" charset="0"/>
              </a:rPr>
              <a:t>Patt</a:t>
            </a:r>
            <a:r>
              <a:rPr lang="en-US" sz="1800" dirty="0">
                <a:latin typeface="Tahoma" charset="0"/>
              </a:rPr>
              <a:t>,</a:t>
            </a:r>
            <a:br>
              <a:rPr lang="en-US" sz="1800" dirty="0">
                <a:latin typeface="Tahoma" charset="0"/>
              </a:rPr>
            </a:br>
            <a:r>
              <a:rPr lang="en-US" sz="1800" b="1" dirty="0">
                <a:latin typeface="Tahoma" charset="0"/>
                <a:hlinkClick r:id="rId2"/>
              </a:rPr>
              <a:t>"Data Marshaling for Multi-core Architectures"</a:t>
            </a:r>
            <a:br>
              <a:rPr lang="en-US" sz="1800" dirty="0">
                <a:latin typeface="Tahoma" charset="0"/>
              </a:rPr>
            </a:br>
            <a:r>
              <a:rPr lang="en-US" sz="1800" i="1" dirty="0">
                <a:latin typeface="Tahoma" charset="0"/>
              </a:rPr>
              <a:t>Proceedings of the </a:t>
            </a:r>
            <a:r>
              <a:rPr lang="en-US" sz="1800" i="1" dirty="0">
                <a:latin typeface="Tahoma" charset="0"/>
                <a:hlinkClick r:id="rId3"/>
              </a:rPr>
              <a:t>37th International Symposium on Computer Architecture</a:t>
            </a:r>
            <a:r>
              <a:rPr lang="en-US" sz="1800" i="1" dirty="0">
                <a:latin typeface="Tahoma" charset="0"/>
              </a:rPr>
              <a:t> (</a:t>
            </a:r>
            <a:r>
              <a:rPr lang="en-US" sz="1800" b="1" i="1" dirty="0">
                <a:latin typeface="Tahoma" charset="0"/>
              </a:rPr>
              <a:t>ISCA</a:t>
            </a:r>
            <a:r>
              <a:rPr lang="en-US" sz="1800" i="1" dirty="0">
                <a:latin typeface="Tahoma" charset="0"/>
              </a:rPr>
              <a:t>)</a:t>
            </a:r>
            <a:r>
              <a:rPr lang="en-US" sz="1800" dirty="0">
                <a:latin typeface="Tahoma" charset="0"/>
              </a:rPr>
              <a:t>, pages 441-450, Saint-Malo, France, June 2010.</a:t>
            </a:r>
          </a:p>
        </p:txBody>
      </p:sp>
      <p:sp>
        <p:nvSpPr>
          <p:cNvPr id="303107"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C6C9E23-0145-3642-BCC4-44A56B2B8829}" type="slidenum">
              <a:rPr lang="en-US" sz="1200">
                <a:solidFill>
                  <a:srgbClr val="000000"/>
                </a:solidFill>
                <a:latin typeface="Garamond" charset="0"/>
              </a:rPr>
              <a:pPr eaLnBrk="1" hangingPunct="1"/>
              <a:t>108</a:t>
            </a:fld>
            <a:endParaRPr lang="en-US" sz="1200">
              <a:solidFill>
                <a:srgbClr val="000000"/>
              </a:solidFill>
              <a:latin typeface="Garamond" charset="0"/>
            </a:endParaRPr>
          </a:p>
        </p:txBody>
      </p:sp>
    </p:spTree>
    <p:extLst>
      <p:ext uri="{BB962C8B-B14F-4D97-AF65-F5344CB8AC3E}">
        <p14:creationId xmlns:p14="http://schemas.microsoft.com/office/powerpoint/2010/main" val="1048025852"/>
      </p:ext>
    </p:extLst>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Title 1"/>
          <p:cNvSpPr>
            <a:spLocks noGrp="1"/>
          </p:cNvSpPr>
          <p:nvPr>
            <p:ph type="title"/>
          </p:nvPr>
        </p:nvSpPr>
        <p:spPr/>
        <p:txBody>
          <a:bodyPr/>
          <a:lstStyle/>
          <a:p>
            <a:pPr eaLnBrk="1" hangingPunct="1"/>
            <a:r>
              <a:rPr lang="en-US">
                <a:latin typeface="Garamond" charset="0"/>
              </a:rPr>
              <a:t>Staged Execution Model (I)</a:t>
            </a:r>
          </a:p>
        </p:txBody>
      </p:sp>
      <p:sp>
        <p:nvSpPr>
          <p:cNvPr id="3" name="Content Placeholder 2"/>
          <p:cNvSpPr>
            <a:spLocks noGrp="1"/>
          </p:cNvSpPr>
          <p:nvPr>
            <p:ph idx="1"/>
          </p:nvPr>
        </p:nvSpPr>
        <p:spPr>
          <a:xfrm>
            <a:off x="228600" y="990600"/>
            <a:ext cx="8915400" cy="5181600"/>
          </a:xfrm>
        </p:spPr>
        <p:txBody>
          <a:bodyPr/>
          <a:lstStyle/>
          <a:p>
            <a:pPr eaLnBrk="1" hangingPunct="1"/>
            <a:r>
              <a:rPr lang="en-US" sz="2200">
                <a:latin typeface="Tahoma" charset="0"/>
              </a:rPr>
              <a:t>Goal: speed up a program by dividing it up into pieces</a:t>
            </a:r>
          </a:p>
          <a:p>
            <a:pPr eaLnBrk="1" hangingPunct="1"/>
            <a:r>
              <a:rPr lang="en-US" sz="2200">
                <a:latin typeface="Tahoma" charset="0"/>
              </a:rPr>
              <a:t>Idea</a:t>
            </a:r>
          </a:p>
          <a:p>
            <a:pPr lvl="1" eaLnBrk="1" hangingPunct="1"/>
            <a:r>
              <a:rPr lang="en-US" sz="1800">
                <a:solidFill>
                  <a:srgbClr val="0000FF"/>
                </a:solidFill>
                <a:latin typeface="Tahoma" charset="0"/>
              </a:rPr>
              <a:t>Split program code into </a:t>
            </a:r>
            <a:r>
              <a:rPr lang="en-US" sz="1800" b="1" i="1">
                <a:solidFill>
                  <a:srgbClr val="0000FF"/>
                </a:solidFill>
                <a:latin typeface="Tahoma" charset="0"/>
              </a:rPr>
              <a:t>segments</a:t>
            </a:r>
          </a:p>
          <a:p>
            <a:pPr lvl="1" eaLnBrk="1" hangingPunct="1"/>
            <a:r>
              <a:rPr lang="en-US" sz="1800">
                <a:solidFill>
                  <a:srgbClr val="0000FF"/>
                </a:solidFill>
                <a:latin typeface="Tahoma" charset="0"/>
              </a:rPr>
              <a:t>Run each segment on the core best-suited to run it</a:t>
            </a:r>
          </a:p>
          <a:p>
            <a:pPr lvl="1" eaLnBrk="1" hangingPunct="1"/>
            <a:r>
              <a:rPr lang="en-US" sz="1800">
                <a:latin typeface="Tahoma" charset="0"/>
              </a:rPr>
              <a:t>Each core assigned a work-queue, storing segments to be run</a:t>
            </a:r>
          </a:p>
          <a:p>
            <a:pPr lvl="1" eaLnBrk="1" hangingPunct="1"/>
            <a:endParaRPr lang="en-US" sz="1000">
              <a:latin typeface="Tahoma" charset="0"/>
            </a:endParaRPr>
          </a:p>
          <a:p>
            <a:pPr eaLnBrk="1" hangingPunct="1"/>
            <a:r>
              <a:rPr lang="en-US" sz="2200">
                <a:latin typeface="Tahoma" charset="0"/>
              </a:rPr>
              <a:t>Benefits</a:t>
            </a:r>
          </a:p>
          <a:p>
            <a:pPr lvl="1" eaLnBrk="1" hangingPunct="1"/>
            <a:r>
              <a:rPr lang="en-US" sz="1800">
                <a:latin typeface="Tahoma" charset="0"/>
              </a:rPr>
              <a:t>Accelerates segments/critical-paths using specialized/heterogeneous cores</a:t>
            </a:r>
          </a:p>
          <a:p>
            <a:pPr lvl="1" eaLnBrk="1" hangingPunct="1"/>
            <a:r>
              <a:rPr lang="en-US" sz="1800">
                <a:latin typeface="Tahoma" charset="0"/>
              </a:rPr>
              <a:t>Exploits inter-segment parallelism</a:t>
            </a:r>
          </a:p>
          <a:p>
            <a:pPr lvl="1" eaLnBrk="1" hangingPunct="1"/>
            <a:r>
              <a:rPr lang="en-US" sz="1800">
                <a:latin typeface="Tahoma" charset="0"/>
              </a:rPr>
              <a:t>Improves locality of within-segment data</a:t>
            </a:r>
          </a:p>
          <a:p>
            <a:pPr eaLnBrk="1" hangingPunct="1"/>
            <a:endParaRPr lang="en-US" sz="1000">
              <a:latin typeface="Tahoma" charset="0"/>
            </a:endParaRPr>
          </a:p>
          <a:p>
            <a:pPr eaLnBrk="1" hangingPunct="1"/>
            <a:r>
              <a:rPr lang="en-US" sz="2200">
                <a:latin typeface="Tahoma" charset="0"/>
              </a:rPr>
              <a:t>Examples</a:t>
            </a:r>
          </a:p>
          <a:p>
            <a:pPr lvl="1" eaLnBrk="1" hangingPunct="1"/>
            <a:r>
              <a:rPr lang="en-US" sz="1800">
                <a:latin typeface="Tahoma" charset="0"/>
              </a:rPr>
              <a:t>Accelerated critical sections, Bottleneck identification and scheduling</a:t>
            </a:r>
          </a:p>
          <a:p>
            <a:pPr lvl="1" eaLnBrk="1" hangingPunct="1"/>
            <a:r>
              <a:rPr lang="en-US" sz="1800">
                <a:latin typeface="Tahoma" charset="0"/>
              </a:rPr>
              <a:t>Producer-consumer pipeline parallelism</a:t>
            </a:r>
          </a:p>
          <a:p>
            <a:pPr lvl="1" eaLnBrk="1" hangingPunct="1"/>
            <a:r>
              <a:rPr lang="en-US" sz="1800">
                <a:latin typeface="Tahoma" charset="0"/>
              </a:rPr>
              <a:t>Task parallelism (Cilk, Intel TBB, Apple Grand Central Dispatch)</a:t>
            </a:r>
          </a:p>
          <a:p>
            <a:pPr lvl="1" eaLnBrk="1" hangingPunct="1"/>
            <a:r>
              <a:rPr lang="en-US" sz="1800">
                <a:latin typeface="Tahoma" charset="0"/>
              </a:rPr>
              <a:t>Special-purpose cores and functional units</a:t>
            </a:r>
            <a:endParaRPr lang="en-US">
              <a:latin typeface="Tahoma" charset="0"/>
            </a:endParaRPr>
          </a:p>
        </p:txBody>
      </p:sp>
      <p:sp>
        <p:nvSpPr>
          <p:cNvPr id="304131"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15DA8D0-B507-A84B-94A2-EB02ED009668}" type="slidenum">
              <a:rPr lang="en-US" sz="1600">
                <a:solidFill>
                  <a:srgbClr val="000000"/>
                </a:solidFill>
                <a:latin typeface="Garamond" charset="0"/>
              </a:rPr>
              <a:pPr eaLnBrk="1" hangingPunct="1"/>
              <a:t>109</a:t>
            </a:fld>
            <a:endParaRPr lang="en-US" sz="1600">
              <a:solidFill>
                <a:srgbClr val="000000"/>
              </a:solidFill>
              <a:latin typeface="Garamond" charset="0"/>
            </a:endParaRPr>
          </a:p>
        </p:txBody>
      </p:sp>
    </p:spTree>
    <p:extLst>
      <p:ext uri="{BB962C8B-B14F-4D97-AF65-F5344CB8AC3E}">
        <p14:creationId xmlns:p14="http://schemas.microsoft.com/office/powerpoint/2010/main" val="10499848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5181601" y="1828800"/>
            <a:ext cx="3352800" cy="533400"/>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marL="115870" lvl="1" defTabSz="914259"/>
            <a:r>
              <a:rPr lang="en-US" sz="2000" dirty="0">
                <a:solidFill>
                  <a:prstClr val="black"/>
                </a:solidFill>
                <a:latin typeface="Calibri"/>
              </a:rPr>
              <a:t>Take turns accessing memory</a:t>
            </a:r>
            <a:endParaRPr lang="en-US" sz="2000" b="1" dirty="0">
              <a:solidFill>
                <a:srgbClr val="FF0000"/>
              </a:solidFill>
              <a:latin typeface="Calibri"/>
              <a:sym typeface="Wingdings" pitchFamily="2" charset="2"/>
            </a:endParaRPr>
          </a:p>
        </p:txBody>
      </p:sp>
      <p:sp>
        <p:nvSpPr>
          <p:cNvPr id="2" name="Title 1"/>
          <p:cNvSpPr>
            <a:spLocks noGrp="1"/>
          </p:cNvSpPr>
          <p:nvPr>
            <p:ph type="title"/>
          </p:nvPr>
        </p:nvSpPr>
        <p:spPr/>
        <p:txBody>
          <a:bodyPr>
            <a:normAutofit/>
          </a:bodyPr>
          <a:lstStyle/>
          <a:p>
            <a:r>
              <a:rPr lang="en-US" dirty="0"/>
              <a:t>Remember: Throughput vs. Fairness</a:t>
            </a: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11</a:t>
            </a:fld>
            <a:endParaRPr lang="en-US" dirty="0">
              <a:solidFill>
                <a:prstClr val="black">
                  <a:tint val="75000"/>
                </a:prstClr>
              </a:solidFill>
              <a:latin typeface="Calibri"/>
            </a:endParaRPr>
          </a:p>
        </p:txBody>
      </p:sp>
      <p:sp>
        <p:nvSpPr>
          <p:cNvPr id="12" name="TextBox 11"/>
          <p:cNvSpPr txBox="1"/>
          <p:nvPr/>
        </p:nvSpPr>
        <p:spPr>
          <a:xfrm>
            <a:off x="5181601" y="1397916"/>
            <a:ext cx="3124200" cy="43088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425" tIns="45713" rIns="91425" bIns="45713" rtlCol="0">
            <a:spAutoFit/>
          </a:bodyPr>
          <a:lstStyle/>
          <a:p>
            <a:pPr algn="ctr" defTabSz="914259"/>
            <a:r>
              <a:rPr lang="en-US" sz="2200" b="1" i="1" dirty="0">
                <a:solidFill>
                  <a:prstClr val="white"/>
                </a:solidFill>
                <a:latin typeface="Calibri"/>
              </a:rPr>
              <a:t>Fairness biased </a:t>
            </a:r>
            <a:r>
              <a:rPr lang="en-US" sz="2200" i="1" dirty="0">
                <a:solidFill>
                  <a:prstClr val="white"/>
                </a:solidFill>
                <a:latin typeface="Calibri"/>
              </a:rPr>
              <a:t>approach</a:t>
            </a:r>
          </a:p>
        </p:txBody>
      </p:sp>
      <p:sp>
        <p:nvSpPr>
          <p:cNvPr id="14" name="Rounded Rectangle 13"/>
          <p:cNvSpPr/>
          <p:nvPr/>
        </p:nvSpPr>
        <p:spPr>
          <a:xfrm>
            <a:off x="2114551" y="3957938"/>
            <a:ext cx="1181101" cy="457201"/>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2000" dirty="0">
                <a:solidFill>
                  <a:prstClr val="white"/>
                </a:solidFill>
                <a:latin typeface="Calibri"/>
              </a:rPr>
              <a:t>thread C</a:t>
            </a:r>
          </a:p>
        </p:txBody>
      </p:sp>
      <p:sp>
        <p:nvSpPr>
          <p:cNvPr id="15" name="Rounded Rectangle 14"/>
          <p:cNvSpPr/>
          <p:nvPr/>
        </p:nvSpPr>
        <p:spPr>
          <a:xfrm>
            <a:off x="2242333" y="3481685"/>
            <a:ext cx="925536" cy="3048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600" dirty="0">
                <a:solidFill>
                  <a:prstClr val="white"/>
                </a:solidFill>
                <a:latin typeface="Calibri"/>
              </a:rPr>
              <a:t>thread B</a:t>
            </a:r>
          </a:p>
        </p:txBody>
      </p:sp>
      <p:sp>
        <p:nvSpPr>
          <p:cNvPr id="16" name="Rounded Rectangle 15"/>
          <p:cNvSpPr/>
          <p:nvPr/>
        </p:nvSpPr>
        <p:spPr>
          <a:xfrm>
            <a:off x="2362201" y="3195935"/>
            <a:ext cx="685800" cy="1143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200" dirty="0">
                <a:solidFill>
                  <a:prstClr val="white"/>
                </a:solidFill>
                <a:latin typeface="Calibri"/>
              </a:rPr>
              <a:t>thread A</a:t>
            </a:r>
          </a:p>
        </p:txBody>
      </p:sp>
      <p:sp>
        <p:nvSpPr>
          <p:cNvPr id="33" name="TextBox 32"/>
          <p:cNvSpPr txBox="1"/>
          <p:nvPr/>
        </p:nvSpPr>
        <p:spPr>
          <a:xfrm>
            <a:off x="152400" y="3443645"/>
            <a:ext cx="1676400" cy="769441"/>
          </a:xfrm>
          <a:prstGeom prst="rect">
            <a:avLst/>
          </a:prstGeom>
          <a:noFill/>
        </p:spPr>
        <p:txBody>
          <a:bodyPr wrap="square" lIns="91425" tIns="45713" rIns="91425" bIns="45713" rtlCol="0">
            <a:spAutoFit/>
          </a:bodyPr>
          <a:lstStyle/>
          <a:p>
            <a:pPr algn="ctr" defTabSz="914259"/>
            <a:r>
              <a:rPr lang="en-US" sz="2200" i="1" dirty="0">
                <a:solidFill>
                  <a:prstClr val="black"/>
                </a:solidFill>
                <a:latin typeface="Calibri"/>
                <a:ea typeface="ＭＳ Ｐゴシック" charset="0"/>
                <a:cs typeface="ＭＳ Ｐゴシック" charset="0"/>
              </a:rPr>
              <a:t>less memory </a:t>
            </a:r>
            <a:br>
              <a:rPr lang="en-US" sz="2200" i="1" dirty="0">
                <a:solidFill>
                  <a:prstClr val="black"/>
                </a:solidFill>
                <a:latin typeface="Calibri"/>
                <a:ea typeface="ＭＳ Ｐゴシック" charset="0"/>
                <a:cs typeface="ＭＳ Ｐゴシック" charset="0"/>
              </a:rPr>
            </a:br>
            <a:r>
              <a:rPr lang="en-US" sz="2200" i="1" dirty="0">
                <a:solidFill>
                  <a:prstClr val="black"/>
                </a:solidFill>
                <a:latin typeface="Calibri"/>
                <a:ea typeface="ＭＳ Ｐゴシック" charset="0"/>
                <a:cs typeface="ＭＳ Ｐゴシック" charset="0"/>
              </a:rPr>
              <a:t>intensive</a:t>
            </a:r>
          </a:p>
        </p:txBody>
      </p:sp>
      <p:cxnSp>
        <p:nvCxnSpPr>
          <p:cNvPr id="34" name="Straight Arrow Connector 33"/>
          <p:cNvCxnSpPr/>
          <p:nvPr/>
        </p:nvCxnSpPr>
        <p:spPr>
          <a:xfrm rot="5400000" flipH="1" flipV="1">
            <a:off x="1179912" y="3767039"/>
            <a:ext cx="1294607" cy="1588"/>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6200000" flipV="1">
            <a:off x="2933700" y="3767436"/>
            <a:ext cx="1295401" cy="2"/>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581404" y="3443645"/>
            <a:ext cx="1066799" cy="769441"/>
          </a:xfrm>
          <a:prstGeom prst="rect">
            <a:avLst/>
          </a:prstGeom>
          <a:noFill/>
        </p:spPr>
        <p:txBody>
          <a:bodyPr wrap="square" lIns="91425" tIns="45713" rIns="91425" bIns="45713" rtlCol="0">
            <a:spAutoFit/>
          </a:bodyPr>
          <a:lstStyle/>
          <a:p>
            <a:pPr algn="ctr" defTabSz="914259"/>
            <a:r>
              <a:rPr lang="en-US" sz="2200" i="1" dirty="0">
                <a:solidFill>
                  <a:prstClr val="black"/>
                </a:solidFill>
                <a:latin typeface="Calibri"/>
                <a:ea typeface="ＭＳ Ｐゴシック" charset="0"/>
                <a:cs typeface="ＭＳ Ｐゴシック" charset="0"/>
              </a:rPr>
              <a:t>higher</a:t>
            </a:r>
          </a:p>
          <a:p>
            <a:pPr algn="ctr" defTabSz="914259"/>
            <a:r>
              <a:rPr lang="en-US" sz="2200" i="1" dirty="0">
                <a:solidFill>
                  <a:prstClr val="black"/>
                </a:solidFill>
                <a:latin typeface="Calibri"/>
                <a:ea typeface="ＭＳ Ｐゴシック" charset="0"/>
                <a:cs typeface="ＭＳ Ｐゴシック" charset="0"/>
              </a:rPr>
              <a:t>priority</a:t>
            </a:r>
          </a:p>
        </p:txBody>
      </p:sp>
      <p:sp>
        <p:nvSpPr>
          <p:cNvPr id="47" name="Rectangle 46"/>
          <p:cNvSpPr/>
          <p:nvPr/>
        </p:nvSpPr>
        <p:spPr>
          <a:xfrm>
            <a:off x="533400" y="1828800"/>
            <a:ext cx="4343400" cy="533400"/>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marL="115870" lvl="1" defTabSz="914259"/>
            <a:r>
              <a:rPr lang="en-US" sz="2000" dirty="0">
                <a:solidFill>
                  <a:prstClr val="black"/>
                </a:solidFill>
                <a:latin typeface="Calibri"/>
              </a:rPr>
              <a:t>Prioritize less memory-intensive threads</a:t>
            </a:r>
            <a:endParaRPr lang="en-US" sz="2000" b="1" dirty="0">
              <a:solidFill>
                <a:srgbClr val="FF0000"/>
              </a:solidFill>
              <a:latin typeface="Calibri"/>
              <a:sym typeface="Wingdings" pitchFamily="2" charset="2"/>
            </a:endParaRPr>
          </a:p>
        </p:txBody>
      </p:sp>
      <p:sp>
        <p:nvSpPr>
          <p:cNvPr id="11" name="TextBox 10"/>
          <p:cNvSpPr txBox="1"/>
          <p:nvPr/>
        </p:nvSpPr>
        <p:spPr>
          <a:xfrm>
            <a:off x="533401" y="1397916"/>
            <a:ext cx="3733800" cy="43088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91425" tIns="45713" rIns="91425" bIns="45713" rtlCol="0">
            <a:spAutoFit/>
          </a:bodyPr>
          <a:lstStyle/>
          <a:p>
            <a:pPr algn="ctr" defTabSz="914259"/>
            <a:r>
              <a:rPr lang="en-US" sz="2200" b="1" i="1" dirty="0">
                <a:solidFill>
                  <a:prstClr val="white"/>
                </a:solidFill>
                <a:latin typeface="Calibri"/>
              </a:rPr>
              <a:t>Throughput biased </a:t>
            </a:r>
            <a:r>
              <a:rPr lang="en-US" sz="2200" i="1" dirty="0">
                <a:solidFill>
                  <a:prstClr val="white"/>
                </a:solidFill>
                <a:latin typeface="Calibri"/>
              </a:rPr>
              <a:t>approach</a:t>
            </a:r>
          </a:p>
        </p:txBody>
      </p:sp>
      <p:sp>
        <p:nvSpPr>
          <p:cNvPr id="49" name="Rectangle 48"/>
          <p:cNvSpPr/>
          <p:nvPr/>
        </p:nvSpPr>
        <p:spPr>
          <a:xfrm>
            <a:off x="1371602" y="2605445"/>
            <a:ext cx="2666998" cy="28575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marL="3174" lvl="1" algn="ctr" defTabSz="914259">
              <a:lnSpc>
                <a:spcPct val="80000"/>
              </a:lnSpc>
            </a:pPr>
            <a:r>
              <a:rPr lang="en-US" sz="2400" b="1" dirty="0">
                <a:solidFill>
                  <a:srgbClr val="006633"/>
                </a:solidFill>
                <a:latin typeface="Calibri"/>
              </a:rPr>
              <a:t>Good for throughput</a:t>
            </a:r>
            <a:endParaRPr lang="en-US" sz="2400" b="1" dirty="0">
              <a:solidFill>
                <a:srgbClr val="006633"/>
              </a:solidFill>
              <a:latin typeface="Calibri"/>
              <a:sym typeface="Wingdings" pitchFamily="2" charset="2"/>
            </a:endParaRPr>
          </a:p>
        </p:txBody>
      </p:sp>
      <p:cxnSp>
        <p:nvCxnSpPr>
          <p:cNvPr id="51" name="Shape 50"/>
          <p:cNvCxnSpPr>
            <a:stCxn id="49" idx="2"/>
            <a:endCxn id="16" idx="0"/>
          </p:cNvCxnSpPr>
          <p:nvPr/>
        </p:nvCxnSpPr>
        <p:spPr>
          <a:xfrm rot="5400000">
            <a:off x="2552731" y="3043565"/>
            <a:ext cx="304740" cy="1588"/>
          </a:xfrm>
          <a:prstGeom prst="curvedConnector3">
            <a:avLst>
              <a:gd name="adj1" fmla="val 50000"/>
            </a:avLst>
          </a:prstGeom>
          <a:ln w="19050">
            <a:solidFill>
              <a:srgbClr val="006633"/>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62" name="Explosion 1 61"/>
          <p:cNvSpPr/>
          <p:nvPr/>
        </p:nvSpPr>
        <p:spPr>
          <a:xfrm>
            <a:off x="1905000" y="4205645"/>
            <a:ext cx="457200" cy="380939"/>
          </a:xfrm>
          <a:prstGeom prst="irregularSeal1">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66" name="TextBox 65"/>
          <p:cNvSpPr txBox="1"/>
          <p:nvPr/>
        </p:nvSpPr>
        <p:spPr>
          <a:xfrm>
            <a:off x="914400" y="4567538"/>
            <a:ext cx="3429000" cy="492443"/>
          </a:xfrm>
          <a:prstGeom prst="rect">
            <a:avLst/>
          </a:prstGeom>
          <a:noFill/>
        </p:spPr>
        <p:txBody>
          <a:bodyPr wrap="square" lIns="0" tIns="45713" rIns="0" bIns="45713" rtlCol="0">
            <a:spAutoFit/>
          </a:bodyPr>
          <a:lstStyle/>
          <a:p>
            <a:pPr algn="ctr" defTabSz="914259"/>
            <a:r>
              <a:rPr lang="en-US" sz="2600" b="1" i="1" dirty="0">
                <a:solidFill>
                  <a:srgbClr val="FF0000"/>
                </a:solidFill>
                <a:latin typeface="Calibri"/>
                <a:ea typeface="ＭＳ Ｐゴシック" charset="0"/>
                <a:cs typeface="ＭＳ Ｐゴシック" charset="0"/>
              </a:rPr>
              <a:t>starvation </a:t>
            </a:r>
            <a:r>
              <a:rPr lang="en-US" sz="2600" b="1" dirty="0">
                <a:solidFill>
                  <a:srgbClr val="FF0000"/>
                </a:solidFill>
                <a:latin typeface="Calibri"/>
                <a:ea typeface="ＭＳ Ｐゴシック" charset="0"/>
                <a:cs typeface="ＭＳ Ｐゴシック" charset="0"/>
                <a:sym typeface="Wingdings" pitchFamily="2" charset="2"/>
              </a:rPr>
              <a:t></a:t>
            </a:r>
            <a:r>
              <a:rPr lang="en-US" sz="2600" b="1" i="1" dirty="0">
                <a:solidFill>
                  <a:srgbClr val="FF0000"/>
                </a:solidFill>
                <a:latin typeface="Calibri"/>
                <a:ea typeface="ＭＳ Ｐゴシック" charset="0"/>
                <a:cs typeface="ＭＳ Ｐゴシック" charset="0"/>
                <a:sym typeface="Wingdings" pitchFamily="2" charset="2"/>
              </a:rPr>
              <a:t> unfairness</a:t>
            </a:r>
            <a:endParaRPr lang="en-US" sz="2600" b="1" i="1" dirty="0">
              <a:solidFill>
                <a:srgbClr val="FF0000"/>
              </a:solidFill>
              <a:latin typeface="Calibri"/>
              <a:ea typeface="ＭＳ Ｐゴシック" charset="0"/>
              <a:cs typeface="ＭＳ Ｐゴシック" charset="0"/>
            </a:endParaRPr>
          </a:p>
        </p:txBody>
      </p:sp>
      <p:sp>
        <p:nvSpPr>
          <p:cNvPr id="84" name="Rounded Rectangle 83"/>
          <p:cNvSpPr/>
          <p:nvPr/>
        </p:nvSpPr>
        <p:spPr>
          <a:xfrm>
            <a:off x="5257801" y="3576937"/>
            <a:ext cx="1181101" cy="457201"/>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2000" dirty="0">
                <a:solidFill>
                  <a:prstClr val="white"/>
                </a:solidFill>
                <a:latin typeface="Calibri"/>
              </a:rPr>
              <a:t>thread C</a:t>
            </a:r>
          </a:p>
        </p:txBody>
      </p:sp>
      <p:sp>
        <p:nvSpPr>
          <p:cNvPr id="85" name="Rounded Rectangle 84"/>
          <p:cNvSpPr/>
          <p:nvPr/>
        </p:nvSpPr>
        <p:spPr>
          <a:xfrm>
            <a:off x="7532664" y="3653135"/>
            <a:ext cx="925536" cy="3048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600" dirty="0">
                <a:solidFill>
                  <a:prstClr val="white"/>
                </a:solidFill>
                <a:latin typeface="Calibri"/>
              </a:rPr>
              <a:t>thread B</a:t>
            </a:r>
          </a:p>
        </p:txBody>
      </p:sp>
      <p:sp>
        <p:nvSpPr>
          <p:cNvPr id="86" name="Rounded Rectangle 85"/>
          <p:cNvSpPr/>
          <p:nvPr/>
        </p:nvSpPr>
        <p:spPr>
          <a:xfrm>
            <a:off x="6642883" y="3748384"/>
            <a:ext cx="685800" cy="1143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200" dirty="0">
                <a:solidFill>
                  <a:prstClr val="white"/>
                </a:solidFill>
                <a:latin typeface="Calibri"/>
              </a:rPr>
              <a:t>thread A</a:t>
            </a:r>
          </a:p>
        </p:txBody>
      </p:sp>
      <p:sp>
        <p:nvSpPr>
          <p:cNvPr id="87" name="Oval 86"/>
          <p:cNvSpPr/>
          <p:nvPr/>
        </p:nvSpPr>
        <p:spPr>
          <a:xfrm>
            <a:off x="5757863" y="3119736"/>
            <a:ext cx="2395537" cy="3048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cxnSp>
        <p:nvCxnSpPr>
          <p:cNvPr id="89" name="Straight Arrow Connector 88"/>
          <p:cNvCxnSpPr/>
          <p:nvPr/>
        </p:nvCxnSpPr>
        <p:spPr>
          <a:xfrm rot="10800000">
            <a:off x="6917531" y="3119738"/>
            <a:ext cx="76200" cy="1"/>
          </a:xfrm>
          <a:prstGeom prst="straightConnector1">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rot="10800000">
            <a:off x="6917531" y="3424538"/>
            <a:ext cx="76200" cy="1"/>
          </a:xfrm>
          <a:prstGeom prst="straightConnector1">
            <a:avLst/>
          </a:prstGeom>
          <a:ln w="31750">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4191000" y="2738735"/>
            <a:ext cx="2171700" cy="24765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marL="3174" lvl="1" algn="ctr" defTabSz="914259">
              <a:lnSpc>
                <a:spcPct val="80000"/>
              </a:lnSpc>
            </a:pPr>
            <a:r>
              <a:rPr lang="en-US" sz="2400" b="1" dirty="0">
                <a:solidFill>
                  <a:srgbClr val="006633"/>
                </a:solidFill>
                <a:latin typeface="Calibri"/>
                <a:sym typeface="Wingdings" pitchFamily="2" charset="2"/>
              </a:rPr>
              <a:t>Does not starve</a:t>
            </a:r>
          </a:p>
        </p:txBody>
      </p:sp>
      <p:cxnSp>
        <p:nvCxnSpPr>
          <p:cNvPr id="95" name="Shape 50"/>
          <p:cNvCxnSpPr>
            <a:stCxn id="94" idx="2"/>
            <a:endCxn id="84" idx="1"/>
          </p:cNvCxnSpPr>
          <p:nvPr/>
        </p:nvCxnSpPr>
        <p:spPr>
          <a:xfrm rot="5400000">
            <a:off x="4857750" y="3386435"/>
            <a:ext cx="819150" cy="19050"/>
          </a:xfrm>
          <a:prstGeom prst="curvedConnector4">
            <a:avLst>
              <a:gd name="adj1" fmla="val 36046"/>
              <a:gd name="adj2" fmla="val 1300000"/>
            </a:avLst>
          </a:prstGeom>
          <a:ln w="19050">
            <a:solidFill>
              <a:srgbClr val="006633"/>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04" name="Explosion 1 103"/>
          <p:cNvSpPr/>
          <p:nvPr/>
        </p:nvSpPr>
        <p:spPr>
          <a:xfrm>
            <a:off x="6553201" y="3748445"/>
            <a:ext cx="381000" cy="323910"/>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105" name="TextBox 104"/>
          <p:cNvSpPr txBox="1"/>
          <p:nvPr/>
        </p:nvSpPr>
        <p:spPr>
          <a:xfrm>
            <a:off x="5334001" y="4212848"/>
            <a:ext cx="3048000" cy="892552"/>
          </a:xfrm>
          <a:prstGeom prst="rect">
            <a:avLst/>
          </a:prstGeom>
          <a:noFill/>
        </p:spPr>
        <p:txBody>
          <a:bodyPr wrap="square" lIns="0" tIns="45713" rIns="0" bIns="45713" rtlCol="0">
            <a:spAutoFit/>
          </a:bodyPr>
          <a:lstStyle/>
          <a:p>
            <a:pPr algn="ctr" defTabSz="914259"/>
            <a:r>
              <a:rPr lang="en-US" sz="2600" b="1" i="1" dirty="0">
                <a:solidFill>
                  <a:srgbClr val="FF0000"/>
                </a:solidFill>
                <a:latin typeface="Calibri"/>
                <a:ea typeface="ＭＳ Ｐゴシック" charset="0"/>
                <a:cs typeface="ＭＳ Ｐゴシック" charset="0"/>
              </a:rPr>
              <a:t>not prioritized </a:t>
            </a:r>
            <a:r>
              <a:rPr lang="en-US" sz="2600" b="1" dirty="0">
                <a:solidFill>
                  <a:srgbClr val="FF0000"/>
                </a:solidFill>
                <a:latin typeface="Calibri"/>
                <a:ea typeface="ＭＳ Ｐゴシック" charset="0"/>
                <a:cs typeface="ＭＳ Ｐゴシック" charset="0"/>
                <a:sym typeface="Wingdings" pitchFamily="2" charset="2"/>
              </a:rPr>
              <a:t> </a:t>
            </a:r>
          </a:p>
          <a:p>
            <a:pPr algn="ctr" defTabSz="914259"/>
            <a:r>
              <a:rPr lang="en-US" sz="2600" b="1" i="1" dirty="0">
                <a:solidFill>
                  <a:srgbClr val="FF0000"/>
                </a:solidFill>
                <a:latin typeface="Calibri"/>
                <a:ea typeface="ＭＳ Ｐゴシック" charset="0"/>
                <a:cs typeface="ＭＳ Ｐゴシック" charset="0"/>
                <a:sym typeface="Wingdings" pitchFamily="2" charset="2"/>
              </a:rPr>
              <a:t>reduced throughput</a:t>
            </a:r>
            <a:endParaRPr lang="en-US" sz="2600" b="1" i="1" dirty="0">
              <a:solidFill>
                <a:srgbClr val="FF0000"/>
              </a:solidFill>
              <a:latin typeface="Calibri"/>
              <a:ea typeface="ＭＳ Ｐゴシック" charset="0"/>
              <a:cs typeface="ＭＳ Ｐゴシック" charset="0"/>
            </a:endParaRPr>
          </a:p>
        </p:txBody>
      </p:sp>
      <p:sp>
        <p:nvSpPr>
          <p:cNvPr id="106" name="TextBox 105"/>
          <p:cNvSpPr txBox="1"/>
          <p:nvPr/>
        </p:nvSpPr>
        <p:spPr>
          <a:xfrm>
            <a:off x="762001" y="5486400"/>
            <a:ext cx="7620000" cy="609600"/>
          </a:xfrm>
          <a:prstGeom prst="rect">
            <a:avLst/>
          </a:prstGeom>
          <a:ln/>
        </p:spPr>
        <p:style>
          <a:lnRef idx="1">
            <a:schemeClr val="accent2"/>
          </a:lnRef>
          <a:fillRef idx="3">
            <a:schemeClr val="accent2"/>
          </a:fillRef>
          <a:effectRef idx="2">
            <a:schemeClr val="accent2"/>
          </a:effectRef>
          <a:fontRef idx="minor">
            <a:schemeClr val="lt1"/>
          </a:fontRef>
        </p:style>
        <p:txBody>
          <a:bodyPr wrap="square" lIns="91425" tIns="45713" rIns="91425" bIns="45713" rtlCol="0" anchor="ctr" anchorCtr="0">
            <a:noAutofit/>
          </a:bodyPr>
          <a:lstStyle/>
          <a:p>
            <a:pPr algn="ctr" defTabSz="914259"/>
            <a:r>
              <a:rPr lang="en-US" sz="3200" b="1" dirty="0">
                <a:solidFill>
                  <a:prstClr val="white"/>
                </a:solidFill>
                <a:latin typeface="Calibri"/>
              </a:rPr>
              <a:t>Single policy for all threads is insufficient</a:t>
            </a:r>
          </a:p>
        </p:txBody>
      </p:sp>
      <p:sp>
        <p:nvSpPr>
          <p:cNvPr id="30" name="TextBox 29"/>
          <p:cNvSpPr txBox="1"/>
          <p:nvPr/>
        </p:nvSpPr>
        <p:spPr>
          <a:xfrm>
            <a:off x="467544" y="6453336"/>
            <a:ext cx="6007549" cy="369332"/>
          </a:xfrm>
          <a:prstGeom prst="rect">
            <a:avLst/>
          </a:prstGeom>
          <a:noFill/>
        </p:spPr>
        <p:txBody>
          <a:bodyPr wrap="none" rtlCol="0">
            <a:spAutoFit/>
          </a:bodyPr>
          <a:lstStyle/>
          <a:p>
            <a:r>
              <a:rPr lang="en-US" dirty="0"/>
              <a:t>Kim et al., “</a:t>
            </a:r>
            <a:r>
              <a:rPr lang="en-US" dirty="0">
                <a:solidFill>
                  <a:srgbClr val="0000FF"/>
                </a:solidFill>
              </a:rPr>
              <a:t>Thread Cluster Memory Scheduling</a:t>
            </a:r>
            <a:r>
              <a:rPr lang="en-US" dirty="0"/>
              <a:t>,” MICRO 2010.</a:t>
            </a:r>
          </a:p>
        </p:txBody>
      </p:sp>
    </p:spTree>
    <p:extLst>
      <p:ext uri="{BB962C8B-B14F-4D97-AF65-F5344CB8AC3E}">
        <p14:creationId xmlns:p14="http://schemas.microsoft.com/office/powerpoint/2010/main" val="242300218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Slide Number Placeholder 4"/>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CBDEB2E-02C8-0B43-AC43-B854F7B2880B}" type="slidenum">
              <a:rPr lang="en-US" sz="1600">
                <a:solidFill>
                  <a:srgbClr val="000000"/>
                </a:solidFill>
                <a:latin typeface="Garamond" charset="0"/>
              </a:rPr>
              <a:pPr eaLnBrk="1" hangingPunct="1"/>
              <a:t>110</a:t>
            </a:fld>
            <a:endParaRPr lang="en-US" sz="1600">
              <a:solidFill>
                <a:srgbClr val="000000"/>
              </a:solidFill>
              <a:latin typeface="Garamond" charset="0"/>
            </a:endParaRPr>
          </a:p>
        </p:txBody>
      </p:sp>
      <p:sp>
        <p:nvSpPr>
          <p:cNvPr id="306178" name="Rectangle 2"/>
          <p:cNvSpPr>
            <a:spLocks noGrp="1" noChangeArrowheads="1"/>
          </p:cNvSpPr>
          <p:nvPr>
            <p:ph type="title"/>
          </p:nvPr>
        </p:nvSpPr>
        <p:spPr/>
        <p:txBody>
          <a:bodyPr/>
          <a:lstStyle/>
          <a:p>
            <a:pPr eaLnBrk="1" hangingPunct="1"/>
            <a:r>
              <a:rPr lang="en-US">
                <a:latin typeface="Garamond" charset="0"/>
              </a:rPr>
              <a:t>Staged Execution Model (II)</a:t>
            </a:r>
          </a:p>
        </p:txBody>
      </p:sp>
      <p:sp>
        <p:nvSpPr>
          <p:cNvPr id="29699" name="AutoShape 3"/>
          <p:cNvSpPr>
            <a:spLocks noChangeArrowheads="1"/>
          </p:cNvSpPr>
          <p:nvPr/>
        </p:nvSpPr>
        <p:spPr bwMode="auto">
          <a:xfrm>
            <a:off x="3276600" y="1828800"/>
            <a:ext cx="2133600" cy="3717925"/>
          </a:xfrm>
          <a:prstGeom prst="roundRect">
            <a:avLst>
              <a:gd name="adj" fmla="val 16667"/>
            </a:avLst>
          </a:prstGeom>
          <a:solidFill>
            <a:srgbClr val="99CC00"/>
          </a:solidFill>
          <a:ln w="9525">
            <a:solidFill>
              <a:schemeClr val="tx1"/>
            </a:solidFill>
            <a:round/>
            <a:headEnd/>
            <a:tailEnd/>
          </a:ln>
        </p:spPr>
        <p:txBody>
          <a:bodyPr wrap="none" anchor="ctr"/>
          <a:lstStyle/>
          <a:p>
            <a:pPr algn="ctr">
              <a:defRPr/>
            </a:pPr>
            <a:r>
              <a:rPr lang="en-US">
                <a:solidFill>
                  <a:srgbClr val="000000"/>
                </a:solidFill>
              </a:rPr>
              <a:t>LOAD X</a:t>
            </a:r>
          </a:p>
          <a:p>
            <a:pPr algn="ctr">
              <a:defRPr/>
            </a:pPr>
            <a:r>
              <a:rPr lang="en-US">
                <a:solidFill>
                  <a:srgbClr val="000000"/>
                </a:solidFill>
              </a:rPr>
              <a:t>STORE Y</a:t>
            </a:r>
          </a:p>
          <a:p>
            <a:pPr algn="ctr">
              <a:defRPr/>
            </a:pPr>
            <a:r>
              <a:rPr lang="en-US">
                <a:solidFill>
                  <a:srgbClr val="000000"/>
                </a:solidFill>
              </a:rPr>
              <a:t>STORE Y</a:t>
            </a:r>
          </a:p>
          <a:p>
            <a:pPr algn="ctr">
              <a:defRPr/>
            </a:pPr>
            <a:endParaRPr lang="en-US">
              <a:solidFill>
                <a:srgbClr val="000000"/>
              </a:solidFill>
            </a:endParaRPr>
          </a:p>
          <a:p>
            <a:pPr algn="ctr">
              <a:defRPr/>
            </a:pPr>
            <a:r>
              <a:rPr lang="en-US">
                <a:solidFill>
                  <a:srgbClr val="000000"/>
                </a:solidFill>
              </a:rPr>
              <a:t>LOAD Y</a:t>
            </a:r>
          </a:p>
          <a:p>
            <a:pPr algn="ctr">
              <a:defRPr/>
            </a:pPr>
            <a:r>
              <a:rPr lang="en-US">
                <a:solidFill>
                  <a:srgbClr val="000000"/>
                </a:solidFill>
              </a:rPr>
              <a:t>….</a:t>
            </a:r>
          </a:p>
          <a:p>
            <a:pPr algn="ctr">
              <a:defRPr/>
            </a:pPr>
            <a:r>
              <a:rPr lang="en-US">
                <a:solidFill>
                  <a:srgbClr val="000000"/>
                </a:solidFill>
              </a:rPr>
              <a:t>STORE Z</a:t>
            </a:r>
          </a:p>
          <a:p>
            <a:pPr algn="ctr">
              <a:defRPr/>
            </a:pPr>
            <a:endParaRPr lang="en-US">
              <a:solidFill>
                <a:srgbClr val="000000"/>
              </a:solidFill>
            </a:endParaRPr>
          </a:p>
          <a:p>
            <a:pPr algn="ctr">
              <a:defRPr/>
            </a:pPr>
            <a:r>
              <a:rPr lang="en-US">
                <a:solidFill>
                  <a:srgbClr val="000000"/>
                </a:solidFill>
              </a:rPr>
              <a:t>LOAD Z</a:t>
            </a:r>
          </a:p>
          <a:p>
            <a:pPr algn="ctr">
              <a:defRPr/>
            </a:pPr>
            <a:r>
              <a:rPr lang="en-US">
                <a:solidFill>
                  <a:srgbClr val="000000"/>
                </a:solidFill>
              </a:rPr>
              <a:t>….</a:t>
            </a:r>
          </a:p>
          <a:p>
            <a:pPr algn="ctr">
              <a:defRPr/>
            </a:pPr>
            <a:endParaRPr lang="en-US">
              <a:solidFill>
                <a:srgbClr val="000000"/>
              </a:solidFill>
            </a:endParaRPr>
          </a:p>
        </p:txBody>
      </p:sp>
      <p:sp>
        <p:nvSpPr>
          <p:cNvPr id="55301" name="Comment 12"/>
          <p:cNvSpPr>
            <a:spLocks noRot="1" noChangeAspect="1" noEditPoints="1" noChangeArrowheads="1" noChangeShapeType="1" noTextEdit="1"/>
          </p:cNvSpPr>
          <p:nvPr/>
        </p:nvSpPr>
        <p:spPr bwMode="auto">
          <a:xfrm>
            <a:off x="8215313" y="2882900"/>
            <a:ext cx="22225" cy="6350"/>
          </a:xfrm>
          <a:custGeom>
            <a:avLst/>
            <a:gdLst>
              <a:gd name="T0" fmla="*/ 2147483647 w 59"/>
              <a:gd name="T1" fmla="*/ 0 h 15"/>
              <a:gd name="T2" fmla="*/ 0 w 59"/>
              <a:gd name="T3" fmla="*/ 2147483647 h 15"/>
              <a:gd name="T4" fmla="*/ 0 60000 65536"/>
              <a:gd name="T5" fmla="*/ 0 60000 65536"/>
              <a:gd name="T6" fmla="*/ 0 w 59"/>
              <a:gd name="T7" fmla="*/ 0 h 15"/>
              <a:gd name="T8" fmla="*/ 59 w 59"/>
              <a:gd name="T9" fmla="*/ 15 h 15"/>
            </a:gdLst>
            <a:ahLst/>
            <a:cxnLst>
              <a:cxn ang="T4">
                <a:pos x="T0" y="T1"/>
              </a:cxn>
              <a:cxn ang="T5">
                <a:pos x="T2" y="T3"/>
              </a:cxn>
            </a:cxnLst>
            <a:rect l="T6" t="T7" r="T8" b="T9"/>
            <a:pathLst>
              <a:path w="59" h="15" extrusionOk="0">
                <a:moveTo>
                  <a:pt x="58" y="0"/>
                </a:moveTo>
                <a:cubicBezTo>
                  <a:pt x="32" y="15"/>
                  <a:pt x="22" y="20"/>
                  <a:pt x="0" y="14"/>
                </a:cubicBezTo>
              </a:path>
            </a:pathLst>
          </a:custGeom>
          <a:noFill/>
          <a:ln w="19050" cap="rnd">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a:defRPr/>
            </a:pPr>
            <a:endParaRPr lang="en-US">
              <a:solidFill>
                <a:srgbClr val="000000"/>
              </a:solidFill>
            </a:endParaRPr>
          </a:p>
        </p:txBody>
      </p:sp>
    </p:spTree>
    <p:extLst>
      <p:ext uri="{BB962C8B-B14F-4D97-AF65-F5344CB8AC3E}">
        <p14:creationId xmlns:p14="http://schemas.microsoft.com/office/powerpoint/2010/main" val="599116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6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Slide Number Placeholder 4"/>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54FB298-7E8A-464A-B918-17DB5C1DF78F}" type="slidenum">
              <a:rPr lang="en-US" sz="1600">
                <a:solidFill>
                  <a:srgbClr val="000000"/>
                </a:solidFill>
                <a:latin typeface="Garamond" charset="0"/>
              </a:rPr>
              <a:pPr eaLnBrk="1" hangingPunct="1"/>
              <a:t>111</a:t>
            </a:fld>
            <a:endParaRPr lang="en-US" sz="1600">
              <a:solidFill>
                <a:srgbClr val="000000"/>
              </a:solidFill>
              <a:latin typeface="Garamond" charset="0"/>
            </a:endParaRPr>
          </a:p>
        </p:txBody>
      </p:sp>
      <p:sp>
        <p:nvSpPr>
          <p:cNvPr id="308226" name="Rectangle 2"/>
          <p:cNvSpPr>
            <a:spLocks noGrp="1" noChangeArrowheads="1"/>
          </p:cNvSpPr>
          <p:nvPr>
            <p:ph type="title"/>
          </p:nvPr>
        </p:nvSpPr>
        <p:spPr/>
        <p:txBody>
          <a:bodyPr/>
          <a:lstStyle/>
          <a:p>
            <a:pPr eaLnBrk="1" hangingPunct="1"/>
            <a:r>
              <a:rPr lang="en-US">
                <a:latin typeface="Garamond" charset="0"/>
              </a:rPr>
              <a:t>Staged Execution Model (III)</a:t>
            </a:r>
          </a:p>
        </p:txBody>
      </p:sp>
      <p:sp>
        <p:nvSpPr>
          <p:cNvPr id="12291" name="AutoShape 3"/>
          <p:cNvSpPr>
            <a:spLocks noChangeArrowheads="1"/>
          </p:cNvSpPr>
          <p:nvPr/>
        </p:nvSpPr>
        <p:spPr bwMode="auto">
          <a:xfrm>
            <a:off x="3521075" y="1905000"/>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pPr algn="ctr">
              <a:defRPr/>
            </a:pPr>
            <a:r>
              <a:rPr lang="en-US">
                <a:solidFill>
                  <a:srgbClr val="000000"/>
                </a:solidFill>
              </a:rPr>
              <a:t>LOAD X</a:t>
            </a:r>
          </a:p>
          <a:p>
            <a:pPr algn="ctr">
              <a:defRPr/>
            </a:pPr>
            <a:r>
              <a:rPr lang="en-US">
                <a:solidFill>
                  <a:srgbClr val="000000"/>
                </a:solidFill>
              </a:rPr>
              <a:t>STORE Y</a:t>
            </a:r>
          </a:p>
          <a:p>
            <a:pPr algn="ctr">
              <a:defRPr/>
            </a:pPr>
            <a:r>
              <a:rPr lang="en-US">
                <a:solidFill>
                  <a:srgbClr val="000000"/>
                </a:solidFill>
              </a:rPr>
              <a:t>STORE Y</a:t>
            </a:r>
          </a:p>
        </p:txBody>
      </p:sp>
      <p:sp>
        <p:nvSpPr>
          <p:cNvPr id="12292" name="AutoShape 4"/>
          <p:cNvSpPr>
            <a:spLocks noChangeArrowheads="1"/>
          </p:cNvSpPr>
          <p:nvPr/>
        </p:nvSpPr>
        <p:spPr bwMode="auto">
          <a:xfrm>
            <a:off x="3521075" y="3429000"/>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pPr algn="ctr">
              <a:defRPr/>
            </a:pPr>
            <a:r>
              <a:rPr lang="en-US">
                <a:solidFill>
                  <a:srgbClr val="000000"/>
                </a:solidFill>
              </a:rPr>
              <a:t>LOAD Y</a:t>
            </a:r>
          </a:p>
          <a:p>
            <a:pPr algn="ctr">
              <a:defRPr/>
            </a:pPr>
            <a:r>
              <a:rPr lang="en-US">
                <a:solidFill>
                  <a:srgbClr val="000000"/>
                </a:solidFill>
              </a:rPr>
              <a:t>….</a:t>
            </a:r>
          </a:p>
          <a:p>
            <a:pPr algn="ctr">
              <a:defRPr/>
            </a:pPr>
            <a:r>
              <a:rPr lang="en-US">
                <a:solidFill>
                  <a:srgbClr val="000000"/>
                </a:solidFill>
              </a:rPr>
              <a:t>STORE Z</a:t>
            </a:r>
          </a:p>
        </p:txBody>
      </p:sp>
      <p:sp>
        <p:nvSpPr>
          <p:cNvPr id="12293" name="AutoShape 5"/>
          <p:cNvSpPr>
            <a:spLocks noChangeArrowheads="1"/>
          </p:cNvSpPr>
          <p:nvPr/>
        </p:nvSpPr>
        <p:spPr bwMode="auto">
          <a:xfrm>
            <a:off x="3521075" y="4953000"/>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pPr algn="ctr">
              <a:defRPr/>
            </a:pPr>
            <a:r>
              <a:rPr lang="en-US">
                <a:solidFill>
                  <a:srgbClr val="000000"/>
                </a:solidFill>
              </a:rPr>
              <a:t>LOAD Z</a:t>
            </a:r>
          </a:p>
          <a:p>
            <a:pPr algn="ctr">
              <a:defRPr/>
            </a:pPr>
            <a:r>
              <a:rPr lang="en-US">
                <a:solidFill>
                  <a:srgbClr val="000000"/>
                </a:solidFill>
              </a:rPr>
              <a:t>….</a:t>
            </a:r>
          </a:p>
        </p:txBody>
      </p:sp>
      <p:sp>
        <p:nvSpPr>
          <p:cNvPr id="12294" name="Text Box 6"/>
          <p:cNvSpPr txBox="1">
            <a:spLocks noChangeArrowheads="1"/>
          </p:cNvSpPr>
          <p:nvPr/>
        </p:nvSpPr>
        <p:spPr bwMode="auto">
          <a:xfrm>
            <a:off x="1463675" y="1905000"/>
            <a:ext cx="2286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b="1" i="1">
                <a:solidFill>
                  <a:srgbClr val="000000"/>
                </a:solidFill>
              </a:rPr>
              <a:t>Segment S0</a:t>
            </a:r>
          </a:p>
        </p:txBody>
      </p:sp>
      <p:sp>
        <p:nvSpPr>
          <p:cNvPr id="12295" name="Text Box 7"/>
          <p:cNvSpPr txBox="1">
            <a:spLocks noChangeArrowheads="1"/>
          </p:cNvSpPr>
          <p:nvPr/>
        </p:nvSpPr>
        <p:spPr bwMode="auto">
          <a:xfrm>
            <a:off x="1463675" y="3429000"/>
            <a:ext cx="2286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b="1" i="1">
                <a:solidFill>
                  <a:srgbClr val="000000"/>
                </a:solidFill>
              </a:rPr>
              <a:t>Segment S1</a:t>
            </a:r>
          </a:p>
        </p:txBody>
      </p:sp>
      <p:sp>
        <p:nvSpPr>
          <p:cNvPr id="12296" name="Text Box 8"/>
          <p:cNvSpPr txBox="1">
            <a:spLocks noChangeArrowheads="1"/>
          </p:cNvSpPr>
          <p:nvPr/>
        </p:nvSpPr>
        <p:spPr bwMode="auto">
          <a:xfrm>
            <a:off x="1463675" y="4876800"/>
            <a:ext cx="2286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b="1" i="1">
                <a:solidFill>
                  <a:srgbClr val="000000"/>
                </a:solidFill>
              </a:rPr>
              <a:t>Segment S2</a:t>
            </a:r>
          </a:p>
        </p:txBody>
      </p:sp>
      <p:sp>
        <p:nvSpPr>
          <p:cNvPr id="12297" name="Line 9"/>
          <p:cNvSpPr>
            <a:spLocks noChangeShapeType="1"/>
          </p:cNvSpPr>
          <p:nvPr/>
        </p:nvSpPr>
        <p:spPr bwMode="auto">
          <a:xfrm>
            <a:off x="4587875" y="2971800"/>
            <a:ext cx="0" cy="457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a:defRPr/>
            </a:pPr>
            <a:endParaRPr lang="en-US">
              <a:solidFill>
                <a:srgbClr val="000000"/>
              </a:solidFill>
            </a:endParaRPr>
          </a:p>
        </p:txBody>
      </p:sp>
      <p:sp>
        <p:nvSpPr>
          <p:cNvPr id="12298" name="Line 10"/>
          <p:cNvSpPr>
            <a:spLocks noChangeShapeType="1"/>
          </p:cNvSpPr>
          <p:nvPr/>
        </p:nvSpPr>
        <p:spPr bwMode="auto">
          <a:xfrm>
            <a:off x="4587875" y="4495800"/>
            <a:ext cx="0" cy="457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a:defRPr/>
            </a:pPr>
            <a:endParaRPr lang="en-US">
              <a:solidFill>
                <a:srgbClr val="000000"/>
              </a:solidFill>
            </a:endParaRPr>
          </a:p>
        </p:txBody>
      </p:sp>
      <p:sp>
        <p:nvSpPr>
          <p:cNvPr id="308235" name="Text Box 11"/>
          <p:cNvSpPr txBox="1">
            <a:spLocks noChangeArrowheads="1"/>
          </p:cNvSpPr>
          <p:nvPr/>
        </p:nvSpPr>
        <p:spPr bwMode="auto">
          <a:xfrm>
            <a:off x="1189038" y="1279525"/>
            <a:ext cx="7405687"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2000" b="1" i="1">
                <a:solidFill>
                  <a:srgbClr val="000000"/>
                </a:solidFill>
              </a:rPr>
              <a:t>Split code into segments</a:t>
            </a:r>
          </a:p>
        </p:txBody>
      </p:sp>
      <p:sp>
        <p:nvSpPr>
          <p:cNvPr id="57357" name="Comment 14"/>
          <p:cNvSpPr>
            <a:spLocks noRot="1" noChangeAspect="1" noEditPoints="1" noChangeArrowheads="1" noChangeShapeType="1" noTextEdit="1"/>
          </p:cNvSpPr>
          <p:nvPr/>
        </p:nvSpPr>
        <p:spPr bwMode="auto">
          <a:xfrm>
            <a:off x="8215313" y="2882900"/>
            <a:ext cx="22225" cy="6350"/>
          </a:xfrm>
          <a:custGeom>
            <a:avLst/>
            <a:gdLst>
              <a:gd name="T0" fmla="*/ 2147483647 w 59"/>
              <a:gd name="T1" fmla="*/ 0 h 15"/>
              <a:gd name="T2" fmla="*/ 0 w 59"/>
              <a:gd name="T3" fmla="*/ 2147483647 h 15"/>
              <a:gd name="T4" fmla="*/ 0 60000 65536"/>
              <a:gd name="T5" fmla="*/ 0 60000 65536"/>
              <a:gd name="T6" fmla="*/ 0 w 59"/>
              <a:gd name="T7" fmla="*/ 0 h 15"/>
              <a:gd name="T8" fmla="*/ 59 w 59"/>
              <a:gd name="T9" fmla="*/ 15 h 15"/>
            </a:gdLst>
            <a:ahLst/>
            <a:cxnLst>
              <a:cxn ang="T4">
                <a:pos x="T0" y="T1"/>
              </a:cxn>
              <a:cxn ang="T5">
                <a:pos x="T2" y="T3"/>
              </a:cxn>
            </a:cxnLst>
            <a:rect l="T6" t="T7" r="T8" b="T9"/>
            <a:pathLst>
              <a:path w="59" h="15" extrusionOk="0">
                <a:moveTo>
                  <a:pt x="58" y="0"/>
                </a:moveTo>
                <a:cubicBezTo>
                  <a:pt x="32" y="15"/>
                  <a:pt x="22" y="20"/>
                  <a:pt x="0" y="14"/>
                </a:cubicBezTo>
              </a:path>
            </a:pathLst>
          </a:custGeom>
          <a:noFill/>
          <a:ln w="19050" cap="rnd">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a:defRPr/>
            </a:pPr>
            <a:endParaRPr lang="en-US">
              <a:solidFill>
                <a:srgbClr val="000000"/>
              </a:solidFill>
            </a:endParaRPr>
          </a:p>
        </p:txBody>
      </p:sp>
    </p:spTree>
    <p:extLst>
      <p:ext uri="{BB962C8B-B14F-4D97-AF65-F5344CB8AC3E}">
        <p14:creationId xmlns:p14="http://schemas.microsoft.com/office/powerpoint/2010/main" val="17281308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29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9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9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29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29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nimBg="1"/>
      <p:bldP spid="12292" grpId="0" animBg="1"/>
      <p:bldP spid="12293" grpId="0" animBg="1"/>
      <p:bldP spid="12294" grpId="0"/>
      <p:bldP spid="12295" grpId="0"/>
      <p:bldP spid="12296"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Slide Number Placeholder 4"/>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9A85C6B-452D-0444-BBBD-CAD0C3845911}" type="slidenum">
              <a:rPr lang="en-US" sz="1600">
                <a:solidFill>
                  <a:srgbClr val="000000"/>
                </a:solidFill>
                <a:latin typeface="Garamond" charset="0"/>
              </a:rPr>
              <a:pPr eaLnBrk="1" hangingPunct="1"/>
              <a:t>112</a:t>
            </a:fld>
            <a:endParaRPr lang="en-US" sz="1600">
              <a:solidFill>
                <a:srgbClr val="000000"/>
              </a:solidFill>
              <a:latin typeface="Garamond" charset="0"/>
            </a:endParaRPr>
          </a:p>
        </p:txBody>
      </p:sp>
      <p:sp>
        <p:nvSpPr>
          <p:cNvPr id="310274" name="Rectangle 2"/>
          <p:cNvSpPr>
            <a:spLocks noGrp="1" noChangeArrowheads="1"/>
          </p:cNvSpPr>
          <p:nvPr>
            <p:ph type="title"/>
          </p:nvPr>
        </p:nvSpPr>
        <p:spPr/>
        <p:txBody>
          <a:bodyPr/>
          <a:lstStyle/>
          <a:p>
            <a:pPr eaLnBrk="1" hangingPunct="1"/>
            <a:r>
              <a:rPr lang="en-US">
                <a:latin typeface="Garamond" charset="0"/>
              </a:rPr>
              <a:t>Staged Execution Model (IV)</a:t>
            </a:r>
          </a:p>
        </p:txBody>
      </p:sp>
      <p:sp>
        <p:nvSpPr>
          <p:cNvPr id="59396" name="AutoShape 4"/>
          <p:cNvSpPr>
            <a:spLocks noChangeArrowheads="1"/>
          </p:cNvSpPr>
          <p:nvPr/>
        </p:nvSpPr>
        <p:spPr bwMode="auto">
          <a:xfrm>
            <a:off x="2286000" y="2057400"/>
            <a:ext cx="914400" cy="914400"/>
          </a:xfrm>
          <a:prstGeom prst="roundRect">
            <a:avLst>
              <a:gd name="adj" fmla="val 16667"/>
            </a:avLst>
          </a:prstGeom>
          <a:solidFill>
            <a:srgbClr val="C0C0C0"/>
          </a:solidFill>
          <a:ln w="9525">
            <a:solidFill>
              <a:schemeClr val="tx1"/>
            </a:solidFill>
            <a:round/>
            <a:headEnd/>
            <a:tailEnd/>
          </a:ln>
        </p:spPr>
        <p:txBody>
          <a:bodyPr wrap="none" anchor="ctr"/>
          <a:lstStyle/>
          <a:p>
            <a:pPr algn="ctr">
              <a:defRPr/>
            </a:pPr>
            <a:r>
              <a:rPr lang="en-US">
                <a:solidFill>
                  <a:srgbClr val="000000"/>
                </a:solidFill>
              </a:rPr>
              <a:t>Core 0</a:t>
            </a:r>
          </a:p>
        </p:txBody>
      </p:sp>
      <p:sp>
        <p:nvSpPr>
          <p:cNvPr id="59397" name="AutoShape 5"/>
          <p:cNvSpPr>
            <a:spLocks noChangeArrowheads="1"/>
          </p:cNvSpPr>
          <p:nvPr/>
        </p:nvSpPr>
        <p:spPr bwMode="auto">
          <a:xfrm>
            <a:off x="4114800" y="2057400"/>
            <a:ext cx="914400" cy="914400"/>
          </a:xfrm>
          <a:prstGeom prst="roundRect">
            <a:avLst>
              <a:gd name="adj" fmla="val 16667"/>
            </a:avLst>
          </a:prstGeom>
          <a:solidFill>
            <a:srgbClr val="C0C0C0"/>
          </a:solidFill>
          <a:ln w="9525">
            <a:solidFill>
              <a:schemeClr val="tx1"/>
            </a:solidFill>
            <a:round/>
            <a:headEnd/>
            <a:tailEnd/>
          </a:ln>
        </p:spPr>
        <p:txBody>
          <a:bodyPr wrap="none" anchor="ctr"/>
          <a:lstStyle/>
          <a:p>
            <a:pPr algn="ctr">
              <a:defRPr/>
            </a:pPr>
            <a:r>
              <a:rPr lang="en-US">
                <a:solidFill>
                  <a:srgbClr val="000000"/>
                </a:solidFill>
              </a:rPr>
              <a:t>Core 1</a:t>
            </a:r>
          </a:p>
        </p:txBody>
      </p:sp>
      <p:sp>
        <p:nvSpPr>
          <p:cNvPr id="59398" name="AutoShape 6"/>
          <p:cNvSpPr>
            <a:spLocks noChangeArrowheads="1"/>
          </p:cNvSpPr>
          <p:nvPr/>
        </p:nvSpPr>
        <p:spPr bwMode="auto">
          <a:xfrm>
            <a:off x="5943600" y="2057400"/>
            <a:ext cx="914400" cy="914400"/>
          </a:xfrm>
          <a:prstGeom prst="roundRect">
            <a:avLst>
              <a:gd name="adj" fmla="val 16667"/>
            </a:avLst>
          </a:prstGeom>
          <a:solidFill>
            <a:srgbClr val="C0C0C0"/>
          </a:solidFill>
          <a:ln w="9525">
            <a:solidFill>
              <a:schemeClr val="tx1"/>
            </a:solidFill>
            <a:round/>
            <a:headEnd/>
            <a:tailEnd/>
          </a:ln>
        </p:spPr>
        <p:txBody>
          <a:bodyPr wrap="none" anchor="ctr"/>
          <a:lstStyle/>
          <a:p>
            <a:pPr algn="ctr">
              <a:defRPr/>
            </a:pPr>
            <a:r>
              <a:rPr lang="en-US">
                <a:solidFill>
                  <a:srgbClr val="000000"/>
                </a:solidFill>
              </a:rPr>
              <a:t>Core 2</a:t>
            </a:r>
          </a:p>
        </p:txBody>
      </p:sp>
      <p:sp>
        <p:nvSpPr>
          <p:cNvPr id="59399" name="Rectangle 8"/>
          <p:cNvSpPr>
            <a:spLocks noChangeArrowheads="1"/>
          </p:cNvSpPr>
          <p:nvPr/>
        </p:nvSpPr>
        <p:spPr bwMode="auto">
          <a:xfrm>
            <a:off x="2438400" y="3429000"/>
            <a:ext cx="609600" cy="76200"/>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endParaRPr>
          </a:p>
        </p:txBody>
      </p:sp>
      <p:sp>
        <p:nvSpPr>
          <p:cNvPr id="59400" name="Rectangle 9"/>
          <p:cNvSpPr>
            <a:spLocks noChangeArrowheads="1"/>
          </p:cNvSpPr>
          <p:nvPr/>
        </p:nvSpPr>
        <p:spPr bwMode="auto">
          <a:xfrm>
            <a:off x="2438400" y="3505200"/>
            <a:ext cx="609600" cy="76200"/>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endParaRPr>
          </a:p>
        </p:txBody>
      </p:sp>
      <p:sp>
        <p:nvSpPr>
          <p:cNvPr id="59401" name="Rectangle 10"/>
          <p:cNvSpPr>
            <a:spLocks noChangeArrowheads="1"/>
          </p:cNvSpPr>
          <p:nvPr/>
        </p:nvSpPr>
        <p:spPr bwMode="auto">
          <a:xfrm>
            <a:off x="2438400" y="3581400"/>
            <a:ext cx="609600" cy="76200"/>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endParaRPr>
          </a:p>
        </p:txBody>
      </p:sp>
      <p:sp>
        <p:nvSpPr>
          <p:cNvPr id="59402" name="Rectangle 11"/>
          <p:cNvSpPr>
            <a:spLocks noChangeArrowheads="1"/>
          </p:cNvSpPr>
          <p:nvPr/>
        </p:nvSpPr>
        <p:spPr bwMode="auto">
          <a:xfrm>
            <a:off x="2438400" y="3657600"/>
            <a:ext cx="609600" cy="762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defRPr/>
            </a:pPr>
            <a:endParaRPr lang="en-US">
              <a:solidFill>
                <a:srgbClr val="000000"/>
              </a:solidFill>
            </a:endParaRPr>
          </a:p>
        </p:txBody>
      </p:sp>
      <p:sp>
        <p:nvSpPr>
          <p:cNvPr id="59403" name="Rectangle 12"/>
          <p:cNvSpPr>
            <a:spLocks noChangeArrowheads="1"/>
          </p:cNvSpPr>
          <p:nvPr/>
        </p:nvSpPr>
        <p:spPr bwMode="auto">
          <a:xfrm>
            <a:off x="2438400" y="3733800"/>
            <a:ext cx="609600" cy="762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defRPr/>
            </a:pPr>
            <a:endParaRPr lang="en-US">
              <a:solidFill>
                <a:srgbClr val="000000"/>
              </a:solidFill>
            </a:endParaRPr>
          </a:p>
        </p:txBody>
      </p:sp>
      <p:sp>
        <p:nvSpPr>
          <p:cNvPr id="59404" name="Line 13"/>
          <p:cNvSpPr>
            <a:spLocks noChangeShapeType="1"/>
          </p:cNvSpPr>
          <p:nvPr/>
        </p:nvSpPr>
        <p:spPr bwMode="auto">
          <a:xfrm>
            <a:off x="2438400" y="3429000"/>
            <a:ext cx="0" cy="762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endParaRPr>
          </a:p>
        </p:txBody>
      </p:sp>
      <p:sp>
        <p:nvSpPr>
          <p:cNvPr id="59405" name="Line 14"/>
          <p:cNvSpPr>
            <a:spLocks noChangeShapeType="1"/>
          </p:cNvSpPr>
          <p:nvPr/>
        </p:nvSpPr>
        <p:spPr bwMode="auto">
          <a:xfrm>
            <a:off x="3048000" y="3429000"/>
            <a:ext cx="0" cy="762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endParaRPr>
          </a:p>
        </p:txBody>
      </p:sp>
      <p:sp>
        <p:nvSpPr>
          <p:cNvPr id="59406" name="Rectangle 15"/>
          <p:cNvSpPr>
            <a:spLocks noChangeArrowheads="1"/>
          </p:cNvSpPr>
          <p:nvPr/>
        </p:nvSpPr>
        <p:spPr bwMode="auto">
          <a:xfrm>
            <a:off x="4267200" y="3429000"/>
            <a:ext cx="609600" cy="76200"/>
          </a:xfrm>
          <a:prstGeom prst="rect">
            <a:avLst/>
          </a:prstGeom>
          <a:solidFill>
            <a:srgbClr val="00FF00"/>
          </a:solidFill>
          <a:ln w="9525">
            <a:solidFill>
              <a:schemeClr val="tx1"/>
            </a:solidFill>
            <a:miter lim="800000"/>
            <a:headEnd/>
            <a:tailEnd/>
          </a:ln>
        </p:spPr>
        <p:txBody>
          <a:bodyPr wrap="none" anchor="ctr"/>
          <a:lstStyle/>
          <a:p>
            <a:pPr>
              <a:defRPr/>
            </a:pPr>
            <a:endParaRPr lang="en-US">
              <a:solidFill>
                <a:srgbClr val="000000"/>
              </a:solidFill>
            </a:endParaRPr>
          </a:p>
        </p:txBody>
      </p:sp>
      <p:sp>
        <p:nvSpPr>
          <p:cNvPr id="59407" name="Rectangle 16"/>
          <p:cNvSpPr>
            <a:spLocks noChangeArrowheads="1"/>
          </p:cNvSpPr>
          <p:nvPr/>
        </p:nvSpPr>
        <p:spPr bwMode="auto">
          <a:xfrm>
            <a:off x="4267200" y="3505200"/>
            <a:ext cx="609600" cy="76200"/>
          </a:xfrm>
          <a:prstGeom prst="rect">
            <a:avLst/>
          </a:prstGeom>
          <a:solidFill>
            <a:srgbClr val="00FF00"/>
          </a:solidFill>
          <a:ln w="9525">
            <a:solidFill>
              <a:schemeClr val="tx1"/>
            </a:solidFill>
            <a:miter lim="800000"/>
            <a:headEnd/>
            <a:tailEnd/>
          </a:ln>
        </p:spPr>
        <p:txBody>
          <a:bodyPr wrap="none" anchor="ctr"/>
          <a:lstStyle/>
          <a:p>
            <a:pPr>
              <a:defRPr/>
            </a:pPr>
            <a:endParaRPr lang="en-US">
              <a:solidFill>
                <a:srgbClr val="000000"/>
              </a:solidFill>
            </a:endParaRPr>
          </a:p>
        </p:txBody>
      </p:sp>
      <p:sp>
        <p:nvSpPr>
          <p:cNvPr id="59408" name="Rectangle 17"/>
          <p:cNvSpPr>
            <a:spLocks noChangeArrowheads="1"/>
          </p:cNvSpPr>
          <p:nvPr/>
        </p:nvSpPr>
        <p:spPr bwMode="auto">
          <a:xfrm>
            <a:off x="4267200" y="3581400"/>
            <a:ext cx="609600" cy="762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defRPr/>
            </a:pPr>
            <a:endParaRPr lang="en-US">
              <a:solidFill>
                <a:srgbClr val="000000"/>
              </a:solidFill>
            </a:endParaRPr>
          </a:p>
        </p:txBody>
      </p:sp>
      <p:sp>
        <p:nvSpPr>
          <p:cNvPr id="59409" name="Rectangle 18"/>
          <p:cNvSpPr>
            <a:spLocks noChangeArrowheads="1"/>
          </p:cNvSpPr>
          <p:nvPr/>
        </p:nvSpPr>
        <p:spPr bwMode="auto">
          <a:xfrm>
            <a:off x="4267200" y="3657600"/>
            <a:ext cx="609600" cy="762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defRPr/>
            </a:pPr>
            <a:endParaRPr lang="en-US">
              <a:solidFill>
                <a:srgbClr val="000000"/>
              </a:solidFill>
            </a:endParaRPr>
          </a:p>
        </p:txBody>
      </p:sp>
      <p:sp>
        <p:nvSpPr>
          <p:cNvPr id="59410" name="Rectangle 19"/>
          <p:cNvSpPr>
            <a:spLocks noChangeArrowheads="1"/>
          </p:cNvSpPr>
          <p:nvPr/>
        </p:nvSpPr>
        <p:spPr bwMode="auto">
          <a:xfrm>
            <a:off x="4267200" y="3733800"/>
            <a:ext cx="609600" cy="762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defRPr/>
            </a:pPr>
            <a:endParaRPr lang="en-US">
              <a:solidFill>
                <a:srgbClr val="000000"/>
              </a:solidFill>
            </a:endParaRPr>
          </a:p>
        </p:txBody>
      </p:sp>
      <p:sp>
        <p:nvSpPr>
          <p:cNvPr id="59411" name="Line 20"/>
          <p:cNvSpPr>
            <a:spLocks noChangeShapeType="1"/>
          </p:cNvSpPr>
          <p:nvPr/>
        </p:nvSpPr>
        <p:spPr bwMode="auto">
          <a:xfrm>
            <a:off x="4267200" y="3429000"/>
            <a:ext cx="0" cy="762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endParaRPr>
          </a:p>
        </p:txBody>
      </p:sp>
      <p:sp>
        <p:nvSpPr>
          <p:cNvPr id="59412" name="Line 21"/>
          <p:cNvSpPr>
            <a:spLocks noChangeShapeType="1"/>
          </p:cNvSpPr>
          <p:nvPr/>
        </p:nvSpPr>
        <p:spPr bwMode="auto">
          <a:xfrm>
            <a:off x="4876800" y="3429000"/>
            <a:ext cx="0" cy="762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endParaRPr>
          </a:p>
        </p:txBody>
      </p:sp>
      <p:sp>
        <p:nvSpPr>
          <p:cNvPr id="59413" name="Rectangle 22"/>
          <p:cNvSpPr>
            <a:spLocks noChangeArrowheads="1"/>
          </p:cNvSpPr>
          <p:nvPr/>
        </p:nvSpPr>
        <p:spPr bwMode="auto">
          <a:xfrm>
            <a:off x="6096000" y="3429000"/>
            <a:ext cx="609600" cy="76200"/>
          </a:xfrm>
          <a:prstGeom prst="rect">
            <a:avLst/>
          </a:prstGeom>
          <a:solidFill>
            <a:srgbClr val="00FFFF"/>
          </a:solidFill>
          <a:ln w="9525">
            <a:solidFill>
              <a:schemeClr val="tx1"/>
            </a:solidFill>
            <a:miter lim="800000"/>
            <a:headEnd/>
            <a:tailEnd/>
          </a:ln>
        </p:spPr>
        <p:txBody>
          <a:bodyPr wrap="none" anchor="ctr"/>
          <a:lstStyle/>
          <a:p>
            <a:pPr>
              <a:defRPr/>
            </a:pPr>
            <a:endParaRPr lang="en-US">
              <a:solidFill>
                <a:srgbClr val="000000"/>
              </a:solidFill>
            </a:endParaRPr>
          </a:p>
        </p:txBody>
      </p:sp>
      <p:sp>
        <p:nvSpPr>
          <p:cNvPr id="59414" name="Rectangle 23"/>
          <p:cNvSpPr>
            <a:spLocks noChangeArrowheads="1"/>
          </p:cNvSpPr>
          <p:nvPr/>
        </p:nvSpPr>
        <p:spPr bwMode="auto">
          <a:xfrm>
            <a:off x="6096000" y="3505200"/>
            <a:ext cx="609600" cy="76200"/>
          </a:xfrm>
          <a:prstGeom prst="rect">
            <a:avLst/>
          </a:prstGeom>
          <a:solidFill>
            <a:srgbClr val="00FFFF"/>
          </a:solidFill>
          <a:ln w="9525">
            <a:solidFill>
              <a:schemeClr val="tx1"/>
            </a:solidFill>
            <a:miter lim="800000"/>
            <a:headEnd/>
            <a:tailEnd/>
          </a:ln>
        </p:spPr>
        <p:txBody>
          <a:bodyPr wrap="none" anchor="ctr"/>
          <a:lstStyle/>
          <a:p>
            <a:pPr>
              <a:defRPr/>
            </a:pPr>
            <a:endParaRPr lang="en-US">
              <a:solidFill>
                <a:srgbClr val="000000"/>
              </a:solidFill>
            </a:endParaRPr>
          </a:p>
        </p:txBody>
      </p:sp>
      <p:sp>
        <p:nvSpPr>
          <p:cNvPr id="59415" name="Rectangle 24"/>
          <p:cNvSpPr>
            <a:spLocks noChangeArrowheads="1"/>
          </p:cNvSpPr>
          <p:nvPr/>
        </p:nvSpPr>
        <p:spPr bwMode="auto">
          <a:xfrm>
            <a:off x="6096000" y="3581400"/>
            <a:ext cx="609600" cy="76200"/>
          </a:xfrm>
          <a:prstGeom prst="rect">
            <a:avLst/>
          </a:prstGeom>
          <a:solidFill>
            <a:srgbClr val="00FFFF"/>
          </a:solidFill>
          <a:ln w="9525">
            <a:solidFill>
              <a:schemeClr val="tx1"/>
            </a:solidFill>
            <a:miter lim="800000"/>
            <a:headEnd/>
            <a:tailEnd/>
          </a:ln>
        </p:spPr>
        <p:txBody>
          <a:bodyPr wrap="none" anchor="ctr"/>
          <a:lstStyle/>
          <a:p>
            <a:pPr>
              <a:defRPr/>
            </a:pPr>
            <a:endParaRPr lang="en-US">
              <a:solidFill>
                <a:srgbClr val="000000"/>
              </a:solidFill>
            </a:endParaRPr>
          </a:p>
        </p:txBody>
      </p:sp>
      <p:sp>
        <p:nvSpPr>
          <p:cNvPr id="59416" name="Rectangle 25"/>
          <p:cNvSpPr>
            <a:spLocks noChangeArrowheads="1"/>
          </p:cNvSpPr>
          <p:nvPr/>
        </p:nvSpPr>
        <p:spPr bwMode="auto">
          <a:xfrm>
            <a:off x="6096000" y="3657600"/>
            <a:ext cx="609600" cy="762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defRPr/>
            </a:pPr>
            <a:endParaRPr lang="en-US">
              <a:solidFill>
                <a:srgbClr val="000000"/>
              </a:solidFill>
            </a:endParaRPr>
          </a:p>
        </p:txBody>
      </p:sp>
      <p:sp>
        <p:nvSpPr>
          <p:cNvPr id="59417" name="Rectangle 26"/>
          <p:cNvSpPr>
            <a:spLocks noChangeArrowheads="1"/>
          </p:cNvSpPr>
          <p:nvPr/>
        </p:nvSpPr>
        <p:spPr bwMode="auto">
          <a:xfrm>
            <a:off x="6096000" y="3733800"/>
            <a:ext cx="609600" cy="762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defRPr/>
            </a:pPr>
            <a:endParaRPr lang="en-US">
              <a:solidFill>
                <a:srgbClr val="000000"/>
              </a:solidFill>
            </a:endParaRPr>
          </a:p>
        </p:txBody>
      </p:sp>
      <p:sp>
        <p:nvSpPr>
          <p:cNvPr id="59418" name="Line 27"/>
          <p:cNvSpPr>
            <a:spLocks noChangeShapeType="1"/>
          </p:cNvSpPr>
          <p:nvPr/>
        </p:nvSpPr>
        <p:spPr bwMode="auto">
          <a:xfrm>
            <a:off x="6096000" y="3429000"/>
            <a:ext cx="0" cy="762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endParaRPr>
          </a:p>
        </p:txBody>
      </p:sp>
      <p:sp>
        <p:nvSpPr>
          <p:cNvPr id="59419" name="Line 28"/>
          <p:cNvSpPr>
            <a:spLocks noChangeShapeType="1"/>
          </p:cNvSpPr>
          <p:nvPr/>
        </p:nvSpPr>
        <p:spPr bwMode="auto">
          <a:xfrm>
            <a:off x="6705600" y="3429000"/>
            <a:ext cx="0" cy="762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endParaRPr>
          </a:p>
        </p:txBody>
      </p:sp>
      <p:sp>
        <p:nvSpPr>
          <p:cNvPr id="59420" name="Line 36"/>
          <p:cNvSpPr>
            <a:spLocks noChangeShapeType="1"/>
          </p:cNvSpPr>
          <p:nvPr/>
        </p:nvSpPr>
        <p:spPr bwMode="auto">
          <a:xfrm flipV="1">
            <a:off x="2743200" y="4267200"/>
            <a:ext cx="0" cy="457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a:defRPr/>
            </a:pPr>
            <a:endParaRPr lang="en-US">
              <a:solidFill>
                <a:srgbClr val="000000"/>
              </a:solidFill>
            </a:endParaRPr>
          </a:p>
        </p:txBody>
      </p:sp>
      <p:sp>
        <p:nvSpPr>
          <p:cNvPr id="310300" name="Text Box 37"/>
          <p:cNvSpPr txBox="1">
            <a:spLocks noChangeArrowheads="1"/>
          </p:cNvSpPr>
          <p:nvPr/>
        </p:nvSpPr>
        <p:spPr bwMode="auto">
          <a:xfrm>
            <a:off x="609600" y="3519488"/>
            <a:ext cx="17526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b="1">
                <a:solidFill>
                  <a:srgbClr val="000000"/>
                </a:solidFill>
              </a:rPr>
              <a:t>Work-queues</a:t>
            </a:r>
          </a:p>
        </p:txBody>
      </p:sp>
      <p:sp>
        <p:nvSpPr>
          <p:cNvPr id="59422" name="Line 39"/>
          <p:cNvSpPr>
            <a:spLocks noChangeShapeType="1"/>
          </p:cNvSpPr>
          <p:nvPr/>
        </p:nvSpPr>
        <p:spPr bwMode="auto">
          <a:xfrm flipV="1">
            <a:off x="4572000" y="4267200"/>
            <a:ext cx="0" cy="457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a:defRPr/>
            </a:pPr>
            <a:endParaRPr lang="en-US">
              <a:solidFill>
                <a:srgbClr val="000000"/>
              </a:solidFill>
            </a:endParaRPr>
          </a:p>
        </p:txBody>
      </p:sp>
      <p:sp>
        <p:nvSpPr>
          <p:cNvPr id="59423" name="Line 40"/>
          <p:cNvSpPr>
            <a:spLocks noChangeShapeType="1"/>
          </p:cNvSpPr>
          <p:nvPr/>
        </p:nvSpPr>
        <p:spPr bwMode="auto">
          <a:xfrm flipV="1">
            <a:off x="6400800" y="4267200"/>
            <a:ext cx="0" cy="457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a:defRPr/>
            </a:pPr>
            <a:endParaRPr lang="en-US">
              <a:solidFill>
                <a:srgbClr val="000000"/>
              </a:solidFill>
            </a:endParaRPr>
          </a:p>
        </p:txBody>
      </p:sp>
      <p:sp>
        <p:nvSpPr>
          <p:cNvPr id="59424" name="Line 43"/>
          <p:cNvSpPr>
            <a:spLocks noChangeShapeType="1"/>
          </p:cNvSpPr>
          <p:nvPr/>
        </p:nvSpPr>
        <p:spPr bwMode="auto">
          <a:xfrm flipV="1">
            <a:off x="6400800" y="2971800"/>
            <a:ext cx="0" cy="457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a:defRPr/>
            </a:pPr>
            <a:endParaRPr lang="en-US">
              <a:solidFill>
                <a:srgbClr val="000000"/>
              </a:solidFill>
            </a:endParaRPr>
          </a:p>
        </p:txBody>
      </p:sp>
      <p:sp>
        <p:nvSpPr>
          <p:cNvPr id="59425" name="Line 44"/>
          <p:cNvSpPr>
            <a:spLocks noChangeShapeType="1"/>
          </p:cNvSpPr>
          <p:nvPr/>
        </p:nvSpPr>
        <p:spPr bwMode="auto">
          <a:xfrm flipV="1">
            <a:off x="4572000" y="2971800"/>
            <a:ext cx="0" cy="457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a:defRPr/>
            </a:pPr>
            <a:endParaRPr lang="en-US">
              <a:solidFill>
                <a:srgbClr val="000000"/>
              </a:solidFill>
            </a:endParaRPr>
          </a:p>
        </p:txBody>
      </p:sp>
      <p:sp>
        <p:nvSpPr>
          <p:cNvPr id="59426" name="Line 45"/>
          <p:cNvSpPr>
            <a:spLocks noChangeShapeType="1"/>
          </p:cNvSpPr>
          <p:nvPr/>
        </p:nvSpPr>
        <p:spPr bwMode="auto">
          <a:xfrm flipV="1">
            <a:off x="2743200" y="2971800"/>
            <a:ext cx="0" cy="457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a:defRPr/>
            </a:pPr>
            <a:endParaRPr lang="en-US">
              <a:solidFill>
                <a:srgbClr val="000000"/>
              </a:solidFill>
            </a:endParaRPr>
          </a:p>
        </p:txBody>
      </p:sp>
      <p:sp>
        <p:nvSpPr>
          <p:cNvPr id="310306" name="Text Box 46"/>
          <p:cNvSpPr txBox="1">
            <a:spLocks noChangeArrowheads="1"/>
          </p:cNvSpPr>
          <p:nvPr/>
        </p:nvSpPr>
        <p:spPr bwMode="auto">
          <a:xfrm>
            <a:off x="2133600" y="4724400"/>
            <a:ext cx="12192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rPr>
              <a:t>Instances</a:t>
            </a:r>
            <a:br>
              <a:rPr lang="en-US" sz="1800">
                <a:solidFill>
                  <a:srgbClr val="000000"/>
                </a:solidFill>
              </a:rPr>
            </a:br>
            <a:r>
              <a:rPr lang="en-US" sz="1800">
                <a:solidFill>
                  <a:srgbClr val="000000"/>
                </a:solidFill>
              </a:rPr>
              <a:t> of S0</a:t>
            </a:r>
          </a:p>
        </p:txBody>
      </p:sp>
      <p:sp>
        <p:nvSpPr>
          <p:cNvPr id="310307" name="Text Box 47"/>
          <p:cNvSpPr txBox="1">
            <a:spLocks noChangeArrowheads="1"/>
          </p:cNvSpPr>
          <p:nvPr/>
        </p:nvSpPr>
        <p:spPr bwMode="auto">
          <a:xfrm>
            <a:off x="3962400" y="4724400"/>
            <a:ext cx="12192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rPr>
              <a:t>Instances</a:t>
            </a:r>
            <a:br>
              <a:rPr lang="en-US" sz="1800">
                <a:solidFill>
                  <a:srgbClr val="000000"/>
                </a:solidFill>
              </a:rPr>
            </a:br>
            <a:r>
              <a:rPr lang="en-US" sz="1800">
                <a:solidFill>
                  <a:srgbClr val="000000"/>
                </a:solidFill>
              </a:rPr>
              <a:t> of S1</a:t>
            </a:r>
          </a:p>
        </p:txBody>
      </p:sp>
      <p:sp>
        <p:nvSpPr>
          <p:cNvPr id="310308" name="Text Box 48"/>
          <p:cNvSpPr txBox="1">
            <a:spLocks noChangeArrowheads="1"/>
          </p:cNvSpPr>
          <p:nvPr/>
        </p:nvSpPr>
        <p:spPr bwMode="auto">
          <a:xfrm>
            <a:off x="5791200" y="4724400"/>
            <a:ext cx="12192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rPr>
              <a:t>Instances</a:t>
            </a:r>
            <a:br>
              <a:rPr lang="en-US" sz="1800">
                <a:solidFill>
                  <a:srgbClr val="000000"/>
                </a:solidFill>
              </a:rPr>
            </a:br>
            <a:r>
              <a:rPr lang="en-US" sz="1800">
                <a:solidFill>
                  <a:srgbClr val="000000"/>
                </a:solidFill>
              </a:rPr>
              <a:t> of S2</a:t>
            </a:r>
          </a:p>
        </p:txBody>
      </p:sp>
    </p:spTree>
    <p:extLst>
      <p:ext uri="{BB962C8B-B14F-4D97-AF65-F5344CB8AC3E}">
        <p14:creationId xmlns:p14="http://schemas.microsoft.com/office/powerpoint/2010/main" val="61988992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Slide Number Placeholder 4"/>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B638704-3E5D-234D-A530-BC7BFFD11BBF}" type="slidenum">
              <a:rPr lang="en-US" sz="1600">
                <a:solidFill>
                  <a:srgbClr val="000000"/>
                </a:solidFill>
                <a:latin typeface="Garamond" charset="0"/>
              </a:rPr>
              <a:pPr eaLnBrk="1" hangingPunct="1"/>
              <a:t>113</a:t>
            </a:fld>
            <a:endParaRPr lang="en-US" sz="1600">
              <a:solidFill>
                <a:srgbClr val="000000"/>
              </a:solidFill>
              <a:latin typeface="Garamond" charset="0"/>
            </a:endParaRPr>
          </a:p>
        </p:txBody>
      </p:sp>
      <p:sp>
        <p:nvSpPr>
          <p:cNvPr id="61443" name="AutoShape 3"/>
          <p:cNvSpPr>
            <a:spLocks noChangeArrowheads="1"/>
          </p:cNvSpPr>
          <p:nvPr/>
        </p:nvSpPr>
        <p:spPr bwMode="auto">
          <a:xfrm>
            <a:off x="639763" y="1905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a:defRPr/>
            </a:pPr>
            <a:r>
              <a:rPr lang="en-US">
                <a:solidFill>
                  <a:srgbClr val="000000"/>
                </a:solidFill>
              </a:rPr>
              <a:t>LOAD X</a:t>
            </a:r>
          </a:p>
          <a:p>
            <a:pPr algn="ctr">
              <a:defRPr/>
            </a:pPr>
            <a:r>
              <a:rPr lang="en-US">
                <a:solidFill>
                  <a:srgbClr val="000000"/>
                </a:solidFill>
              </a:rPr>
              <a:t>STORE Y</a:t>
            </a:r>
          </a:p>
          <a:p>
            <a:pPr algn="ctr">
              <a:defRPr/>
            </a:pPr>
            <a:r>
              <a:rPr lang="en-US">
                <a:solidFill>
                  <a:srgbClr val="000000"/>
                </a:solidFill>
              </a:rPr>
              <a:t>STORE Y</a:t>
            </a:r>
          </a:p>
        </p:txBody>
      </p:sp>
      <p:sp>
        <p:nvSpPr>
          <p:cNvPr id="31748" name="AutoShape 4"/>
          <p:cNvSpPr>
            <a:spLocks noChangeArrowheads="1"/>
          </p:cNvSpPr>
          <p:nvPr/>
        </p:nvSpPr>
        <p:spPr bwMode="auto">
          <a:xfrm>
            <a:off x="3475038" y="3429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a:defRPr/>
            </a:pPr>
            <a:r>
              <a:rPr lang="en-US">
                <a:solidFill>
                  <a:srgbClr val="000000"/>
                </a:solidFill>
              </a:rPr>
              <a:t>LOAD Y</a:t>
            </a:r>
          </a:p>
          <a:p>
            <a:pPr algn="ctr">
              <a:defRPr/>
            </a:pPr>
            <a:r>
              <a:rPr lang="en-US">
                <a:solidFill>
                  <a:srgbClr val="000000"/>
                </a:solidFill>
              </a:rPr>
              <a:t>….</a:t>
            </a:r>
          </a:p>
          <a:p>
            <a:pPr algn="ctr">
              <a:defRPr/>
            </a:pPr>
            <a:r>
              <a:rPr lang="en-US">
                <a:solidFill>
                  <a:srgbClr val="000000"/>
                </a:solidFill>
              </a:rPr>
              <a:t>STORE Z</a:t>
            </a:r>
          </a:p>
        </p:txBody>
      </p:sp>
      <p:sp>
        <p:nvSpPr>
          <p:cNvPr id="31749" name="AutoShape 5"/>
          <p:cNvSpPr>
            <a:spLocks noChangeArrowheads="1"/>
          </p:cNvSpPr>
          <p:nvPr/>
        </p:nvSpPr>
        <p:spPr bwMode="auto">
          <a:xfrm>
            <a:off x="6400800" y="4953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a:defRPr/>
            </a:pPr>
            <a:r>
              <a:rPr lang="en-US">
                <a:solidFill>
                  <a:srgbClr val="000000"/>
                </a:solidFill>
              </a:rPr>
              <a:t>LOAD Z</a:t>
            </a:r>
          </a:p>
          <a:p>
            <a:pPr algn="ctr">
              <a:defRPr/>
            </a:pPr>
            <a:r>
              <a:rPr lang="en-US">
                <a:solidFill>
                  <a:srgbClr val="000000"/>
                </a:solidFill>
              </a:rPr>
              <a:t>….</a:t>
            </a:r>
          </a:p>
        </p:txBody>
      </p:sp>
      <p:sp>
        <p:nvSpPr>
          <p:cNvPr id="312325" name="Text Box 6"/>
          <p:cNvSpPr txBox="1">
            <a:spLocks noChangeArrowheads="1"/>
          </p:cNvSpPr>
          <p:nvPr/>
        </p:nvSpPr>
        <p:spPr bwMode="auto">
          <a:xfrm>
            <a:off x="1143000" y="1143000"/>
            <a:ext cx="12192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b="1" i="1">
                <a:solidFill>
                  <a:srgbClr val="000000"/>
                </a:solidFill>
              </a:rPr>
              <a:t>Core 0</a:t>
            </a:r>
          </a:p>
        </p:txBody>
      </p:sp>
      <p:sp>
        <p:nvSpPr>
          <p:cNvPr id="312326" name="Text Box 7"/>
          <p:cNvSpPr txBox="1">
            <a:spLocks noChangeArrowheads="1"/>
          </p:cNvSpPr>
          <p:nvPr/>
        </p:nvSpPr>
        <p:spPr bwMode="auto">
          <a:xfrm>
            <a:off x="3886200" y="1143000"/>
            <a:ext cx="120332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b="1" i="1">
                <a:solidFill>
                  <a:srgbClr val="000000"/>
                </a:solidFill>
              </a:rPr>
              <a:t>Core 1</a:t>
            </a:r>
          </a:p>
        </p:txBody>
      </p:sp>
      <p:sp>
        <p:nvSpPr>
          <p:cNvPr id="312327" name="Text Box 8"/>
          <p:cNvSpPr txBox="1">
            <a:spLocks noChangeArrowheads="1"/>
          </p:cNvSpPr>
          <p:nvPr/>
        </p:nvSpPr>
        <p:spPr bwMode="auto">
          <a:xfrm>
            <a:off x="6781800" y="1143000"/>
            <a:ext cx="11430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b="1" i="1">
                <a:solidFill>
                  <a:srgbClr val="000000"/>
                </a:solidFill>
              </a:rPr>
              <a:t>Core 2</a:t>
            </a:r>
          </a:p>
        </p:txBody>
      </p:sp>
      <p:sp>
        <p:nvSpPr>
          <p:cNvPr id="31753" name="Freeform 9"/>
          <p:cNvSpPr>
            <a:spLocks/>
          </p:cNvSpPr>
          <p:nvPr/>
        </p:nvSpPr>
        <p:spPr bwMode="auto">
          <a:xfrm>
            <a:off x="1752600" y="2971800"/>
            <a:ext cx="2819400" cy="457200"/>
          </a:xfrm>
          <a:custGeom>
            <a:avLst/>
            <a:gdLst>
              <a:gd name="T0" fmla="*/ 0 w 1584"/>
              <a:gd name="T1" fmla="*/ 0 h 288"/>
              <a:gd name="T2" fmla="*/ 2147483647 w 1584"/>
              <a:gd name="T3" fmla="*/ 2147483647 h 288"/>
              <a:gd name="T4" fmla="*/ 2147483647 w 1584"/>
              <a:gd name="T5" fmla="*/ 2147483647 h 288"/>
              <a:gd name="T6" fmla="*/ 2147483647 w 1584"/>
              <a:gd name="T7" fmla="*/ 2147483647 h 288"/>
              <a:gd name="T8" fmla="*/ 0 60000 65536"/>
              <a:gd name="T9" fmla="*/ 0 60000 65536"/>
              <a:gd name="T10" fmla="*/ 0 60000 65536"/>
              <a:gd name="T11" fmla="*/ 0 60000 65536"/>
              <a:gd name="T12" fmla="*/ 0 w 1584"/>
              <a:gd name="T13" fmla="*/ 0 h 288"/>
              <a:gd name="T14" fmla="*/ 1584 w 1584"/>
              <a:gd name="T15" fmla="*/ 288 h 288"/>
            </a:gdLst>
            <a:ahLst/>
            <a:cxnLst>
              <a:cxn ang="T8">
                <a:pos x="T0" y="T1"/>
              </a:cxn>
              <a:cxn ang="T9">
                <a:pos x="T2" y="T3"/>
              </a:cxn>
              <a:cxn ang="T10">
                <a:pos x="T4" y="T5"/>
              </a:cxn>
              <a:cxn ang="T11">
                <a:pos x="T6" y="T7"/>
              </a:cxn>
            </a:cxnLst>
            <a:rect l="T12" t="T13" r="T14" b="T15"/>
            <a:pathLst>
              <a:path w="1584" h="288">
                <a:moveTo>
                  <a:pt x="0" y="0"/>
                </a:moveTo>
                <a:cubicBezTo>
                  <a:pt x="32" y="64"/>
                  <a:pt x="64" y="128"/>
                  <a:pt x="288" y="144"/>
                </a:cubicBezTo>
                <a:cubicBezTo>
                  <a:pt x="512" y="160"/>
                  <a:pt x="1128" y="72"/>
                  <a:pt x="1344" y="96"/>
                </a:cubicBezTo>
                <a:cubicBezTo>
                  <a:pt x="1560" y="120"/>
                  <a:pt x="1544" y="256"/>
                  <a:pt x="1584" y="288"/>
                </a:cubicBezTo>
              </a:path>
            </a:pathLst>
          </a:custGeom>
          <a:noFill/>
          <a:ln w="9525">
            <a:solidFill>
              <a:schemeClr val="tx1"/>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pPr>
              <a:defRPr/>
            </a:pPr>
            <a:endParaRPr lang="en-US">
              <a:solidFill>
                <a:srgbClr val="000000"/>
              </a:solidFill>
            </a:endParaRPr>
          </a:p>
        </p:txBody>
      </p:sp>
      <p:sp>
        <p:nvSpPr>
          <p:cNvPr id="31754" name="Freeform 10"/>
          <p:cNvSpPr>
            <a:spLocks/>
          </p:cNvSpPr>
          <p:nvPr/>
        </p:nvSpPr>
        <p:spPr bwMode="auto">
          <a:xfrm>
            <a:off x="4572000" y="4495800"/>
            <a:ext cx="2819400" cy="457200"/>
          </a:xfrm>
          <a:custGeom>
            <a:avLst/>
            <a:gdLst>
              <a:gd name="T0" fmla="*/ 0 w 1584"/>
              <a:gd name="T1" fmla="*/ 0 h 288"/>
              <a:gd name="T2" fmla="*/ 2147483647 w 1584"/>
              <a:gd name="T3" fmla="*/ 2147483647 h 288"/>
              <a:gd name="T4" fmla="*/ 2147483647 w 1584"/>
              <a:gd name="T5" fmla="*/ 2147483647 h 288"/>
              <a:gd name="T6" fmla="*/ 2147483647 w 1584"/>
              <a:gd name="T7" fmla="*/ 2147483647 h 288"/>
              <a:gd name="T8" fmla="*/ 0 60000 65536"/>
              <a:gd name="T9" fmla="*/ 0 60000 65536"/>
              <a:gd name="T10" fmla="*/ 0 60000 65536"/>
              <a:gd name="T11" fmla="*/ 0 60000 65536"/>
              <a:gd name="T12" fmla="*/ 0 w 1584"/>
              <a:gd name="T13" fmla="*/ 0 h 288"/>
              <a:gd name="T14" fmla="*/ 1584 w 1584"/>
              <a:gd name="T15" fmla="*/ 288 h 288"/>
            </a:gdLst>
            <a:ahLst/>
            <a:cxnLst>
              <a:cxn ang="T8">
                <a:pos x="T0" y="T1"/>
              </a:cxn>
              <a:cxn ang="T9">
                <a:pos x="T2" y="T3"/>
              </a:cxn>
              <a:cxn ang="T10">
                <a:pos x="T4" y="T5"/>
              </a:cxn>
              <a:cxn ang="T11">
                <a:pos x="T6" y="T7"/>
              </a:cxn>
            </a:cxnLst>
            <a:rect l="T12" t="T13" r="T14" b="T15"/>
            <a:pathLst>
              <a:path w="1584" h="288">
                <a:moveTo>
                  <a:pt x="0" y="0"/>
                </a:moveTo>
                <a:cubicBezTo>
                  <a:pt x="32" y="64"/>
                  <a:pt x="64" y="128"/>
                  <a:pt x="288" y="144"/>
                </a:cubicBezTo>
                <a:cubicBezTo>
                  <a:pt x="512" y="160"/>
                  <a:pt x="1128" y="72"/>
                  <a:pt x="1344" y="96"/>
                </a:cubicBezTo>
                <a:cubicBezTo>
                  <a:pt x="1560" y="120"/>
                  <a:pt x="1544" y="256"/>
                  <a:pt x="1584" y="288"/>
                </a:cubicBezTo>
              </a:path>
            </a:pathLst>
          </a:custGeom>
          <a:noFill/>
          <a:ln w="9525">
            <a:solidFill>
              <a:schemeClr val="tx1"/>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pPr>
              <a:defRPr/>
            </a:pPr>
            <a:endParaRPr lang="en-US">
              <a:solidFill>
                <a:srgbClr val="000000"/>
              </a:solidFill>
            </a:endParaRPr>
          </a:p>
        </p:txBody>
      </p:sp>
      <p:sp>
        <p:nvSpPr>
          <p:cNvPr id="312330" name="Text Box 13"/>
          <p:cNvSpPr txBox="1">
            <a:spLocks noChangeArrowheads="1"/>
          </p:cNvSpPr>
          <p:nvPr/>
        </p:nvSpPr>
        <p:spPr bwMode="auto">
          <a:xfrm>
            <a:off x="76200" y="2209800"/>
            <a:ext cx="609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b="1" i="1">
                <a:solidFill>
                  <a:srgbClr val="000000"/>
                </a:solidFill>
              </a:rPr>
              <a:t>S0</a:t>
            </a:r>
          </a:p>
        </p:txBody>
      </p:sp>
      <p:sp>
        <p:nvSpPr>
          <p:cNvPr id="31758" name="Text Box 14"/>
          <p:cNvSpPr txBox="1">
            <a:spLocks noChangeArrowheads="1"/>
          </p:cNvSpPr>
          <p:nvPr/>
        </p:nvSpPr>
        <p:spPr bwMode="auto">
          <a:xfrm>
            <a:off x="2590800" y="3810000"/>
            <a:ext cx="609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b="1" i="1">
                <a:solidFill>
                  <a:srgbClr val="000000"/>
                </a:solidFill>
              </a:rPr>
              <a:t>S1</a:t>
            </a:r>
          </a:p>
        </p:txBody>
      </p:sp>
      <p:sp>
        <p:nvSpPr>
          <p:cNvPr id="31759" name="Text Box 15"/>
          <p:cNvSpPr txBox="1">
            <a:spLocks noChangeArrowheads="1"/>
          </p:cNvSpPr>
          <p:nvPr/>
        </p:nvSpPr>
        <p:spPr bwMode="auto">
          <a:xfrm>
            <a:off x="5791200" y="5257800"/>
            <a:ext cx="609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b="1" i="1">
                <a:solidFill>
                  <a:srgbClr val="000000"/>
                </a:solidFill>
              </a:rPr>
              <a:t>S2</a:t>
            </a:r>
          </a:p>
        </p:txBody>
      </p:sp>
      <p:sp>
        <p:nvSpPr>
          <p:cNvPr id="312333" name="Rectangle 2"/>
          <p:cNvSpPr txBox="1">
            <a:spLocks noChangeArrowheads="1"/>
          </p:cNvSpPr>
          <p:nvPr/>
        </p:nvSpPr>
        <p:spPr bwMode="auto">
          <a:xfrm>
            <a:off x="228600" y="152400"/>
            <a:ext cx="891540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3800">
                <a:solidFill>
                  <a:srgbClr val="006633"/>
                </a:solidFill>
                <a:latin typeface="Garamond" charset="0"/>
              </a:rPr>
              <a:t>Staged Execution Model: Segment Spawning</a:t>
            </a:r>
          </a:p>
        </p:txBody>
      </p:sp>
    </p:spTree>
    <p:extLst>
      <p:ext uri="{BB962C8B-B14F-4D97-AF65-F5344CB8AC3E}">
        <p14:creationId xmlns:p14="http://schemas.microsoft.com/office/powerpoint/2010/main" val="13458993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75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17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7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7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nimBg="1"/>
      <p:bldP spid="31749" grpId="0" animBg="1"/>
      <p:bldP spid="31758" grpId="0"/>
      <p:bldP spid="31759"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Title 1"/>
          <p:cNvSpPr>
            <a:spLocks noGrp="1"/>
          </p:cNvSpPr>
          <p:nvPr>
            <p:ph type="title"/>
          </p:nvPr>
        </p:nvSpPr>
        <p:spPr/>
        <p:txBody>
          <a:bodyPr/>
          <a:lstStyle/>
          <a:p>
            <a:pPr eaLnBrk="1" hangingPunct="1"/>
            <a:r>
              <a:rPr lang="en-US">
                <a:latin typeface="Garamond" charset="0"/>
              </a:rPr>
              <a:t>Staged Execution Model: Two Examples</a:t>
            </a:r>
          </a:p>
        </p:txBody>
      </p:sp>
      <p:sp>
        <p:nvSpPr>
          <p:cNvPr id="3" name="Content Placeholder 2"/>
          <p:cNvSpPr>
            <a:spLocks noGrp="1"/>
          </p:cNvSpPr>
          <p:nvPr>
            <p:ph idx="1"/>
          </p:nvPr>
        </p:nvSpPr>
        <p:spPr>
          <a:xfrm>
            <a:off x="0" y="1143000"/>
            <a:ext cx="9144000" cy="5105400"/>
          </a:xfrm>
        </p:spPr>
        <p:txBody>
          <a:bodyPr/>
          <a:lstStyle/>
          <a:p>
            <a:pPr eaLnBrk="1" hangingPunct="1"/>
            <a:r>
              <a:rPr lang="en-US" dirty="0">
                <a:solidFill>
                  <a:srgbClr val="FF0000"/>
                </a:solidFill>
                <a:latin typeface="Tahoma" charset="0"/>
              </a:rPr>
              <a:t>Accelerated Critical Sections </a:t>
            </a:r>
            <a:r>
              <a:rPr lang="en-US" dirty="0">
                <a:latin typeface="Tahoma" charset="0"/>
              </a:rPr>
              <a:t>[Suleman et al., ASPLOS 2009]</a:t>
            </a:r>
          </a:p>
          <a:p>
            <a:pPr lvl="1" eaLnBrk="1" hangingPunct="1"/>
            <a:r>
              <a:rPr lang="en-US" dirty="0">
                <a:latin typeface="Tahoma" charset="0"/>
              </a:rPr>
              <a:t>Idea: </a:t>
            </a:r>
            <a:r>
              <a:rPr lang="en-US" dirty="0">
                <a:solidFill>
                  <a:srgbClr val="0000FF"/>
                </a:solidFill>
                <a:latin typeface="Tahoma" charset="0"/>
              </a:rPr>
              <a:t>Ship critical sections to a large core in an asymmetric CMP</a:t>
            </a:r>
          </a:p>
          <a:p>
            <a:pPr lvl="2" eaLnBrk="1" hangingPunct="1"/>
            <a:r>
              <a:rPr lang="en-US" dirty="0">
                <a:solidFill>
                  <a:srgbClr val="000000"/>
                </a:solidFill>
                <a:latin typeface="Tahoma" charset="0"/>
              </a:rPr>
              <a:t>Segment 0: Non-critical section</a:t>
            </a:r>
          </a:p>
          <a:p>
            <a:pPr lvl="2" eaLnBrk="1" hangingPunct="1"/>
            <a:r>
              <a:rPr lang="en-US" dirty="0">
                <a:solidFill>
                  <a:srgbClr val="000000"/>
                </a:solidFill>
                <a:latin typeface="Tahoma" charset="0"/>
              </a:rPr>
              <a:t>Segment 1: Critical section</a:t>
            </a:r>
          </a:p>
          <a:p>
            <a:pPr lvl="1" eaLnBrk="1" hangingPunct="1"/>
            <a:r>
              <a:rPr lang="en-US" dirty="0">
                <a:solidFill>
                  <a:srgbClr val="000000"/>
                </a:solidFill>
                <a:latin typeface="Tahoma" charset="0"/>
              </a:rPr>
              <a:t>Be</a:t>
            </a:r>
            <a:r>
              <a:rPr lang="en-US" dirty="0">
                <a:latin typeface="Tahoma" charset="0"/>
              </a:rPr>
              <a:t>nefit: Faster execution of critical section, reduced serialization, improved lock and shared data locality</a:t>
            </a:r>
          </a:p>
          <a:p>
            <a:pPr lvl="1" eaLnBrk="1" hangingPunct="1"/>
            <a:endParaRPr lang="en-US" dirty="0">
              <a:solidFill>
                <a:srgbClr val="0000FF"/>
              </a:solidFill>
              <a:latin typeface="Tahoma" charset="0"/>
            </a:endParaRPr>
          </a:p>
          <a:p>
            <a:pPr eaLnBrk="1" hangingPunct="1"/>
            <a:r>
              <a:rPr lang="en-US" dirty="0">
                <a:solidFill>
                  <a:srgbClr val="FF0000"/>
                </a:solidFill>
                <a:latin typeface="Tahoma" charset="0"/>
              </a:rPr>
              <a:t>Producer-Consumer Pipeline Parallelism</a:t>
            </a:r>
          </a:p>
          <a:p>
            <a:pPr lvl="1" eaLnBrk="1" hangingPunct="1"/>
            <a:r>
              <a:rPr lang="en-US" dirty="0">
                <a:solidFill>
                  <a:srgbClr val="000000"/>
                </a:solidFill>
                <a:latin typeface="Tahoma" charset="0"/>
              </a:rPr>
              <a:t>Idea: </a:t>
            </a:r>
            <a:r>
              <a:rPr lang="en-US" dirty="0">
                <a:solidFill>
                  <a:srgbClr val="0000FF"/>
                </a:solidFill>
                <a:latin typeface="Tahoma" charset="0"/>
              </a:rPr>
              <a:t>Split a loop iteration into multiple </a:t>
            </a:r>
            <a:r>
              <a:rPr lang="ja-JP" altLang="en-US" dirty="0">
                <a:solidFill>
                  <a:srgbClr val="0000FF"/>
                </a:solidFill>
                <a:latin typeface="Tahoma" charset="0"/>
              </a:rPr>
              <a:t>“</a:t>
            </a:r>
            <a:r>
              <a:rPr lang="en-US" altLang="ja-JP" dirty="0">
                <a:solidFill>
                  <a:srgbClr val="0000FF"/>
                </a:solidFill>
                <a:latin typeface="Tahoma" charset="0"/>
              </a:rPr>
              <a:t>pipeline stages</a:t>
            </a:r>
            <a:r>
              <a:rPr lang="ja-JP" altLang="en-US" dirty="0">
                <a:solidFill>
                  <a:srgbClr val="0000FF"/>
                </a:solidFill>
                <a:latin typeface="Tahoma" charset="0"/>
              </a:rPr>
              <a:t>”</a:t>
            </a:r>
            <a:r>
              <a:rPr lang="en-US" altLang="ja-JP" dirty="0">
                <a:solidFill>
                  <a:srgbClr val="0000FF"/>
                </a:solidFill>
                <a:latin typeface="Tahoma" charset="0"/>
              </a:rPr>
              <a:t> where one stage consumes data produced by the previous stage </a:t>
            </a:r>
            <a:r>
              <a:rPr lang="en-US" altLang="ja-JP" dirty="0">
                <a:solidFill>
                  <a:srgbClr val="0000FF"/>
                </a:solidFill>
                <a:latin typeface="Tahoma" charset="0"/>
                <a:sym typeface="Wingdings" charset="0"/>
              </a:rPr>
              <a:t> each stage runs on a different core</a:t>
            </a:r>
          </a:p>
          <a:p>
            <a:pPr lvl="2" eaLnBrk="1" hangingPunct="1"/>
            <a:r>
              <a:rPr lang="en-US" dirty="0">
                <a:latin typeface="Tahoma" charset="0"/>
                <a:sym typeface="Wingdings" charset="0"/>
              </a:rPr>
              <a:t>Segment N: Stage N</a:t>
            </a:r>
          </a:p>
          <a:p>
            <a:pPr lvl="1" eaLnBrk="1" hangingPunct="1"/>
            <a:r>
              <a:rPr lang="en-US" dirty="0">
                <a:latin typeface="Tahoma" charset="0"/>
                <a:sym typeface="Wingdings" charset="0"/>
              </a:rPr>
              <a:t>Benefit: Stage-level parallelism, better locality  faster execution</a:t>
            </a:r>
            <a:endParaRPr lang="en-US" dirty="0">
              <a:latin typeface="Tahoma" charset="0"/>
            </a:endParaRPr>
          </a:p>
        </p:txBody>
      </p:sp>
      <p:sp>
        <p:nvSpPr>
          <p:cNvPr id="314371"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74CFFE4-885F-584D-B8FA-9EDDAD23A9B0}" type="slidenum">
              <a:rPr lang="en-US" sz="1600">
                <a:solidFill>
                  <a:srgbClr val="000000"/>
                </a:solidFill>
                <a:latin typeface="Garamond" charset="0"/>
              </a:rPr>
              <a:pPr eaLnBrk="1" hangingPunct="1"/>
              <a:t>114</a:t>
            </a:fld>
            <a:endParaRPr lang="en-US" sz="1600">
              <a:solidFill>
                <a:srgbClr val="000000"/>
              </a:solidFill>
              <a:latin typeface="Garamond" charset="0"/>
            </a:endParaRPr>
          </a:p>
        </p:txBody>
      </p:sp>
    </p:spTree>
    <p:extLst>
      <p:ext uri="{BB962C8B-B14F-4D97-AF65-F5344CB8AC3E}">
        <p14:creationId xmlns:p14="http://schemas.microsoft.com/office/powerpoint/2010/main" val="18882116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Slide Number Placeholder 4"/>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5DF4369-81F7-3742-BFD5-262C10057E07}" type="slidenum">
              <a:rPr lang="en-US" sz="1600">
                <a:solidFill>
                  <a:srgbClr val="000000"/>
                </a:solidFill>
                <a:latin typeface="Garamond" charset="0"/>
              </a:rPr>
              <a:pPr eaLnBrk="1" hangingPunct="1"/>
              <a:t>115</a:t>
            </a:fld>
            <a:endParaRPr lang="en-US" sz="1600">
              <a:solidFill>
                <a:srgbClr val="000000"/>
              </a:solidFill>
              <a:latin typeface="Garamond" charset="0"/>
            </a:endParaRPr>
          </a:p>
        </p:txBody>
      </p:sp>
      <p:sp>
        <p:nvSpPr>
          <p:cNvPr id="316418" name="Rectangle 2"/>
          <p:cNvSpPr>
            <a:spLocks noGrp="1" noChangeArrowheads="1"/>
          </p:cNvSpPr>
          <p:nvPr>
            <p:ph type="title"/>
          </p:nvPr>
        </p:nvSpPr>
        <p:spPr>
          <a:xfrm>
            <a:off x="228600" y="152400"/>
            <a:ext cx="8686800" cy="1139825"/>
          </a:xfrm>
        </p:spPr>
        <p:txBody>
          <a:bodyPr/>
          <a:lstStyle/>
          <a:p>
            <a:pPr eaLnBrk="1" hangingPunct="1"/>
            <a:r>
              <a:rPr lang="en-US">
                <a:latin typeface="Garamond" charset="0"/>
              </a:rPr>
              <a:t>Problem: Locality of Inter-segment Data</a:t>
            </a:r>
          </a:p>
        </p:txBody>
      </p:sp>
      <p:sp>
        <p:nvSpPr>
          <p:cNvPr id="66564" name="AutoShape 3"/>
          <p:cNvSpPr>
            <a:spLocks noChangeArrowheads="1"/>
          </p:cNvSpPr>
          <p:nvPr/>
        </p:nvSpPr>
        <p:spPr bwMode="auto">
          <a:xfrm>
            <a:off x="639763" y="1905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a:defRPr/>
            </a:pPr>
            <a:r>
              <a:rPr lang="en-US">
                <a:solidFill>
                  <a:srgbClr val="000000"/>
                </a:solidFill>
              </a:rPr>
              <a:t>LOAD X</a:t>
            </a:r>
          </a:p>
          <a:p>
            <a:pPr algn="ctr">
              <a:defRPr/>
            </a:pPr>
            <a:r>
              <a:rPr lang="en-US">
                <a:solidFill>
                  <a:srgbClr val="000000"/>
                </a:solidFill>
              </a:rPr>
              <a:t>STORE Y</a:t>
            </a:r>
          </a:p>
          <a:p>
            <a:pPr algn="ctr">
              <a:defRPr/>
            </a:pPr>
            <a:r>
              <a:rPr lang="en-US">
                <a:solidFill>
                  <a:srgbClr val="000000"/>
                </a:solidFill>
              </a:rPr>
              <a:t>STORE Y</a:t>
            </a:r>
          </a:p>
        </p:txBody>
      </p:sp>
      <p:sp>
        <p:nvSpPr>
          <p:cNvPr id="14340" name="AutoShape 4"/>
          <p:cNvSpPr>
            <a:spLocks noChangeArrowheads="1"/>
          </p:cNvSpPr>
          <p:nvPr/>
        </p:nvSpPr>
        <p:spPr bwMode="auto">
          <a:xfrm>
            <a:off x="3475038" y="3429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a:defRPr/>
            </a:pPr>
            <a:r>
              <a:rPr lang="en-US">
                <a:solidFill>
                  <a:srgbClr val="000000"/>
                </a:solidFill>
              </a:rPr>
              <a:t>LOAD Y</a:t>
            </a:r>
          </a:p>
          <a:p>
            <a:pPr algn="ctr">
              <a:defRPr/>
            </a:pPr>
            <a:r>
              <a:rPr lang="en-US">
                <a:solidFill>
                  <a:srgbClr val="000000"/>
                </a:solidFill>
              </a:rPr>
              <a:t>….</a:t>
            </a:r>
          </a:p>
          <a:p>
            <a:pPr algn="ctr">
              <a:defRPr/>
            </a:pPr>
            <a:r>
              <a:rPr lang="en-US">
                <a:solidFill>
                  <a:srgbClr val="000000"/>
                </a:solidFill>
              </a:rPr>
              <a:t>STORE Z</a:t>
            </a:r>
          </a:p>
        </p:txBody>
      </p:sp>
      <p:sp>
        <p:nvSpPr>
          <p:cNvPr id="66566" name="AutoShape 5"/>
          <p:cNvSpPr>
            <a:spLocks noChangeArrowheads="1"/>
          </p:cNvSpPr>
          <p:nvPr/>
        </p:nvSpPr>
        <p:spPr bwMode="auto">
          <a:xfrm>
            <a:off x="6400800" y="4953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a:defRPr/>
            </a:pPr>
            <a:r>
              <a:rPr lang="en-US">
                <a:solidFill>
                  <a:srgbClr val="000000"/>
                </a:solidFill>
              </a:rPr>
              <a:t>LOAD Z</a:t>
            </a:r>
          </a:p>
          <a:p>
            <a:pPr algn="ctr">
              <a:defRPr/>
            </a:pPr>
            <a:r>
              <a:rPr lang="en-US">
                <a:solidFill>
                  <a:srgbClr val="000000"/>
                </a:solidFill>
              </a:rPr>
              <a:t>….</a:t>
            </a:r>
          </a:p>
        </p:txBody>
      </p:sp>
      <p:sp>
        <p:nvSpPr>
          <p:cNvPr id="14345" name="Freeform 9"/>
          <p:cNvSpPr>
            <a:spLocks/>
          </p:cNvSpPr>
          <p:nvPr/>
        </p:nvSpPr>
        <p:spPr bwMode="auto">
          <a:xfrm>
            <a:off x="1752600" y="2971800"/>
            <a:ext cx="2819400" cy="457200"/>
          </a:xfrm>
          <a:custGeom>
            <a:avLst/>
            <a:gdLst>
              <a:gd name="T0" fmla="*/ 0 w 1584"/>
              <a:gd name="T1" fmla="*/ 0 h 288"/>
              <a:gd name="T2" fmla="*/ 2147483647 w 1584"/>
              <a:gd name="T3" fmla="*/ 2147483647 h 288"/>
              <a:gd name="T4" fmla="*/ 2147483647 w 1584"/>
              <a:gd name="T5" fmla="*/ 2147483647 h 288"/>
              <a:gd name="T6" fmla="*/ 2147483647 w 1584"/>
              <a:gd name="T7" fmla="*/ 2147483647 h 288"/>
              <a:gd name="T8" fmla="*/ 0 60000 65536"/>
              <a:gd name="T9" fmla="*/ 0 60000 65536"/>
              <a:gd name="T10" fmla="*/ 0 60000 65536"/>
              <a:gd name="T11" fmla="*/ 0 60000 65536"/>
              <a:gd name="T12" fmla="*/ 0 w 1584"/>
              <a:gd name="T13" fmla="*/ 0 h 288"/>
              <a:gd name="T14" fmla="*/ 1584 w 1584"/>
              <a:gd name="T15" fmla="*/ 288 h 288"/>
            </a:gdLst>
            <a:ahLst/>
            <a:cxnLst>
              <a:cxn ang="T8">
                <a:pos x="T0" y="T1"/>
              </a:cxn>
              <a:cxn ang="T9">
                <a:pos x="T2" y="T3"/>
              </a:cxn>
              <a:cxn ang="T10">
                <a:pos x="T4" y="T5"/>
              </a:cxn>
              <a:cxn ang="T11">
                <a:pos x="T6" y="T7"/>
              </a:cxn>
            </a:cxnLst>
            <a:rect l="T12" t="T13" r="T14" b="T15"/>
            <a:pathLst>
              <a:path w="1584" h="288">
                <a:moveTo>
                  <a:pt x="0" y="0"/>
                </a:moveTo>
                <a:cubicBezTo>
                  <a:pt x="32" y="64"/>
                  <a:pt x="64" y="128"/>
                  <a:pt x="288" y="144"/>
                </a:cubicBezTo>
                <a:cubicBezTo>
                  <a:pt x="512" y="160"/>
                  <a:pt x="1128" y="72"/>
                  <a:pt x="1344" y="96"/>
                </a:cubicBezTo>
                <a:cubicBezTo>
                  <a:pt x="1560" y="120"/>
                  <a:pt x="1544" y="256"/>
                  <a:pt x="1584" y="288"/>
                </a:cubicBezTo>
              </a:path>
            </a:pathLst>
          </a:custGeom>
          <a:noFill/>
          <a:ln w="9525">
            <a:solidFill>
              <a:schemeClr val="tx1"/>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pPr>
              <a:defRPr/>
            </a:pPr>
            <a:endParaRPr lang="en-US">
              <a:solidFill>
                <a:srgbClr val="000000"/>
              </a:solidFill>
            </a:endParaRPr>
          </a:p>
        </p:txBody>
      </p:sp>
      <p:sp>
        <p:nvSpPr>
          <p:cNvPr id="14346" name="Freeform 10"/>
          <p:cNvSpPr>
            <a:spLocks/>
          </p:cNvSpPr>
          <p:nvPr/>
        </p:nvSpPr>
        <p:spPr bwMode="auto">
          <a:xfrm>
            <a:off x="4572000" y="4495800"/>
            <a:ext cx="2819400" cy="457200"/>
          </a:xfrm>
          <a:custGeom>
            <a:avLst/>
            <a:gdLst>
              <a:gd name="T0" fmla="*/ 0 w 1584"/>
              <a:gd name="T1" fmla="*/ 0 h 288"/>
              <a:gd name="T2" fmla="*/ 2147483647 w 1584"/>
              <a:gd name="T3" fmla="*/ 2147483647 h 288"/>
              <a:gd name="T4" fmla="*/ 2147483647 w 1584"/>
              <a:gd name="T5" fmla="*/ 2147483647 h 288"/>
              <a:gd name="T6" fmla="*/ 2147483647 w 1584"/>
              <a:gd name="T7" fmla="*/ 2147483647 h 288"/>
              <a:gd name="T8" fmla="*/ 0 60000 65536"/>
              <a:gd name="T9" fmla="*/ 0 60000 65536"/>
              <a:gd name="T10" fmla="*/ 0 60000 65536"/>
              <a:gd name="T11" fmla="*/ 0 60000 65536"/>
              <a:gd name="T12" fmla="*/ 0 w 1584"/>
              <a:gd name="T13" fmla="*/ 0 h 288"/>
              <a:gd name="T14" fmla="*/ 1584 w 1584"/>
              <a:gd name="T15" fmla="*/ 288 h 288"/>
            </a:gdLst>
            <a:ahLst/>
            <a:cxnLst>
              <a:cxn ang="T8">
                <a:pos x="T0" y="T1"/>
              </a:cxn>
              <a:cxn ang="T9">
                <a:pos x="T2" y="T3"/>
              </a:cxn>
              <a:cxn ang="T10">
                <a:pos x="T4" y="T5"/>
              </a:cxn>
              <a:cxn ang="T11">
                <a:pos x="T6" y="T7"/>
              </a:cxn>
            </a:cxnLst>
            <a:rect l="T12" t="T13" r="T14" b="T15"/>
            <a:pathLst>
              <a:path w="1584" h="288">
                <a:moveTo>
                  <a:pt x="0" y="0"/>
                </a:moveTo>
                <a:cubicBezTo>
                  <a:pt x="32" y="64"/>
                  <a:pt x="64" y="128"/>
                  <a:pt x="288" y="144"/>
                </a:cubicBezTo>
                <a:cubicBezTo>
                  <a:pt x="512" y="160"/>
                  <a:pt x="1128" y="72"/>
                  <a:pt x="1344" y="96"/>
                </a:cubicBezTo>
                <a:cubicBezTo>
                  <a:pt x="1560" y="120"/>
                  <a:pt x="1544" y="256"/>
                  <a:pt x="1584" y="288"/>
                </a:cubicBezTo>
              </a:path>
            </a:pathLst>
          </a:custGeom>
          <a:noFill/>
          <a:ln w="9525">
            <a:solidFill>
              <a:schemeClr val="tx1"/>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pPr>
              <a:defRPr/>
            </a:pPr>
            <a:endParaRPr lang="en-US">
              <a:solidFill>
                <a:srgbClr val="000000"/>
              </a:solidFill>
            </a:endParaRPr>
          </a:p>
        </p:txBody>
      </p:sp>
      <p:sp>
        <p:nvSpPr>
          <p:cNvPr id="14347" name="Text Box 11"/>
          <p:cNvSpPr txBox="1">
            <a:spLocks noChangeArrowheads="1"/>
          </p:cNvSpPr>
          <p:nvPr/>
        </p:nvSpPr>
        <p:spPr bwMode="auto">
          <a:xfrm>
            <a:off x="3276600" y="2681288"/>
            <a:ext cx="16764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b="1" i="1">
                <a:solidFill>
                  <a:srgbClr val="FF0000"/>
                </a:solidFill>
              </a:rPr>
              <a:t>Transfer Y</a:t>
            </a:r>
          </a:p>
        </p:txBody>
      </p:sp>
      <p:sp>
        <p:nvSpPr>
          <p:cNvPr id="14348" name="Text Box 12"/>
          <p:cNvSpPr txBox="1">
            <a:spLocks noChangeArrowheads="1"/>
          </p:cNvSpPr>
          <p:nvPr/>
        </p:nvSpPr>
        <p:spPr bwMode="auto">
          <a:xfrm>
            <a:off x="5867400" y="4205288"/>
            <a:ext cx="16764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b="1" i="1">
                <a:solidFill>
                  <a:srgbClr val="FF0000"/>
                </a:solidFill>
              </a:rPr>
              <a:t>Transfer Z</a:t>
            </a:r>
          </a:p>
        </p:txBody>
      </p:sp>
      <p:sp>
        <p:nvSpPr>
          <p:cNvPr id="316426" name="Text Box 13"/>
          <p:cNvSpPr txBox="1">
            <a:spLocks noChangeArrowheads="1"/>
          </p:cNvSpPr>
          <p:nvPr/>
        </p:nvSpPr>
        <p:spPr bwMode="auto">
          <a:xfrm>
            <a:off x="76200" y="2209800"/>
            <a:ext cx="609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b="1" i="1">
                <a:solidFill>
                  <a:srgbClr val="000000"/>
                </a:solidFill>
              </a:rPr>
              <a:t>S0</a:t>
            </a:r>
          </a:p>
        </p:txBody>
      </p:sp>
      <p:sp>
        <p:nvSpPr>
          <p:cNvPr id="14350" name="Text Box 14"/>
          <p:cNvSpPr txBox="1">
            <a:spLocks noChangeArrowheads="1"/>
          </p:cNvSpPr>
          <p:nvPr/>
        </p:nvSpPr>
        <p:spPr bwMode="auto">
          <a:xfrm>
            <a:off x="2895600" y="3810000"/>
            <a:ext cx="609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b="1" i="1">
                <a:solidFill>
                  <a:srgbClr val="000000"/>
                </a:solidFill>
              </a:rPr>
              <a:t>S1</a:t>
            </a:r>
          </a:p>
        </p:txBody>
      </p:sp>
      <p:sp>
        <p:nvSpPr>
          <p:cNvPr id="316428" name="Text Box 15"/>
          <p:cNvSpPr txBox="1">
            <a:spLocks noChangeArrowheads="1"/>
          </p:cNvSpPr>
          <p:nvPr/>
        </p:nvSpPr>
        <p:spPr bwMode="auto">
          <a:xfrm>
            <a:off x="5791200" y="5257800"/>
            <a:ext cx="609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b="1" i="1">
                <a:solidFill>
                  <a:srgbClr val="000000"/>
                </a:solidFill>
              </a:rPr>
              <a:t>S2</a:t>
            </a:r>
          </a:p>
        </p:txBody>
      </p:sp>
      <p:sp>
        <p:nvSpPr>
          <p:cNvPr id="316429" name="Text Box 6"/>
          <p:cNvSpPr txBox="1">
            <a:spLocks noChangeArrowheads="1"/>
          </p:cNvSpPr>
          <p:nvPr/>
        </p:nvSpPr>
        <p:spPr bwMode="auto">
          <a:xfrm>
            <a:off x="1143000" y="1143000"/>
            <a:ext cx="12192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b="1" i="1">
                <a:solidFill>
                  <a:srgbClr val="000000"/>
                </a:solidFill>
              </a:rPr>
              <a:t>Core 0</a:t>
            </a:r>
          </a:p>
        </p:txBody>
      </p:sp>
      <p:sp>
        <p:nvSpPr>
          <p:cNvPr id="316430" name="Text Box 7"/>
          <p:cNvSpPr txBox="1">
            <a:spLocks noChangeArrowheads="1"/>
          </p:cNvSpPr>
          <p:nvPr/>
        </p:nvSpPr>
        <p:spPr bwMode="auto">
          <a:xfrm>
            <a:off x="3886200" y="1143000"/>
            <a:ext cx="120332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b="1" i="1">
                <a:solidFill>
                  <a:srgbClr val="000000"/>
                </a:solidFill>
              </a:rPr>
              <a:t>Core 1</a:t>
            </a:r>
          </a:p>
        </p:txBody>
      </p:sp>
      <p:sp>
        <p:nvSpPr>
          <p:cNvPr id="316431" name="Text Box 8"/>
          <p:cNvSpPr txBox="1">
            <a:spLocks noChangeArrowheads="1"/>
          </p:cNvSpPr>
          <p:nvPr/>
        </p:nvSpPr>
        <p:spPr bwMode="auto">
          <a:xfrm>
            <a:off x="6781800" y="1143000"/>
            <a:ext cx="11430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b="1" i="1">
                <a:solidFill>
                  <a:srgbClr val="000000"/>
                </a:solidFill>
              </a:rPr>
              <a:t>Core 2</a:t>
            </a:r>
          </a:p>
        </p:txBody>
      </p:sp>
      <p:sp>
        <p:nvSpPr>
          <p:cNvPr id="20" name="Oval 24"/>
          <p:cNvSpPr>
            <a:spLocks noChangeArrowheads="1"/>
          </p:cNvSpPr>
          <p:nvPr/>
        </p:nvSpPr>
        <p:spPr bwMode="auto">
          <a:xfrm>
            <a:off x="3733800" y="3454400"/>
            <a:ext cx="1524000" cy="457200"/>
          </a:xfrm>
          <a:prstGeom prst="ellipse">
            <a:avLst/>
          </a:prstGeom>
          <a:noFill/>
          <a:ln w="254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defRPr/>
            </a:pPr>
            <a:endParaRPr lang="en-US">
              <a:solidFill>
                <a:srgbClr val="000000"/>
              </a:solidFill>
            </a:endParaRPr>
          </a:p>
        </p:txBody>
      </p:sp>
      <p:sp>
        <p:nvSpPr>
          <p:cNvPr id="21" name="Text Box 11"/>
          <p:cNvSpPr txBox="1">
            <a:spLocks noChangeArrowheads="1"/>
          </p:cNvSpPr>
          <p:nvPr/>
        </p:nvSpPr>
        <p:spPr bwMode="auto">
          <a:xfrm>
            <a:off x="4724400" y="3048000"/>
            <a:ext cx="16764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b="1" i="1">
                <a:solidFill>
                  <a:srgbClr val="FF0000"/>
                </a:solidFill>
              </a:rPr>
              <a:t>Cache Miss</a:t>
            </a:r>
          </a:p>
        </p:txBody>
      </p:sp>
      <p:sp>
        <p:nvSpPr>
          <p:cNvPr id="22" name="Text Box 11"/>
          <p:cNvSpPr txBox="1">
            <a:spLocks noChangeArrowheads="1"/>
          </p:cNvSpPr>
          <p:nvPr/>
        </p:nvSpPr>
        <p:spPr bwMode="auto">
          <a:xfrm>
            <a:off x="7543800" y="4572000"/>
            <a:ext cx="16764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b="1" i="1">
                <a:solidFill>
                  <a:srgbClr val="FF0000"/>
                </a:solidFill>
              </a:rPr>
              <a:t>Cache Miss</a:t>
            </a:r>
          </a:p>
        </p:txBody>
      </p:sp>
      <p:sp>
        <p:nvSpPr>
          <p:cNvPr id="23" name="Oval 24"/>
          <p:cNvSpPr>
            <a:spLocks noChangeArrowheads="1"/>
          </p:cNvSpPr>
          <p:nvPr/>
        </p:nvSpPr>
        <p:spPr bwMode="auto">
          <a:xfrm>
            <a:off x="6705600" y="5105400"/>
            <a:ext cx="1524000" cy="457200"/>
          </a:xfrm>
          <a:prstGeom prst="ellipse">
            <a:avLst/>
          </a:prstGeom>
          <a:noFill/>
          <a:ln w="254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defRPr/>
            </a:pPr>
            <a:endParaRPr lang="en-US">
              <a:solidFill>
                <a:srgbClr val="000000"/>
              </a:solidFill>
            </a:endParaRPr>
          </a:p>
        </p:txBody>
      </p:sp>
      <p:sp>
        <p:nvSpPr>
          <p:cNvPr id="24" name="Oval 24"/>
          <p:cNvSpPr>
            <a:spLocks noChangeArrowheads="1"/>
          </p:cNvSpPr>
          <p:nvPr/>
        </p:nvSpPr>
        <p:spPr bwMode="auto">
          <a:xfrm>
            <a:off x="914400" y="2514600"/>
            <a:ext cx="1524000" cy="457200"/>
          </a:xfrm>
          <a:prstGeom prst="ellipse">
            <a:avLst/>
          </a:prstGeom>
          <a:noFill/>
          <a:ln w="25400">
            <a:solidFill>
              <a:srgbClr val="00009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defRPr/>
            </a:pPr>
            <a:endParaRPr lang="en-US">
              <a:solidFill>
                <a:srgbClr val="000000"/>
              </a:solidFill>
            </a:endParaRPr>
          </a:p>
        </p:txBody>
      </p:sp>
      <p:sp>
        <p:nvSpPr>
          <p:cNvPr id="26" name="Oval 24"/>
          <p:cNvSpPr>
            <a:spLocks noChangeArrowheads="1"/>
          </p:cNvSpPr>
          <p:nvPr/>
        </p:nvSpPr>
        <p:spPr bwMode="auto">
          <a:xfrm>
            <a:off x="3746500" y="3987800"/>
            <a:ext cx="1524000" cy="457200"/>
          </a:xfrm>
          <a:prstGeom prst="ellipse">
            <a:avLst/>
          </a:prstGeom>
          <a:noFill/>
          <a:ln w="25400">
            <a:solidFill>
              <a:srgbClr val="00009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defRPr/>
            </a:pPr>
            <a:endParaRPr lang="en-US">
              <a:solidFill>
                <a:srgbClr val="000000"/>
              </a:solidFill>
            </a:endParaRPr>
          </a:p>
        </p:txBody>
      </p:sp>
    </p:spTree>
    <p:extLst>
      <p:ext uri="{BB962C8B-B14F-4D97-AF65-F5344CB8AC3E}">
        <p14:creationId xmlns:p14="http://schemas.microsoft.com/office/powerpoint/2010/main" val="12691219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3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4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4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4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3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P spid="14347" grpId="0"/>
      <p:bldP spid="14348" grpId="0"/>
      <p:bldP spid="14350" grpId="0"/>
      <p:bldP spid="20" grpId="0" animBg="1"/>
      <p:bldP spid="21" grpId="0"/>
      <p:bldP spid="22" grpId="0"/>
      <p:bldP spid="23" grpId="0" animBg="1"/>
      <p:bldP spid="24" grpId="0" animBg="1"/>
      <p:bldP spid="26"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Title 1"/>
          <p:cNvSpPr>
            <a:spLocks noGrp="1"/>
          </p:cNvSpPr>
          <p:nvPr>
            <p:ph type="title"/>
          </p:nvPr>
        </p:nvSpPr>
        <p:spPr/>
        <p:txBody>
          <a:bodyPr/>
          <a:lstStyle/>
          <a:p>
            <a:pPr eaLnBrk="1" hangingPunct="1"/>
            <a:r>
              <a:rPr lang="en-US">
                <a:latin typeface="Garamond" charset="0"/>
              </a:rPr>
              <a:t>Problem: Locality of Inter-segment Data</a:t>
            </a:r>
          </a:p>
        </p:txBody>
      </p:sp>
      <p:sp>
        <p:nvSpPr>
          <p:cNvPr id="3" name="Content Placeholder 2"/>
          <p:cNvSpPr>
            <a:spLocks noGrp="1"/>
          </p:cNvSpPr>
          <p:nvPr>
            <p:ph idx="1"/>
          </p:nvPr>
        </p:nvSpPr>
        <p:spPr>
          <a:xfrm>
            <a:off x="0" y="990600"/>
            <a:ext cx="9144000" cy="5257800"/>
          </a:xfrm>
        </p:spPr>
        <p:txBody>
          <a:bodyPr/>
          <a:lstStyle/>
          <a:p>
            <a:pPr eaLnBrk="1" hangingPunct="1"/>
            <a:r>
              <a:rPr lang="en-US">
                <a:solidFill>
                  <a:srgbClr val="000000"/>
                </a:solidFill>
                <a:latin typeface="Tahoma" charset="0"/>
              </a:rPr>
              <a:t>Accelerated Critical Sections [Suleman et al., ASPLOS 2010]</a:t>
            </a:r>
          </a:p>
          <a:p>
            <a:pPr lvl="1" eaLnBrk="1" hangingPunct="1"/>
            <a:r>
              <a:rPr lang="en-US">
                <a:solidFill>
                  <a:srgbClr val="7F7F7F"/>
                </a:solidFill>
                <a:latin typeface="Tahoma" charset="0"/>
              </a:rPr>
              <a:t>Idea: Ship critical sections to a large core in an ACMP</a:t>
            </a:r>
          </a:p>
          <a:p>
            <a:pPr lvl="1" eaLnBrk="1" hangingPunct="1"/>
            <a:r>
              <a:rPr lang="en-US">
                <a:solidFill>
                  <a:srgbClr val="000000"/>
                </a:solidFill>
                <a:latin typeface="Tahoma" charset="0"/>
              </a:rPr>
              <a:t>Problem: </a:t>
            </a:r>
            <a:r>
              <a:rPr lang="en-US">
                <a:solidFill>
                  <a:srgbClr val="FF0000"/>
                </a:solidFill>
                <a:latin typeface="Tahoma" charset="0"/>
              </a:rPr>
              <a:t>Critical section incurs a cache miss when it touches data produced in the non-critical section (i.e., thread private data)</a:t>
            </a:r>
          </a:p>
          <a:p>
            <a:pPr lvl="1" eaLnBrk="1" hangingPunct="1"/>
            <a:endParaRPr lang="en-US" sz="1600">
              <a:solidFill>
                <a:srgbClr val="0000FF"/>
              </a:solidFill>
              <a:latin typeface="Tahoma" charset="0"/>
            </a:endParaRPr>
          </a:p>
          <a:p>
            <a:pPr eaLnBrk="1" hangingPunct="1"/>
            <a:r>
              <a:rPr lang="en-US">
                <a:solidFill>
                  <a:srgbClr val="000000"/>
                </a:solidFill>
                <a:latin typeface="Tahoma" charset="0"/>
              </a:rPr>
              <a:t>Producer-Consumer Pipeline Parallelism</a:t>
            </a:r>
          </a:p>
          <a:p>
            <a:pPr lvl="1" eaLnBrk="1" hangingPunct="1"/>
            <a:r>
              <a:rPr lang="en-US">
                <a:solidFill>
                  <a:srgbClr val="7F7F7F"/>
                </a:solidFill>
                <a:latin typeface="Tahoma" charset="0"/>
              </a:rPr>
              <a:t>Idea: Split a loop iteration into multiple </a:t>
            </a:r>
            <a:r>
              <a:rPr lang="ja-JP" altLang="en-US">
                <a:solidFill>
                  <a:srgbClr val="7F7F7F"/>
                </a:solidFill>
                <a:latin typeface="Tahoma" charset="0"/>
              </a:rPr>
              <a:t>“</a:t>
            </a:r>
            <a:r>
              <a:rPr lang="en-US" altLang="ja-JP">
                <a:solidFill>
                  <a:srgbClr val="7F7F7F"/>
                </a:solidFill>
                <a:latin typeface="Tahoma" charset="0"/>
              </a:rPr>
              <a:t>pipeline stages</a:t>
            </a:r>
            <a:r>
              <a:rPr lang="ja-JP" altLang="en-US">
                <a:solidFill>
                  <a:srgbClr val="7F7F7F"/>
                </a:solidFill>
                <a:latin typeface="Tahoma" charset="0"/>
              </a:rPr>
              <a:t>”</a:t>
            </a:r>
            <a:r>
              <a:rPr lang="en-US" altLang="ja-JP">
                <a:solidFill>
                  <a:srgbClr val="7F7F7F"/>
                </a:solidFill>
                <a:latin typeface="Tahoma" charset="0"/>
              </a:rPr>
              <a:t> </a:t>
            </a:r>
            <a:r>
              <a:rPr lang="en-US" altLang="ja-JP">
                <a:solidFill>
                  <a:srgbClr val="7F7F7F"/>
                </a:solidFill>
                <a:latin typeface="Tahoma" charset="0"/>
                <a:sym typeface="Wingdings" charset="0"/>
              </a:rPr>
              <a:t> each stage runs on a different core</a:t>
            </a:r>
          </a:p>
          <a:p>
            <a:pPr lvl="1" eaLnBrk="1" hangingPunct="1"/>
            <a:r>
              <a:rPr lang="en-US">
                <a:latin typeface="Tahoma" charset="0"/>
                <a:sym typeface="Wingdings" charset="0"/>
              </a:rPr>
              <a:t>Problem: </a:t>
            </a:r>
            <a:r>
              <a:rPr lang="en-US">
                <a:solidFill>
                  <a:srgbClr val="FF0000"/>
                </a:solidFill>
                <a:latin typeface="Tahoma" charset="0"/>
                <a:sym typeface="Wingdings" charset="0"/>
              </a:rPr>
              <a:t>A stage incurs a cache miss when it touches data produced by the previous stage</a:t>
            </a:r>
          </a:p>
          <a:p>
            <a:pPr lvl="1" eaLnBrk="1" hangingPunct="1"/>
            <a:endParaRPr lang="en-US" sz="1600">
              <a:solidFill>
                <a:srgbClr val="FF0000"/>
              </a:solidFill>
              <a:latin typeface="Tahoma" charset="0"/>
              <a:sym typeface="Wingdings" charset="0"/>
            </a:endParaRPr>
          </a:p>
          <a:p>
            <a:pPr eaLnBrk="1" hangingPunct="1"/>
            <a:r>
              <a:rPr lang="en-US">
                <a:solidFill>
                  <a:srgbClr val="0000FF"/>
                </a:solidFill>
                <a:latin typeface="Tahoma" charset="0"/>
                <a:sym typeface="Wingdings" charset="0"/>
              </a:rPr>
              <a:t>Performance of Staged Execution limited by inter-segment cache misses</a:t>
            </a:r>
            <a:endParaRPr lang="en-US">
              <a:solidFill>
                <a:srgbClr val="0000FF"/>
              </a:solidFill>
              <a:latin typeface="Tahoma" charset="0"/>
            </a:endParaRPr>
          </a:p>
        </p:txBody>
      </p:sp>
      <p:sp>
        <p:nvSpPr>
          <p:cNvPr id="318467"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686E7D-0530-4343-99DA-F924BE8C3763}" type="slidenum">
              <a:rPr lang="en-US" sz="1600">
                <a:solidFill>
                  <a:srgbClr val="000000"/>
                </a:solidFill>
                <a:latin typeface="Garamond" charset="0"/>
              </a:rPr>
              <a:pPr eaLnBrk="1" hangingPunct="1"/>
              <a:t>116</a:t>
            </a:fld>
            <a:endParaRPr lang="en-US" sz="1600">
              <a:solidFill>
                <a:srgbClr val="000000"/>
              </a:solidFill>
              <a:latin typeface="Garamond" charset="0"/>
            </a:endParaRPr>
          </a:p>
        </p:txBody>
      </p:sp>
    </p:spTree>
    <p:extLst>
      <p:ext uri="{BB962C8B-B14F-4D97-AF65-F5344CB8AC3E}">
        <p14:creationId xmlns:p14="http://schemas.microsoft.com/office/powerpoint/2010/main" val="9119256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Slide Number Placeholder 4"/>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1C71ED9-1E64-0140-A0C3-ABFEF73DE8D1}" type="slidenum">
              <a:rPr lang="en-US" sz="1600">
                <a:solidFill>
                  <a:srgbClr val="000000"/>
                </a:solidFill>
                <a:latin typeface="Garamond" charset="0"/>
              </a:rPr>
              <a:pPr eaLnBrk="1" hangingPunct="1"/>
              <a:t>117</a:t>
            </a:fld>
            <a:endParaRPr lang="en-US" sz="1600">
              <a:solidFill>
                <a:srgbClr val="000000"/>
              </a:solidFill>
              <a:latin typeface="Garamond" charset="0"/>
            </a:endParaRPr>
          </a:p>
        </p:txBody>
      </p:sp>
      <p:sp>
        <p:nvSpPr>
          <p:cNvPr id="320514" name="Rectangle 2"/>
          <p:cNvSpPr>
            <a:spLocks noGrp="1" noChangeArrowheads="1"/>
          </p:cNvSpPr>
          <p:nvPr>
            <p:ph type="title"/>
          </p:nvPr>
        </p:nvSpPr>
        <p:spPr/>
        <p:txBody>
          <a:bodyPr/>
          <a:lstStyle/>
          <a:p>
            <a:pPr eaLnBrk="1" hangingPunct="1"/>
            <a:r>
              <a:rPr lang="en-US" sz="3400">
                <a:latin typeface="Garamond" charset="0"/>
              </a:rPr>
              <a:t>What if We Eliminated All Inter-segment Misses?</a:t>
            </a:r>
          </a:p>
        </p:txBody>
      </p:sp>
      <p:graphicFrame>
        <p:nvGraphicFramePr>
          <p:cNvPr id="320515" name="Object 2"/>
          <p:cNvGraphicFramePr>
            <a:graphicFrameLocks noGrp="1" noChangeAspect="1"/>
          </p:cNvGraphicFramePr>
          <p:nvPr>
            <p:ph idx="1"/>
          </p:nvPr>
        </p:nvGraphicFramePr>
        <p:xfrm>
          <a:off x="865188" y="1600200"/>
          <a:ext cx="7337425" cy="4006850"/>
        </p:xfrm>
        <a:graphic>
          <a:graphicData uri="http://schemas.openxmlformats.org/presentationml/2006/ole">
            <mc:AlternateContent xmlns:mc="http://schemas.openxmlformats.org/markup-compatibility/2006">
              <mc:Choice xmlns:v="urn:schemas-microsoft-com:vml" Requires="v">
                <p:oleObj spid="_x0000_s6160" name="Worksheet" r:id="rId4" imgW="29485714" imgH="16101587" progId="Excel.Sheet.8">
                  <p:embed/>
                </p:oleObj>
              </mc:Choice>
              <mc:Fallback>
                <p:oleObj name="Worksheet" r:id="rId4" imgW="29485714" imgH="16101587" progId="Excel.Shee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5188" y="1600200"/>
                        <a:ext cx="7337425" cy="4006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65541" name="Line 7"/>
          <p:cNvSpPr>
            <a:spLocks noChangeShapeType="1"/>
          </p:cNvSpPr>
          <p:nvPr/>
        </p:nvSpPr>
        <p:spPr bwMode="auto">
          <a:xfrm>
            <a:off x="1597025" y="3714750"/>
            <a:ext cx="6550025"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endParaRPr>
          </a:p>
        </p:txBody>
      </p:sp>
    </p:spTree>
    <p:extLst>
      <p:ext uri="{BB962C8B-B14F-4D97-AF65-F5344CB8AC3E}">
        <p14:creationId xmlns:p14="http://schemas.microsoft.com/office/powerpoint/2010/main" val="34959410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Slide Number Placeholder 4"/>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47933FA-5FBF-654F-8CAE-F5688A4AF641}" type="slidenum">
              <a:rPr lang="en-US" sz="1600">
                <a:solidFill>
                  <a:srgbClr val="000000"/>
                </a:solidFill>
                <a:latin typeface="Garamond" charset="0"/>
              </a:rPr>
              <a:pPr eaLnBrk="1" hangingPunct="1"/>
              <a:t>118</a:t>
            </a:fld>
            <a:endParaRPr lang="en-US" sz="1600">
              <a:solidFill>
                <a:srgbClr val="000000"/>
              </a:solidFill>
              <a:latin typeface="Garamond" charset="0"/>
            </a:endParaRPr>
          </a:p>
        </p:txBody>
      </p:sp>
      <p:sp>
        <p:nvSpPr>
          <p:cNvPr id="323586" name="Rectangle 2"/>
          <p:cNvSpPr>
            <a:spLocks noGrp="1" noChangeArrowheads="1"/>
          </p:cNvSpPr>
          <p:nvPr>
            <p:ph type="title"/>
          </p:nvPr>
        </p:nvSpPr>
        <p:spPr/>
        <p:txBody>
          <a:bodyPr/>
          <a:lstStyle/>
          <a:p>
            <a:pPr eaLnBrk="1" hangingPunct="1"/>
            <a:r>
              <a:rPr lang="en-US">
                <a:latin typeface="Garamond" charset="0"/>
              </a:rPr>
              <a:t>Terminology</a:t>
            </a:r>
          </a:p>
        </p:txBody>
      </p:sp>
      <p:sp>
        <p:nvSpPr>
          <p:cNvPr id="16387" name="AutoShape 3"/>
          <p:cNvSpPr>
            <a:spLocks noChangeArrowheads="1"/>
          </p:cNvSpPr>
          <p:nvPr/>
        </p:nvSpPr>
        <p:spPr bwMode="auto">
          <a:xfrm>
            <a:off x="639763" y="1905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a:defRPr/>
            </a:pPr>
            <a:r>
              <a:rPr lang="en-US">
                <a:solidFill>
                  <a:srgbClr val="000000"/>
                </a:solidFill>
              </a:rPr>
              <a:t>LOAD X</a:t>
            </a:r>
          </a:p>
          <a:p>
            <a:pPr algn="ctr">
              <a:defRPr/>
            </a:pPr>
            <a:r>
              <a:rPr lang="en-US">
                <a:solidFill>
                  <a:srgbClr val="000000"/>
                </a:solidFill>
              </a:rPr>
              <a:t>STORE Y</a:t>
            </a:r>
          </a:p>
          <a:p>
            <a:pPr algn="ctr">
              <a:defRPr/>
            </a:pPr>
            <a:r>
              <a:rPr lang="en-US">
                <a:solidFill>
                  <a:srgbClr val="000000"/>
                </a:solidFill>
              </a:rPr>
              <a:t>STORE Y</a:t>
            </a:r>
          </a:p>
        </p:txBody>
      </p:sp>
      <p:sp>
        <p:nvSpPr>
          <p:cNvPr id="16388" name="AutoShape 4"/>
          <p:cNvSpPr>
            <a:spLocks noChangeArrowheads="1"/>
          </p:cNvSpPr>
          <p:nvPr/>
        </p:nvSpPr>
        <p:spPr bwMode="auto">
          <a:xfrm>
            <a:off x="3475038" y="3429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a:defRPr/>
            </a:pPr>
            <a:r>
              <a:rPr lang="en-US">
                <a:solidFill>
                  <a:srgbClr val="000000"/>
                </a:solidFill>
              </a:rPr>
              <a:t>LOAD Y</a:t>
            </a:r>
          </a:p>
          <a:p>
            <a:pPr algn="ctr">
              <a:defRPr/>
            </a:pPr>
            <a:r>
              <a:rPr lang="en-US">
                <a:solidFill>
                  <a:srgbClr val="000000"/>
                </a:solidFill>
              </a:rPr>
              <a:t>….</a:t>
            </a:r>
          </a:p>
          <a:p>
            <a:pPr algn="ctr">
              <a:defRPr/>
            </a:pPr>
            <a:r>
              <a:rPr lang="en-US">
                <a:solidFill>
                  <a:srgbClr val="000000"/>
                </a:solidFill>
              </a:rPr>
              <a:t>STORE Z</a:t>
            </a:r>
          </a:p>
        </p:txBody>
      </p:sp>
      <p:sp>
        <p:nvSpPr>
          <p:cNvPr id="16389" name="AutoShape 5"/>
          <p:cNvSpPr>
            <a:spLocks noChangeArrowheads="1"/>
          </p:cNvSpPr>
          <p:nvPr/>
        </p:nvSpPr>
        <p:spPr bwMode="auto">
          <a:xfrm>
            <a:off x="6400800" y="4953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a:defRPr/>
            </a:pPr>
            <a:r>
              <a:rPr lang="en-US">
                <a:solidFill>
                  <a:srgbClr val="000000"/>
                </a:solidFill>
              </a:rPr>
              <a:t>LOAD Z</a:t>
            </a:r>
          </a:p>
          <a:p>
            <a:pPr algn="ctr">
              <a:defRPr/>
            </a:pPr>
            <a:r>
              <a:rPr lang="en-US">
                <a:solidFill>
                  <a:srgbClr val="000000"/>
                </a:solidFill>
              </a:rPr>
              <a:t>….</a:t>
            </a:r>
          </a:p>
        </p:txBody>
      </p:sp>
      <p:sp>
        <p:nvSpPr>
          <p:cNvPr id="16393" name="Freeform 9"/>
          <p:cNvSpPr>
            <a:spLocks/>
          </p:cNvSpPr>
          <p:nvPr/>
        </p:nvSpPr>
        <p:spPr bwMode="auto">
          <a:xfrm>
            <a:off x="1752600" y="2971800"/>
            <a:ext cx="2819400" cy="457200"/>
          </a:xfrm>
          <a:custGeom>
            <a:avLst/>
            <a:gdLst>
              <a:gd name="T0" fmla="*/ 0 w 1584"/>
              <a:gd name="T1" fmla="*/ 0 h 288"/>
              <a:gd name="T2" fmla="*/ 2147483647 w 1584"/>
              <a:gd name="T3" fmla="*/ 2147483647 h 288"/>
              <a:gd name="T4" fmla="*/ 2147483647 w 1584"/>
              <a:gd name="T5" fmla="*/ 2147483647 h 288"/>
              <a:gd name="T6" fmla="*/ 2147483647 w 1584"/>
              <a:gd name="T7" fmla="*/ 2147483647 h 288"/>
              <a:gd name="T8" fmla="*/ 0 60000 65536"/>
              <a:gd name="T9" fmla="*/ 0 60000 65536"/>
              <a:gd name="T10" fmla="*/ 0 60000 65536"/>
              <a:gd name="T11" fmla="*/ 0 60000 65536"/>
              <a:gd name="T12" fmla="*/ 0 w 1584"/>
              <a:gd name="T13" fmla="*/ 0 h 288"/>
              <a:gd name="T14" fmla="*/ 1584 w 1584"/>
              <a:gd name="T15" fmla="*/ 288 h 288"/>
            </a:gdLst>
            <a:ahLst/>
            <a:cxnLst>
              <a:cxn ang="T8">
                <a:pos x="T0" y="T1"/>
              </a:cxn>
              <a:cxn ang="T9">
                <a:pos x="T2" y="T3"/>
              </a:cxn>
              <a:cxn ang="T10">
                <a:pos x="T4" y="T5"/>
              </a:cxn>
              <a:cxn ang="T11">
                <a:pos x="T6" y="T7"/>
              </a:cxn>
            </a:cxnLst>
            <a:rect l="T12" t="T13" r="T14" b="T15"/>
            <a:pathLst>
              <a:path w="1584" h="288">
                <a:moveTo>
                  <a:pt x="0" y="0"/>
                </a:moveTo>
                <a:cubicBezTo>
                  <a:pt x="32" y="64"/>
                  <a:pt x="64" y="128"/>
                  <a:pt x="288" y="144"/>
                </a:cubicBezTo>
                <a:cubicBezTo>
                  <a:pt x="512" y="160"/>
                  <a:pt x="1128" y="72"/>
                  <a:pt x="1344" y="96"/>
                </a:cubicBezTo>
                <a:cubicBezTo>
                  <a:pt x="1560" y="120"/>
                  <a:pt x="1544" y="256"/>
                  <a:pt x="1584" y="288"/>
                </a:cubicBezTo>
              </a:path>
            </a:pathLst>
          </a:custGeom>
          <a:noFill/>
          <a:ln w="9525">
            <a:solidFill>
              <a:schemeClr val="tx1"/>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pPr>
              <a:defRPr/>
            </a:pPr>
            <a:endParaRPr lang="en-US">
              <a:solidFill>
                <a:srgbClr val="000000"/>
              </a:solidFill>
            </a:endParaRPr>
          </a:p>
        </p:txBody>
      </p:sp>
      <p:sp>
        <p:nvSpPr>
          <p:cNvPr id="16394" name="Freeform 10"/>
          <p:cNvSpPr>
            <a:spLocks/>
          </p:cNvSpPr>
          <p:nvPr/>
        </p:nvSpPr>
        <p:spPr bwMode="auto">
          <a:xfrm>
            <a:off x="4572000" y="4495800"/>
            <a:ext cx="2819400" cy="457200"/>
          </a:xfrm>
          <a:custGeom>
            <a:avLst/>
            <a:gdLst>
              <a:gd name="T0" fmla="*/ 0 w 1584"/>
              <a:gd name="T1" fmla="*/ 0 h 288"/>
              <a:gd name="T2" fmla="*/ 2147483647 w 1584"/>
              <a:gd name="T3" fmla="*/ 2147483647 h 288"/>
              <a:gd name="T4" fmla="*/ 2147483647 w 1584"/>
              <a:gd name="T5" fmla="*/ 2147483647 h 288"/>
              <a:gd name="T6" fmla="*/ 2147483647 w 1584"/>
              <a:gd name="T7" fmla="*/ 2147483647 h 288"/>
              <a:gd name="T8" fmla="*/ 0 60000 65536"/>
              <a:gd name="T9" fmla="*/ 0 60000 65536"/>
              <a:gd name="T10" fmla="*/ 0 60000 65536"/>
              <a:gd name="T11" fmla="*/ 0 60000 65536"/>
              <a:gd name="T12" fmla="*/ 0 w 1584"/>
              <a:gd name="T13" fmla="*/ 0 h 288"/>
              <a:gd name="T14" fmla="*/ 1584 w 1584"/>
              <a:gd name="T15" fmla="*/ 288 h 288"/>
            </a:gdLst>
            <a:ahLst/>
            <a:cxnLst>
              <a:cxn ang="T8">
                <a:pos x="T0" y="T1"/>
              </a:cxn>
              <a:cxn ang="T9">
                <a:pos x="T2" y="T3"/>
              </a:cxn>
              <a:cxn ang="T10">
                <a:pos x="T4" y="T5"/>
              </a:cxn>
              <a:cxn ang="T11">
                <a:pos x="T6" y="T7"/>
              </a:cxn>
            </a:cxnLst>
            <a:rect l="T12" t="T13" r="T14" b="T15"/>
            <a:pathLst>
              <a:path w="1584" h="288">
                <a:moveTo>
                  <a:pt x="0" y="0"/>
                </a:moveTo>
                <a:cubicBezTo>
                  <a:pt x="32" y="64"/>
                  <a:pt x="64" y="128"/>
                  <a:pt x="288" y="144"/>
                </a:cubicBezTo>
                <a:cubicBezTo>
                  <a:pt x="512" y="160"/>
                  <a:pt x="1128" y="72"/>
                  <a:pt x="1344" y="96"/>
                </a:cubicBezTo>
                <a:cubicBezTo>
                  <a:pt x="1560" y="120"/>
                  <a:pt x="1544" y="256"/>
                  <a:pt x="1584" y="288"/>
                </a:cubicBezTo>
              </a:path>
            </a:pathLst>
          </a:custGeom>
          <a:noFill/>
          <a:ln w="9525">
            <a:solidFill>
              <a:schemeClr val="tx1"/>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pPr>
              <a:defRPr/>
            </a:pPr>
            <a:endParaRPr lang="en-US">
              <a:solidFill>
                <a:srgbClr val="000000"/>
              </a:solidFill>
            </a:endParaRPr>
          </a:p>
        </p:txBody>
      </p:sp>
      <p:sp>
        <p:nvSpPr>
          <p:cNvPr id="16395" name="Text Box 11"/>
          <p:cNvSpPr txBox="1">
            <a:spLocks noChangeArrowheads="1"/>
          </p:cNvSpPr>
          <p:nvPr/>
        </p:nvSpPr>
        <p:spPr bwMode="auto">
          <a:xfrm>
            <a:off x="3276600" y="2681288"/>
            <a:ext cx="16764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b="1" i="1">
                <a:solidFill>
                  <a:srgbClr val="000000"/>
                </a:solidFill>
              </a:rPr>
              <a:t>Transfer Y</a:t>
            </a:r>
          </a:p>
        </p:txBody>
      </p:sp>
      <p:sp>
        <p:nvSpPr>
          <p:cNvPr id="16396" name="Text Box 12"/>
          <p:cNvSpPr txBox="1">
            <a:spLocks noChangeArrowheads="1"/>
          </p:cNvSpPr>
          <p:nvPr/>
        </p:nvSpPr>
        <p:spPr bwMode="auto">
          <a:xfrm>
            <a:off x="5867400" y="4205288"/>
            <a:ext cx="16764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b="1" i="1">
                <a:solidFill>
                  <a:srgbClr val="000000"/>
                </a:solidFill>
              </a:rPr>
              <a:t>Transfer Z</a:t>
            </a:r>
          </a:p>
        </p:txBody>
      </p:sp>
      <p:sp>
        <p:nvSpPr>
          <p:cNvPr id="16397" name="Text Box 13"/>
          <p:cNvSpPr txBox="1">
            <a:spLocks noChangeArrowheads="1"/>
          </p:cNvSpPr>
          <p:nvPr/>
        </p:nvSpPr>
        <p:spPr bwMode="auto">
          <a:xfrm>
            <a:off x="76200" y="2209800"/>
            <a:ext cx="609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b="1" i="1">
                <a:solidFill>
                  <a:srgbClr val="000000"/>
                </a:solidFill>
              </a:rPr>
              <a:t>S0</a:t>
            </a:r>
          </a:p>
        </p:txBody>
      </p:sp>
      <p:sp>
        <p:nvSpPr>
          <p:cNvPr id="16398" name="Text Box 14"/>
          <p:cNvSpPr txBox="1">
            <a:spLocks noChangeArrowheads="1"/>
          </p:cNvSpPr>
          <p:nvPr/>
        </p:nvSpPr>
        <p:spPr bwMode="auto">
          <a:xfrm>
            <a:off x="2590800" y="3810000"/>
            <a:ext cx="609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b="1" i="1">
                <a:solidFill>
                  <a:srgbClr val="000000"/>
                </a:solidFill>
              </a:rPr>
              <a:t>S1</a:t>
            </a:r>
          </a:p>
        </p:txBody>
      </p:sp>
      <p:sp>
        <p:nvSpPr>
          <p:cNvPr id="16399" name="Text Box 15"/>
          <p:cNvSpPr txBox="1">
            <a:spLocks noChangeArrowheads="1"/>
          </p:cNvSpPr>
          <p:nvPr/>
        </p:nvSpPr>
        <p:spPr bwMode="auto">
          <a:xfrm>
            <a:off x="5791200" y="5257800"/>
            <a:ext cx="609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b="1" i="1">
                <a:solidFill>
                  <a:srgbClr val="000000"/>
                </a:solidFill>
              </a:rPr>
              <a:t>S2</a:t>
            </a:r>
          </a:p>
        </p:txBody>
      </p:sp>
      <p:sp>
        <p:nvSpPr>
          <p:cNvPr id="16400" name="Text Box 16"/>
          <p:cNvSpPr txBox="1">
            <a:spLocks noChangeArrowheads="1"/>
          </p:cNvSpPr>
          <p:nvPr/>
        </p:nvSpPr>
        <p:spPr bwMode="auto">
          <a:xfrm>
            <a:off x="5761038" y="2149475"/>
            <a:ext cx="3170237" cy="119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b="1" i="1">
                <a:solidFill>
                  <a:srgbClr val="FF0000"/>
                </a:solidFill>
              </a:rPr>
              <a:t>Inter-segment data:</a:t>
            </a:r>
            <a:r>
              <a:rPr lang="en-US" sz="1800" i="1">
                <a:solidFill>
                  <a:srgbClr val="FF0000"/>
                </a:solidFill>
              </a:rPr>
              <a:t> Cache block written by one segment and consumed by the next segment</a:t>
            </a:r>
          </a:p>
        </p:txBody>
      </p:sp>
      <p:sp>
        <p:nvSpPr>
          <p:cNvPr id="16403" name="Text Box 19"/>
          <p:cNvSpPr txBox="1">
            <a:spLocks noChangeArrowheads="1"/>
          </p:cNvSpPr>
          <p:nvPr/>
        </p:nvSpPr>
        <p:spPr bwMode="auto">
          <a:xfrm>
            <a:off x="212725" y="5165725"/>
            <a:ext cx="4892675"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2000" b="1" i="1">
                <a:solidFill>
                  <a:srgbClr val="FF0000"/>
                </a:solidFill>
              </a:rPr>
              <a:t>Generator instruction:</a:t>
            </a:r>
            <a:br>
              <a:rPr lang="en-US" sz="2000" b="1" i="1">
                <a:solidFill>
                  <a:srgbClr val="FF0000"/>
                </a:solidFill>
              </a:rPr>
            </a:br>
            <a:r>
              <a:rPr lang="en-US" sz="2000" i="1">
                <a:solidFill>
                  <a:srgbClr val="FF0000"/>
                </a:solidFill>
              </a:rPr>
              <a:t>The last instruction to write to an       inter-segment cache block in a segment</a:t>
            </a:r>
          </a:p>
        </p:txBody>
      </p:sp>
      <p:sp>
        <p:nvSpPr>
          <p:cNvPr id="16406" name="Oval 22"/>
          <p:cNvSpPr>
            <a:spLocks noChangeArrowheads="1"/>
          </p:cNvSpPr>
          <p:nvPr/>
        </p:nvSpPr>
        <p:spPr bwMode="auto">
          <a:xfrm>
            <a:off x="4191000" y="2667000"/>
            <a:ext cx="457200" cy="457200"/>
          </a:xfrm>
          <a:prstGeom prst="ellipse">
            <a:avLst/>
          </a:prstGeom>
          <a:noFill/>
          <a:ln w="254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defRPr/>
            </a:pPr>
            <a:endParaRPr lang="en-US">
              <a:solidFill>
                <a:srgbClr val="000000"/>
              </a:solidFill>
            </a:endParaRPr>
          </a:p>
        </p:txBody>
      </p:sp>
      <p:sp>
        <p:nvSpPr>
          <p:cNvPr id="16407" name="Oval 23"/>
          <p:cNvSpPr>
            <a:spLocks noChangeArrowheads="1"/>
          </p:cNvSpPr>
          <p:nvPr/>
        </p:nvSpPr>
        <p:spPr bwMode="auto">
          <a:xfrm>
            <a:off x="6781800" y="4191000"/>
            <a:ext cx="457200" cy="457200"/>
          </a:xfrm>
          <a:prstGeom prst="ellipse">
            <a:avLst/>
          </a:prstGeom>
          <a:noFill/>
          <a:ln w="254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defRPr/>
            </a:pPr>
            <a:endParaRPr lang="en-US">
              <a:solidFill>
                <a:srgbClr val="000000"/>
              </a:solidFill>
            </a:endParaRPr>
          </a:p>
        </p:txBody>
      </p:sp>
      <p:sp>
        <p:nvSpPr>
          <p:cNvPr id="16408" name="Oval 24"/>
          <p:cNvSpPr>
            <a:spLocks noChangeArrowheads="1"/>
          </p:cNvSpPr>
          <p:nvPr/>
        </p:nvSpPr>
        <p:spPr bwMode="auto">
          <a:xfrm>
            <a:off x="914400" y="2514600"/>
            <a:ext cx="1524000" cy="457200"/>
          </a:xfrm>
          <a:prstGeom prst="ellipse">
            <a:avLst/>
          </a:prstGeom>
          <a:noFill/>
          <a:ln w="254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defRPr/>
            </a:pPr>
            <a:endParaRPr lang="en-US">
              <a:solidFill>
                <a:srgbClr val="000000"/>
              </a:solidFill>
            </a:endParaRPr>
          </a:p>
        </p:txBody>
      </p:sp>
      <p:sp>
        <p:nvSpPr>
          <p:cNvPr id="16409" name="Oval 25"/>
          <p:cNvSpPr>
            <a:spLocks noChangeArrowheads="1"/>
          </p:cNvSpPr>
          <p:nvPr/>
        </p:nvSpPr>
        <p:spPr bwMode="auto">
          <a:xfrm>
            <a:off x="3810000" y="4038600"/>
            <a:ext cx="1524000" cy="457200"/>
          </a:xfrm>
          <a:prstGeom prst="ellipse">
            <a:avLst/>
          </a:prstGeom>
          <a:noFill/>
          <a:ln w="254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defRPr/>
            </a:pPr>
            <a:endParaRPr lang="en-US">
              <a:solidFill>
                <a:srgbClr val="000000"/>
              </a:solidFill>
            </a:endParaRPr>
          </a:p>
        </p:txBody>
      </p:sp>
      <p:sp>
        <p:nvSpPr>
          <p:cNvPr id="323603" name="Text Box 6"/>
          <p:cNvSpPr txBox="1">
            <a:spLocks noChangeArrowheads="1"/>
          </p:cNvSpPr>
          <p:nvPr/>
        </p:nvSpPr>
        <p:spPr bwMode="auto">
          <a:xfrm>
            <a:off x="1143000" y="1143000"/>
            <a:ext cx="12192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b="1" i="1">
                <a:solidFill>
                  <a:srgbClr val="000000"/>
                </a:solidFill>
              </a:rPr>
              <a:t>Core 0</a:t>
            </a:r>
          </a:p>
        </p:txBody>
      </p:sp>
      <p:sp>
        <p:nvSpPr>
          <p:cNvPr id="323604" name="Text Box 7"/>
          <p:cNvSpPr txBox="1">
            <a:spLocks noChangeArrowheads="1"/>
          </p:cNvSpPr>
          <p:nvPr/>
        </p:nvSpPr>
        <p:spPr bwMode="auto">
          <a:xfrm>
            <a:off x="3886200" y="1143000"/>
            <a:ext cx="120332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b="1" i="1">
                <a:solidFill>
                  <a:srgbClr val="000000"/>
                </a:solidFill>
              </a:rPr>
              <a:t>Core 1</a:t>
            </a:r>
          </a:p>
        </p:txBody>
      </p:sp>
      <p:sp>
        <p:nvSpPr>
          <p:cNvPr id="323605" name="Text Box 8"/>
          <p:cNvSpPr txBox="1">
            <a:spLocks noChangeArrowheads="1"/>
          </p:cNvSpPr>
          <p:nvPr/>
        </p:nvSpPr>
        <p:spPr bwMode="auto">
          <a:xfrm>
            <a:off x="6781800" y="1143000"/>
            <a:ext cx="11430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b="1" i="1">
                <a:solidFill>
                  <a:srgbClr val="000000"/>
                </a:solidFill>
              </a:rPr>
              <a:t>Core 2</a:t>
            </a:r>
          </a:p>
        </p:txBody>
      </p:sp>
    </p:spTree>
    <p:extLst>
      <p:ext uri="{BB962C8B-B14F-4D97-AF65-F5344CB8AC3E}">
        <p14:creationId xmlns:p14="http://schemas.microsoft.com/office/powerpoint/2010/main" val="1700663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3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8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9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9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39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39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39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39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39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40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40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40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6406"/>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6407"/>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6400"/>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40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40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64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nimBg="1"/>
      <p:bldP spid="16388" grpId="0" animBg="1"/>
      <p:bldP spid="16389" grpId="0" animBg="1"/>
      <p:bldP spid="16395" grpId="0"/>
      <p:bldP spid="16396" grpId="0"/>
      <p:bldP spid="16397" grpId="0"/>
      <p:bldP spid="16398" grpId="0"/>
      <p:bldP spid="16399" grpId="0"/>
      <p:bldP spid="16400" grpId="0"/>
      <p:bldP spid="16400" grpId="1"/>
      <p:bldP spid="16403" grpId="0"/>
      <p:bldP spid="16406" grpId="0" animBg="1"/>
      <p:bldP spid="16406" grpId="1" animBg="1"/>
      <p:bldP spid="16407" grpId="0" animBg="1"/>
      <p:bldP spid="16407" grpId="1" animBg="1"/>
      <p:bldP spid="16408" grpId="0" animBg="1"/>
      <p:bldP spid="16409"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Title 1"/>
          <p:cNvSpPr>
            <a:spLocks noGrp="1"/>
          </p:cNvSpPr>
          <p:nvPr>
            <p:ph type="title"/>
          </p:nvPr>
        </p:nvSpPr>
        <p:spPr/>
        <p:txBody>
          <a:bodyPr/>
          <a:lstStyle/>
          <a:p>
            <a:pPr eaLnBrk="1" hangingPunct="1"/>
            <a:r>
              <a:rPr lang="en-US">
                <a:latin typeface="Garamond" charset="0"/>
              </a:rPr>
              <a:t>Key Observation and Idea</a:t>
            </a:r>
          </a:p>
        </p:txBody>
      </p:sp>
      <p:sp>
        <p:nvSpPr>
          <p:cNvPr id="3" name="Content Placeholder 2"/>
          <p:cNvSpPr>
            <a:spLocks noGrp="1"/>
          </p:cNvSpPr>
          <p:nvPr>
            <p:ph idx="1"/>
          </p:nvPr>
        </p:nvSpPr>
        <p:spPr/>
        <p:txBody>
          <a:bodyPr/>
          <a:lstStyle/>
          <a:p>
            <a:pPr eaLnBrk="1" hangingPunct="1"/>
            <a:r>
              <a:rPr lang="en-US">
                <a:latin typeface="Tahoma" charset="0"/>
              </a:rPr>
              <a:t>Observation: </a:t>
            </a:r>
            <a:r>
              <a:rPr lang="en-US">
                <a:solidFill>
                  <a:srgbClr val="0000FF"/>
                </a:solidFill>
                <a:latin typeface="Tahoma" charset="0"/>
              </a:rPr>
              <a:t>Set of generator instructions is stable over execution time and across input sets</a:t>
            </a:r>
          </a:p>
          <a:p>
            <a:pPr eaLnBrk="1" hangingPunct="1"/>
            <a:endParaRPr lang="en-US">
              <a:latin typeface="Tahoma" charset="0"/>
            </a:endParaRPr>
          </a:p>
          <a:p>
            <a:pPr eaLnBrk="1" hangingPunct="1"/>
            <a:r>
              <a:rPr lang="en-US">
                <a:latin typeface="Tahoma" charset="0"/>
              </a:rPr>
              <a:t>Idea: </a:t>
            </a:r>
          </a:p>
          <a:p>
            <a:pPr lvl="1" eaLnBrk="1" hangingPunct="1"/>
            <a:r>
              <a:rPr lang="en-US">
                <a:latin typeface="Tahoma" charset="0"/>
              </a:rPr>
              <a:t>Identify the generator instructions </a:t>
            </a:r>
          </a:p>
          <a:p>
            <a:pPr lvl="1" eaLnBrk="1" hangingPunct="1"/>
            <a:r>
              <a:rPr lang="en-US">
                <a:latin typeface="Tahoma" charset="0"/>
              </a:rPr>
              <a:t>Record cache blocks produced by generator instructions</a:t>
            </a:r>
          </a:p>
          <a:p>
            <a:pPr lvl="1" eaLnBrk="1" hangingPunct="1"/>
            <a:r>
              <a:rPr lang="en-US">
                <a:latin typeface="Tahoma" charset="0"/>
              </a:rPr>
              <a:t>Proactively send such cache blocks to the next segment</a:t>
            </a:r>
            <a:r>
              <a:rPr lang="ja-JP" altLang="en-US">
                <a:latin typeface="Tahoma" charset="0"/>
              </a:rPr>
              <a:t>’</a:t>
            </a:r>
            <a:r>
              <a:rPr lang="en-US" altLang="ja-JP">
                <a:latin typeface="Tahoma" charset="0"/>
              </a:rPr>
              <a:t>s core before initiating the next segment</a:t>
            </a:r>
          </a:p>
          <a:p>
            <a:pPr lvl="1" eaLnBrk="1" hangingPunct="1"/>
            <a:endParaRPr lang="en-US">
              <a:latin typeface="Tahoma" charset="0"/>
            </a:endParaRPr>
          </a:p>
          <a:p>
            <a:pPr lvl="1" eaLnBrk="1" hangingPunct="1"/>
            <a:endParaRPr lang="en-US">
              <a:latin typeface="Tahoma" charset="0"/>
            </a:endParaRPr>
          </a:p>
          <a:p>
            <a:pPr eaLnBrk="1" hangingPunct="1">
              <a:buClr>
                <a:srgbClr val="CC9900"/>
              </a:buClr>
            </a:pPr>
            <a:r>
              <a:rPr lang="en-US">
                <a:solidFill>
                  <a:srgbClr val="000000"/>
                </a:solidFill>
                <a:latin typeface="Tahoma" charset="0"/>
              </a:rPr>
              <a:t>Suleman et al., </a:t>
            </a:r>
            <a:r>
              <a:rPr lang="ja-JP" altLang="en-US">
                <a:solidFill>
                  <a:srgbClr val="000000"/>
                </a:solidFill>
                <a:latin typeface="Tahoma" charset="0"/>
              </a:rPr>
              <a:t>“</a:t>
            </a:r>
            <a:r>
              <a:rPr lang="en-US" altLang="ja-JP">
                <a:solidFill>
                  <a:srgbClr val="0000FF"/>
                </a:solidFill>
                <a:latin typeface="Tahoma" charset="0"/>
              </a:rPr>
              <a:t>Data Marshaling for Multi-Core Architectures</a:t>
            </a:r>
            <a:r>
              <a:rPr lang="en-US" altLang="ja-JP">
                <a:solidFill>
                  <a:srgbClr val="000000"/>
                </a:solidFill>
                <a:latin typeface="Tahoma" charset="0"/>
              </a:rPr>
              <a:t>,</a:t>
            </a:r>
            <a:r>
              <a:rPr lang="ja-JP" altLang="en-US">
                <a:solidFill>
                  <a:srgbClr val="000000"/>
                </a:solidFill>
                <a:latin typeface="Tahoma" charset="0"/>
              </a:rPr>
              <a:t>”</a:t>
            </a:r>
            <a:r>
              <a:rPr lang="en-US" altLang="ja-JP">
                <a:solidFill>
                  <a:srgbClr val="000000"/>
                </a:solidFill>
                <a:latin typeface="Tahoma" charset="0"/>
              </a:rPr>
              <a:t> ISCA 2010, IEEE Micro Top Picks 2011.</a:t>
            </a:r>
          </a:p>
          <a:p>
            <a:pPr lvl="1" eaLnBrk="1" hangingPunct="1"/>
            <a:endParaRPr lang="en-US">
              <a:latin typeface="Tahoma" charset="0"/>
            </a:endParaRPr>
          </a:p>
        </p:txBody>
      </p:sp>
      <p:sp>
        <p:nvSpPr>
          <p:cNvPr id="325635"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1894FF4-2C82-B242-B7DA-5F17F5EDF8E3}" type="slidenum">
              <a:rPr lang="en-US" sz="1600">
                <a:solidFill>
                  <a:srgbClr val="000000"/>
                </a:solidFill>
                <a:latin typeface="Garamond" charset="0"/>
              </a:rPr>
              <a:pPr eaLnBrk="1" hangingPunct="1"/>
              <a:t>119</a:t>
            </a:fld>
            <a:endParaRPr lang="en-US" sz="1600">
              <a:solidFill>
                <a:srgbClr val="000000"/>
              </a:solidFill>
              <a:latin typeface="Garamond" charset="0"/>
            </a:endParaRPr>
          </a:p>
        </p:txBody>
      </p:sp>
    </p:spTree>
    <p:extLst>
      <p:ext uri="{BB962C8B-B14F-4D97-AF65-F5344CB8AC3E}">
        <p14:creationId xmlns:p14="http://schemas.microsoft.com/office/powerpoint/2010/main" val="20146147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792162"/>
          </a:xfrm>
        </p:spPr>
        <p:txBody>
          <a:bodyPr>
            <a:noAutofit/>
          </a:bodyPr>
          <a:lstStyle/>
          <a:p>
            <a:r>
              <a:rPr lang="en-US" sz="3400" dirty="0"/>
              <a:t>Remember: Achieving the Best of Both Worlds</a:t>
            </a: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12</a:t>
            </a:fld>
            <a:endParaRPr lang="en-US" dirty="0">
              <a:solidFill>
                <a:prstClr val="black">
                  <a:tint val="75000"/>
                </a:prstClr>
              </a:solidFill>
              <a:latin typeface="Calibri"/>
            </a:endParaRPr>
          </a:p>
        </p:txBody>
      </p:sp>
      <p:sp>
        <p:nvSpPr>
          <p:cNvPr id="6" name="Rounded Rectangle 5"/>
          <p:cNvSpPr/>
          <p:nvPr/>
        </p:nvSpPr>
        <p:spPr>
          <a:xfrm>
            <a:off x="937382" y="3709307"/>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dirty="0">
                <a:solidFill>
                  <a:prstClr val="white"/>
                </a:solidFill>
                <a:latin typeface="Calibri"/>
              </a:rPr>
              <a:t>thread</a:t>
            </a:r>
          </a:p>
        </p:txBody>
      </p:sp>
      <p:sp>
        <p:nvSpPr>
          <p:cNvPr id="7" name="Rounded Rectangle 6"/>
          <p:cNvSpPr/>
          <p:nvPr/>
        </p:nvSpPr>
        <p:spPr>
          <a:xfrm>
            <a:off x="1242182" y="2151215"/>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200" dirty="0">
                <a:solidFill>
                  <a:prstClr val="white"/>
                </a:solidFill>
                <a:latin typeface="Calibri"/>
              </a:rPr>
              <a:t>thread</a:t>
            </a:r>
          </a:p>
        </p:txBody>
      </p:sp>
      <p:cxnSp>
        <p:nvCxnSpPr>
          <p:cNvPr id="8" name="Straight Arrow Connector 7"/>
          <p:cNvCxnSpPr/>
          <p:nvPr/>
        </p:nvCxnSpPr>
        <p:spPr>
          <a:xfrm rot="16200000" flipV="1">
            <a:off x="-1828795" y="3657604"/>
            <a:ext cx="4876801" cy="1"/>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28781" y="1290562"/>
            <a:ext cx="923820" cy="690638"/>
          </a:xfrm>
          <a:prstGeom prst="rect">
            <a:avLst/>
          </a:prstGeom>
          <a:noFill/>
        </p:spPr>
        <p:txBody>
          <a:bodyPr wrap="square" lIns="0" tIns="45713" rIns="0" bIns="45713" rtlCol="0">
            <a:spAutoFit/>
          </a:bodyPr>
          <a:lstStyle/>
          <a:p>
            <a:pPr algn="ctr" defTabSz="914259">
              <a:lnSpc>
                <a:spcPct val="80000"/>
              </a:lnSpc>
            </a:pPr>
            <a:r>
              <a:rPr lang="en-US" sz="2400" i="1" dirty="0">
                <a:solidFill>
                  <a:prstClr val="black"/>
                </a:solidFill>
                <a:latin typeface="Calibri"/>
                <a:ea typeface="ＭＳ Ｐゴシック" charset="0"/>
                <a:cs typeface="ＭＳ Ｐゴシック" charset="0"/>
              </a:rPr>
              <a:t>higher</a:t>
            </a:r>
          </a:p>
          <a:p>
            <a:pPr algn="ctr" defTabSz="914259">
              <a:lnSpc>
                <a:spcPct val="80000"/>
              </a:lnSpc>
            </a:pPr>
            <a:r>
              <a:rPr lang="en-US" sz="2400" i="1" dirty="0">
                <a:solidFill>
                  <a:prstClr val="black"/>
                </a:solidFill>
                <a:latin typeface="Calibri"/>
                <a:ea typeface="ＭＳ Ｐゴシック" charset="0"/>
                <a:cs typeface="ＭＳ Ｐゴシック" charset="0"/>
              </a:rPr>
              <a:t>priority</a:t>
            </a:r>
          </a:p>
        </p:txBody>
      </p:sp>
      <p:sp>
        <p:nvSpPr>
          <p:cNvPr id="10" name="Rounded Rectangle 9"/>
          <p:cNvSpPr/>
          <p:nvPr/>
        </p:nvSpPr>
        <p:spPr>
          <a:xfrm>
            <a:off x="937382" y="4754333"/>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dirty="0">
                <a:solidFill>
                  <a:prstClr val="white"/>
                </a:solidFill>
                <a:latin typeface="Calibri"/>
              </a:rPr>
              <a:t>thread</a:t>
            </a:r>
          </a:p>
        </p:txBody>
      </p:sp>
      <p:sp>
        <p:nvSpPr>
          <p:cNvPr id="11" name="Rounded Rectangle 10"/>
          <p:cNvSpPr/>
          <p:nvPr/>
        </p:nvSpPr>
        <p:spPr>
          <a:xfrm>
            <a:off x="1242182" y="2445130"/>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200" dirty="0">
                <a:solidFill>
                  <a:prstClr val="white"/>
                </a:solidFill>
                <a:latin typeface="Calibri"/>
              </a:rPr>
              <a:t>thread</a:t>
            </a:r>
          </a:p>
        </p:txBody>
      </p:sp>
      <p:sp>
        <p:nvSpPr>
          <p:cNvPr id="12" name="Rounded Rectangle 11"/>
          <p:cNvSpPr/>
          <p:nvPr/>
        </p:nvSpPr>
        <p:spPr>
          <a:xfrm>
            <a:off x="1242182" y="2739045"/>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200" dirty="0">
                <a:solidFill>
                  <a:prstClr val="white"/>
                </a:solidFill>
                <a:latin typeface="Calibri"/>
              </a:rPr>
              <a:t>thread </a:t>
            </a:r>
          </a:p>
        </p:txBody>
      </p:sp>
      <p:sp>
        <p:nvSpPr>
          <p:cNvPr id="13" name="Rounded Rectangle 12"/>
          <p:cNvSpPr/>
          <p:nvPr/>
        </p:nvSpPr>
        <p:spPr>
          <a:xfrm>
            <a:off x="1242182" y="3032960"/>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200" dirty="0">
                <a:solidFill>
                  <a:prstClr val="white"/>
                </a:solidFill>
                <a:latin typeface="Calibri"/>
              </a:rPr>
              <a:t>thread</a:t>
            </a:r>
          </a:p>
        </p:txBody>
      </p:sp>
      <p:sp>
        <p:nvSpPr>
          <p:cNvPr id="14" name="Rounded Rectangle 13"/>
          <p:cNvSpPr/>
          <p:nvPr/>
        </p:nvSpPr>
        <p:spPr>
          <a:xfrm>
            <a:off x="937382" y="4231821"/>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dirty="0">
                <a:solidFill>
                  <a:prstClr val="white"/>
                </a:solidFill>
                <a:latin typeface="Calibri"/>
              </a:rPr>
              <a:t>thread</a:t>
            </a:r>
          </a:p>
        </p:txBody>
      </p:sp>
      <p:sp>
        <p:nvSpPr>
          <p:cNvPr id="15" name="Rounded Rectangle 14"/>
          <p:cNvSpPr/>
          <p:nvPr/>
        </p:nvSpPr>
        <p:spPr>
          <a:xfrm>
            <a:off x="937382" y="5276849"/>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dirty="0">
                <a:solidFill>
                  <a:prstClr val="white"/>
                </a:solidFill>
                <a:latin typeface="Calibri"/>
              </a:rPr>
              <a:t>thread</a:t>
            </a:r>
          </a:p>
        </p:txBody>
      </p:sp>
      <p:sp>
        <p:nvSpPr>
          <p:cNvPr id="18" name="Rectangular Callout 17"/>
          <p:cNvSpPr/>
          <p:nvPr/>
        </p:nvSpPr>
        <p:spPr>
          <a:xfrm>
            <a:off x="2667000" y="1600200"/>
            <a:ext cx="6248400" cy="762000"/>
          </a:xfrm>
          <a:prstGeom prst="wedgeRectCallout">
            <a:avLst>
              <a:gd name="adj1" fmla="val -56496"/>
              <a:gd name="adj2" fmla="val 89999"/>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marL="574587" lvl="1" defTabSz="914259"/>
            <a:r>
              <a:rPr lang="en-US" sz="2600" b="1" dirty="0">
                <a:solidFill>
                  <a:srgbClr val="FF0000"/>
                </a:solidFill>
                <a:latin typeface="Calibri"/>
              </a:rPr>
              <a:t>Prioritize memory-non-intensive threads</a:t>
            </a:r>
          </a:p>
        </p:txBody>
      </p:sp>
      <p:sp>
        <p:nvSpPr>
          <p:cNvPr id="17" name="TextBox 16"/>
          <p:cNvSpPr txBox="1"/>
          <p:nvPr/>
        </p:nvSpPr>
        <p:spPr>
          <a:xfrm>
            <a:off x="2667000" y="1219200"/>
            <a:ext cx="2362200" cy="4455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91425" tIns="0" rIns="91425" bIns="0" rtlCol="0" anchor="ctr">
            <a:noAutofit/>
          </a:bodyPr>
          <a:lstStyle/>
          <a:p>
            <a:pPr algn="ctr" defTabSz="914259"/>
            <a:r>
              <a:rPr lang="en-US" sz="2400" b="1" i="1" dirty="0">
                <a:solidFill>
                  <a:prstClr val="white"/>
                </a:solidFill>
                <a:latin typeface="Calibri"/>
              </a:rPr>
              <a:t>For Throughput</a:t>
            </a:r>
            <a:endParaRPr lang="en-US" sz="2400" i="1" dirty="0">
              <a:solidFill>
                <a:prstClr val="white"/>
              </a:solidFill>
              <a:latin typeface="Calibri"/>
            </a:endParaRPr>
          </a:p>
        </p:txBody>
      </p:sp>
      <p:pic>
        <p:nvPicPr>
          <p:cNvPr id="1027"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2667000" y="1752600"/>
            <a:ext cx="533400" cy="533400"/>
          </a:xfrm>
          <a:prstGeom prst="rect">
            <a:avLst/>
          </a:prstGeom>
          <a:noFill/>
        </p:spPr>
      </p:pic>
      <p:sp>
        <p:nvSpPr>
          <p:cNvPr id="23" name="Rectangular Callout 22"/>
          <p:cNvSpPr/>
          <p:nvPr/>
        </p:nvSpPr>
        <p:spPr>
          <a:xfrm>
            <a:off x="2667000" y="3284160"/>
            <a:ext cx="6248400" cy="3116641"/>
          </a:xfrm>
          <a:prstGeom prst="wedgeRectCallout">
            <a:avLst>
              <a:gd name="adj1" fmla="val -55436"/>
              <a:gd name="adj2" fmla="val 16411"/>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marL="574587" lvl="1" defTabSz="914259"/>
            <a:r>
              <a:rPr lang="en-US" sz="2600" b="1" dirty="0">
                <a:solidFill>
                  <a:srgbClr val="FF0000"/>
                </a:solidFill>
                <a:latin typeface="Calibri"/>
              </a:rPr>
              <a:t>Unfairness caused by memory-intensive being prioritized over each other </a:t>
            </a:r>
          </a:p>
          <a:p>
            <a:pPr marL="914259" lvl="2" defTabSz="914259">
              <a:buFont typeface="Arial" pitchFamily="34" charset="0"/>
              <a:buChar char="•"/>
            </a:pPr>
            <a:r>
              <a:rPr lang="en-US" sz="2600" dirty="0">
                <a:solidFill>
                  <a:prstClr val="black"/>
                </a:solidFill>
                <a:latin typeface="Calibri"/>
              </a:rPr>
              <a:t> Shuffle thread ranking</a:t>
            </a:r>
            <a:endParaRPr lang="en-US" sz="2600" dirty="0">
              <a:solidFill>
                <a:prstClr val="black"/>
              </a:solidFill>
              <a:latin typeface="Calibri"/>
              <a:sym typeface="Wingdings" pitchFamily="2" charset="2"/>
            </a:endParaRPr>
          </a:p>
          <a:p>
            <a:pPr marL="625379" lvl="1" indent="-228564" defTabSz="914259">
              <a:buFont typeface="Arial" pitchFamily="34" charset="0"/>
              <a:buChar char="•"/>
              <a:tabLst>
                <a:tab pos="746011" algn="l"/>
              </a:tabLst>
            </a:pPr>
            <a:endParaRPr lang="en-US" dirty="0">
              <a:solidFill>
                <a:prstClr val="black"/>
              </a:solidFill>
              <a:latin typeface="Calibri"/>
              <a:sym typeface="Wingdings" pitchFamily="2" charset="2"/>
            </a:endParaRPr>
          </a:p>
          <a:p>
            <a:pPr marL="571413" lvl="1" defTabSz="914259">
              <a:tabLst>
                <a:tab pos="688869" algn="l"/>
                <a:tab pos="746011" algn="l"/>
              </a:tabLst>
            </a:pPr>
            <a:r>
              <a:rPr lang="en-US" sz="2600" b="1" dirty="0">
                <a:solidFill>
                  <a:srgbClr val="FF0000"/>
                </a:solidFill>
                <a:latin typeface="Calibri"/>
                <a:sym typeface="Wingdings" pitchFamily="2" charset="2"/>
              </a:rPr>
              <a:t>Memory-intensive threads have </a:t>
            </a:r>
            <a:br>
              <a:rPr lang="en-US" sz="2600" b="1" dirty="0">
                <a:solidFill>
                  <a:srgbClr val="FF0000"/>
                </a:solidFill>
                <a:latin typeface="Calibri"/>
                <a:sym typeface="Wingdings" pitchFamily="2" charset="2"/>
              </a:rPr>
            </a:br>
            <a:r>
              <a:rPr lang="en-US" sz="2600" b="1" dirty="0">
                <a:solidFill>
                  <a:srgbClr val="FF0000"/>
                </a:solidFill>
                <a:latin typeface="Calibri"/>
                <a:sym typeface="Wingdings" pitchFamily="2" charset="2"/>
              </a:rPr>
              <a:t>different vulnerability to interference</a:t>
            </a:r>
          </a:p>
          <a:p>
            <a:pPr marL="917434" lvl="2" defTabSz="914259">
              <a:buFont typeface="Arial" pitchFamily="34" charset="0"/>
              <a:buChar char="•"/>
              <a:tabLst>
                <a:tab pos="688869" algn="l"/>
                <a:tab pos="746011" algn="l"/>
              </a:tabLst>
            </a:pPr>
            <a:r>
              <a:rPr lang="en-US" sz="2600" b="1" dirty="0">
                <a:solidFill>
                  <a:prstClr val="black"/>
                </a:solidFill>
                <a:latin typeface="Calibri"/>
                <a:sym typeface="Wingdings" pitchFamily="2" charset="2"/>
              </a:rPr>
              <a:t> </a:t>
            </a:r>
            <a:r>
              <a:rPr lang="en-US" sz="2600" dirty="0">
                <a:solidFill>
                  <a:prstClr val="black"/>
                </a:solidFill>
                <a:latin typeface="Calibri"/>
                <a:sym typeface="Wingdings" pitchFamily="2" charset="2"/>
              </a:rPr>
              <a:t>Shuffle </a:t>
            </a:r>
            <a:r>
              <a:rPr lang="en-US" sz="2600" u="sng" dirty="0">
                <a:solidFill>
                  <a:prstClr val="black"/>
                </a:solidFill>
                <a:latin typeface="Calibri"/>
                <a:sym typeface="Wingdings" pitchFamily="2" charset="2"/>
              </a:rPr>
              <a:t>asymmetrically</a:t>
            </a:r>
          </a:p>
        </p:txBody>
      </p:sp>
      <p:pic>
        <p:nvPicPr>
          <p:cNvPr id="25"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2667000" y="3657600"/>
            <a:ext cx="533400" cy="533400"/>
          </a:xfrm>
          <a:prstGeom prst="rect">
            <a:avLst/>
          </a:prstGeom>
          <a:noFill/>
        </p:spPr>
      </p:pic>
      <p:sp>
        <p:nvSpPr>
          <p:cNvPr id="37" name="TextBox 36"/>
          <p:cNvSpPr txBox="1"/>
          <p:nvPr/>
        </p:nvSpPr>
        <p:spPr>
          <a:xfrm>
            <a:off x="2667000" y="2895600"/>
            <a:ext cx="2362200" cy="4455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91425" tIns="0" rIns="91425" bIns="0" rtlCol="0" anchor="ctr" anchorCtr="0">
            <a:noAutofit/>
          </a:bodyPr>
          <a:lstStyle/>
          <a:p>
            <a:pPr algn="ctr" defTabSz="914259"/>
            <a:r>
              <a:rPr lang="en-US" sz="2400" b="1" i="1" dirty="0">
                <a:solidFill>
                  <a:prstClr val="white"/>
                </a:solidFill>
                <a:latin typeface="Calibri"/>
              </a:rPr>
              <a:t>For Fairness</a:t>
            </a:r>
            <a:endParaRPr lang="en-US" sz="2400" i="1" dirty="0">
              <a:solidFill>
                <a:prstClr val="white"/>
              </a:solidFill>
              <a:latin typeface="Calibri"/>
            </a:endParaRPr>
          </a:p>
        </p:txBody>
      </p:sp>
      <p:pic>
        <p:nvPicPr>
          <p:cNvPr id="38"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2667000" y="5105401"/>
            <a:ext cx="533400" cy="533400"/>
          </a:xfrm>
          <a:prstGeom prst="rect">
            <a:avLst/>
          </a:prstGeom>
          <a:noFill/>
        </p:spPr>
      </p:pic>
      <p:cxnSp>
        <p:nvCxnSpPr>
          <p:cNvPr id="27" name="Straight Arrow Connector 26"/>
          <p:cNvCxnSpPr/>
          <p:nvPr/>
        </p:nvCxnSpPr>
        <p:spPr>
          <a:xfrm rot="5400000">
            <a:off x="733320" y="4674057"/>
            <a:ext cx="76200" cy="1"/>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1051685" y="4674057"/>
            <a:ext cx="76200" cy="1"/>
          </a:xfrm>
          <a:prstGeom prst="straightConnector1">
            <a:avLst/>
          </a:prstGeom>
          <a:ln w="31750">
            <a:solidFill>
              <a:srgbClr val="FF0000"/>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32" name="Right Brace 31"/>
          <p:cNvSpPr/>
          <p:nvPr/>
        </p:nvSpPr>
        <p:spPr>
          <a:xfrm>
            <a:off x="1914421" y="2143570"/>
            <a:ext cx="152400" cy="1018736"/>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lIns="91425" tIns="45713" rIns="91425" bIns="45713" rtlCol="0" anchor="ctr"/>
          <a:lstStyle/>
          <a:p>
            <a:pPr algn="ctr" defTabSz="914259"/>
            <a:endParaRPr lang="en-US">
              <a:solidFill>
                <a:prstClr val="black"/>
              </a:solidFill>
              <a:latin typeface="Calibri"/>
            </a:endParaRPr>
          </a:p>
        </p:txBody>
      </p:sp>
      <p:sp>
        <p:nvSpPr>
          <p:cNvPr id="26" name="Oval 25"/>
          <p:cNvSpPr/>
          <p:nvPr/>
        </p:nvSpPr>
        <p:spPr>
          <a:xfrm rot="16200000">
            <a:off x="-34138" y="4514876"/>
            <a:ext cx="1929491" cy="31836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45" name="Explosion 1 44"/>
          <p:cNvSpPr/>
          <p:nvPr/>
        </p:nvSpPr>
        <p:spPr>
          <a:xfrm>
            <a:off x="1857272" y="5154014"/>
            <a:ext cx="428728" cy="410019"/>
          </a:xfrm>
          <a:prstGeom prst="irregularSeal1">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43" name="Parallelogram 42"/>
          <p:cNvSpPr/>
          <p:nvPr/>
        </p:nvSpPr>
        <p:spPr>
          <a:xfrm>
            <a:off x="923820" y="4754333"/>
            <a:ext cx="1143000" cy="361950"/>
          </a:xfrm>
          <a:prstGeom prst="parallelogram">
            <a:avLst/>
          </a:prstGeom>
          <a:ln/>
        </p:spPr>
        <p:style>
          <a:lnRef idx="1">
            <a:schemeClr val="accent4"/>
          </a:lnRef>
          <a:fillRef idx="3">
            <a:schemeClr val="accent4"/>
          </a:fillRef>
          <a:effectRef idx="2">
            <a:schemeClr val="accent4"/>
          </a:effectRef>
          <a:fontRef idx="minor">
            <a:schemeClr val="lt1"/>
          </a:fontRef>
        </p:style>
        <p:txBody>
          <a:bodyPr lIns="0" tIns="45713" rIns="0" bIns="45713" rtlCol="0" anchor="ctr"/>
          <a:lstStyle/>
          <a:p>
            <a:pPr algn="ctr" defTabSz="914259"/>
            <a:r>
              <a:rPr lang="en-US" dirty="0">
                <a:solidFill>
                  <a:prstClr val="white"/>
                </a:solidFill>
                <a:latin typeface="Calibri"/>
              </a:rPr>
              <a:t>thread</a:t>
            </a:r>
          </a:p>
        </p:txBody>
      </p:sp>
      <p:sp>
        <p:nvSpPr>
          <p:cNvPr id="44" name="Flowchart: Preparation 43"/>
          <p:cNvSpPr/>
          <p:nvPr/>
        </p:nvSpPr>
        <p:spPr>
          <a:xfrm>
            <a:off x="923820" y="4231821"/>
            <a:ext cx="1143000" cy="361950"/>
          </a:xfrm>
          <a:prstGeom prst="flowChartPreparation">
            <a:avLst/>
          </a:prstGeom>
          <a:ln/>
        </p:spPr>
        <p:style>
          <a:lnRef idx="1">
            <a:schemeClr val="accent6"/>
          </a:lnRef>
          <a:fillRef idx="3">
            <a:schemeClr val="accent6"/>
          </a:fillRef>
          <a:effectRef idx="2">
            <a:schemeClr val="accent6"/>
          </a:effectRef>
          <a:fontRef idx="minor">
            <a:schemeClr val="lt1"/>
          </a:fontRef>
        </p:style>
        <p:txBody>
          <a:bodyPr lIns="0" tIns="45713" rIns="0" bIns="45713" rtlCol="0" anchor="ctr"/>
          <a:lstStyle/>
          <a:p>
            <a:pPr algn="ctr" defTabSz="914259"/>
            <a:r>
              <a:rPr lang="en-US" dirty="0">
                <a:solidFill>
                  <a:prstClr val="white"/>
                </a:solidFill>
                <a:latin typeface="Calibri"/>
              </a:rPr>
              <a:t>thread</a:t>
            </a:r>
          </a:p>
        </p:txBody>
      </p:sp>
      <p:sp>
        <p:nvSpPr>
          <p:cNvPr id="46" name="Flowchart: Punched Tape 45"/>
          <p:cNvSpPr/>
          <p:nvPr/>
        </p:nvSpPr>
        <p:spPr>
          <a:xfrm>
            <a:off x="936520" y="3713452"/>
            <a:ext cx="1143000" cy="361950"/>
          </a:xfrm>
          <a:prstGeom prst="flowChartPunchedTape">
            <a:avLst/>
          </a:prstGeom>
          <a:ln/>
        </p:spPr>
        <p:style>
          <a:lnRef idx="1">
            <a:schemeClr val="accent3"/>
          </a:lnRef>
          <a:fillRef idx="3">
            <a:schemeClr val="accent3"/>
          </a:fillRef>
          <a:effectRef idx="2">
            <a:schemeClr val="accent3"/>
          </a:effectRef>
          <a:fontRef idx="minor">
            <a:schemeClr val="lt1"/>
          </a:fontRef>
        </p:style>
        <p:txBody>
          <a:bodyPr lIns="0" tIns="45713" rIns="0" bIns="45713" rtlCol="0" anchor="ctr"/>
          <a:lstStyle/>
          <a:p>
            <a:pPr algn="ctr" defTabSz="914259"/>
            <a:r>
              <a:rPr lang="en-US" dirty="0">
                <a:solidFill>
                  <a:prstClr val="white"/>
                </a:solidFill>
                <a:latin typeface="Calibri"/>
              </a:rPr>
              <a:t>thread</a:t>
            </a:r>
          </a:p>
        </p:txBody>
      </p:sp>
      <p:sp>
        <p:nvSpPr>
          <p:cNvPr id="47" name="Trapezoid 46"/>
          <p:cNvSpPr/>
          <p:nvPr/>
        </p:nvSpPr>
        <p:spPr>
          <a:xfrm>
            <a:off x="923820" y="5276849"/>
            <a:ext cx="1143000" cy="361950"/>
          </a:xfrm>
          <a:prstGeom prst="trapezoid">
            <a:avLst/>
          </a:prstGeom>
          <a:ln/>
        </p:spPr>
        <p:style>
          <a:lnRef idx="1">
            <a:schemeClr val="accent2"/>
          </a:lnRef>
          <a:fillRef idx="3">
            <a:schemeClr val="accent2"/>
          </a:fillRef>
          <a:effectRef idx="2">
            <a:schemeClr val="accent2"/>
          </a:effectRef>
          <a:fontRef idx="minor">
            <a:schemeClr val="lt1"/>
          </a:fontRef>
        </p:style>
        <p:txBody>
          <a:bodyPr lIns="0" tIns="45713" rIns="0" bIns="45713" rtlCol="0" anchor="ctr"/>
          <a:lstStyle/>
          <a:p>
            <a:pPr algn="ctr" defTabSz="914259"/>
            <a:r>
              <a:rPr lang="en-US" dirty="0">
                <a:solidFill>
                  <a:prstClr val="white"/>
                </a:solidFill>
                <a:latin typeface="Calibri"/>
              </a:rPr>
              <a:t>thread</a:t>
            </a:r>
          </a:p>
        </p:txBody>
      </p:sp>
      <p:sp>
        <p:nvSpPr>
          <p:cNvPr id="3" name="TextBox 2"/>
          <p:cNvSpPr txBox="1"/>
          <p:nvPr/>
        </p:nvSpPr>
        <p:spPr>
          <a:xfrm>
            <a:off x="467544" y="6453336"/>
            <a:ext cx="6007549" cy="369332"/>
          </a:xfrm>
          <a:prstGeom prst="rect">
            <a:avLst/>
          </a:prstGeom>
          <a:noFill/>
        </p:spPr>
        <p:txBody>
          <a:bodyPr wrap="none" rtlCol="0">
            <a:spAutoFit/>
          </a:bodyPr>
          <a:lstStyle/>
          <a:p>
            <a:r>
              <a:rPr lang="en-US" dirty="0"/>
              <a:t>Kim et al., “</a:t>
            </a:r>
            <a:r>
              <a:rPr lang="en-US" dirty="0">
                <a:solidFill>
                  <a:srgbClr val="0000FF"/>
                </a:solidFill>
              </a:rPr>
              <a:t>Thread Cluster Memory Scheduling</a:t>
            </a:r>
            <a:r>
              <a:rPr lang="en-US" dirty="0"/>
              <a:t>,” MICRO 2010.</a:t>
            </a:r>
          </a:p>
        </p:txBody>
      </p:sp>
    </p:spTree>
    <p:extLst>
      <p:ext uri="{BB962C8B-B14F-4D97-AF65-F5344CB8AC3E}">
        <p14:creationId xmlns:p14="http://schemas.microsoft.com/office/powerpoint/2010/main" val="2120255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Title 1"/>
          <p:cNvSpPr>
            <a:spLocks noGrp="1"/>
          </p:cNvSpPr>
          <p:nvPr>
            <p:ph type="title"/>
          </p:nvPr>
        </p:nvSpPr>
        <p:spPr/>
        <p:txBody>
          <a:bodyPr/>
          <a:lstStyle/>
          <a:p>
            <a:r>
              <a:rPr lang="en-US">
                <a:latin typeface="Garamond" charset="0"/>
              </a:rPr>
              <a:t>Data Marshaling</a:t>
            </a:r>
          </a:p>
        </p:txBody>
      </p:sp>
      <p:sp>
        <p:nvSpPr>
          <p:cNvPr id="69636" name="AutoShape 3"/>
          <p:cNvSpPr>
            <a:spLocks noChangeArrowheads="1"/>
          </p:cNvSpPr>
          <p:nvPr/>
        </p:nvSpPr>
        <p:spPr bwMode="auto">
          <a:xfrm>
            <a:off x="381000" y="2514600"/>
            <a:ext cx="2682875"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Identify </a:t>
            </a:r>
            <a:r>
              <a:rPr lang="en-US" sz="2000" i="1" dirty="0">
                <a:solidFill>
                  <a:srgbClr val="000000"/>
                </a:solidFill>
                <a:latin typeface="Arial" pitchFamily="-106" charset="0"/>
                <a:ea typeface="ＭＳ Ｐゴシック" pitchFamily="-106" charset="-128"/>
                <a:cs typeface="ＭＳ Ｐゴシック" pitchFamily="-106" charset="-128"/>
              </a:rPr>
              <a:t>generator</a:t>
            </a:r>
            <a:br>
              <a:rPr lang="en-US" sz="2000"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instructions</a:t>
            </a:r>
          </a:p>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Insert </a:t>
            </a:r>
            <a:r>
              <a:rPr lang="en-US" sz="2000" i="1" dirty="0">
                <a:solidFill>
                  <a:srgbClr val="000000"/>
                </a:solidFill>
                <a:latin typeface="Arial" pitchFamily="-106" charset="0"/>
                <a:ea typeface="ＭＳ Ｐゴシック" pitchFamily="-106" charset="-128"/>
                <a:cs typeface="ＭＳ Ｐゴシック" pitchFamily="-106" charset="-128"/>
              </a:rPr>
              <a:t>marshal</a:t>
            </a:r>
            <a:br>
              <a:rPr lang="en-US" sz="2000"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instructions</a:t>
            </a:r>
          </a:p>
        </p:txBody>
      </p:sp>
      <p:sp>
        <p:nvSpPr>
          <p:cNvPr id="69637" name="AutoShape 4"/>
          <p:cNvSpPr>
            <a:spLocks noChangeArrowheads="1"/>
          </p:cNvSpPr>
          <p:nvPr/>
        </p:nvSpPr>
        <p:spPr bwMode="auto">
          <a:xfrm>
            <a:off x="5715000" y="2514600"/>
            <a:ext cx="297180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Record </a:t>
            </a:r>
            <a:r>
              <a:rPr lang="en-US" sz="2000" i="1" dirty="0">
                <a:solidFill>
                  <a:srgbClr val="000000"/>
                </a:solidFill>
                <a:latin typeface="Arial" pitchFamily="-106" charset="0"/>
                <a:ea typeface="ＭＳ Ｐゴシック" pitchFamily="-106" charset="-128"/>
                <a:cs typeface="ＭＳ Ｐゴシック" pitchFamily="-106" charset="-128"/>
              </a:rPr>
              <a:t>generator</a:t>
            </a:r>
            <a:r>
              <a:rPr lang="en-US" sz="2000" dirty="0">
                <a:solidFill>
                  <a:srgbClr val="000000"/>
                </a:solidFill>
                <a:latin typeface="Arial" pitchFamily="-106" charset="0"/>
                <a:ea typeface="ＭＳ Ｐゴシック" pitchFamily="-106" charset="-128"/>
                <a:cs typeface="ＭＳ Ｐゴシック" pitchFamily="-106" charset="-128"/>
              </a:rPr>
              <a:t>-                    </a:t>
            </a:r>
          </a:p>
          <a:p>
            <a:pPr marL="342900" indent="-342900">
              <a:defRPr/>
            </a:pPr>
            <a:r>
              <a:rPr lang="en-US" sz="2000" dirty="0">
                <a:solidFill>
                  <a:srgbClr val="000000"/>
                </a:solidFill>
                <a:latin typeface="Arial" pitchFamily="-106" charset="0"/>
                <a:ea typeface="ＭＳ Ｐゴシック" pitchFamily="-106" charset="-128"/>
                <a:cs typeface="ＭＳ Ｐゴシック" pitchFamily="-106" charset="-128"/>
              </a:rPr>
              <a:t>     produced addresses</a:t>
            </a:r>
          </a:p>
          <a:p>
            <a:pPr marL="342900" indent="-342900">
              <a:buFontTx/>
              <a:buAutoNum type="arabicPeriod" startAt="2"/>
              <a:defRPr/>
            </a:pPr>
            <a:r>
              <a:rPr lang="en-US" sz="2000" i="1" dirty="0">
                <a:solidFill>
                  <a:srgbClr val="000000"/>
                </a:solidFill>
                <a:latin typeface="Arial" pitchFamily="-106" charset="0"/>
                <a:ea typeface="ＭＳ Ｐゴシック" pitchFamily="-106" charset="-128"/>
                <a:cs typeface="ＭＳ Ｐゴシック" pitchFamily="-106" charset="-128"/>
              </a:rPr>
              <a:t> Marshal </a:t>
            </a:r>
            <a:r>
              <a:rPr lang="en-US" sz="2000" dirty="0">
                <a:solidFill>
                  <a:srgbClr val="000000"/>
                </a:solidFill>
                <a:latin typeface="Arial" pitchFamily="-106" charset="0"/>
                <a:ea typeface="ＭＳ Ｐゴシック" pitchFamily="-106" charset="-128"/>
                <a:cs typeface="ＭＳ Ｐゴシック" pitchFamily="-106" charset="-128"/>
              </a:rPr>
              <a:t>recorded </a:t>
            </a:r>
          </a:p>
          <a:p>
            <a:pPr marL="342900" indent="-342900">
              <a:defRPr/>
            </a:pPr>
            <a:r>
              <a:rPr lang="en-US" sz="2000" dirty="0">
                <a:solidFill>
                  <a:srgbClr val="000000"/>
                </a:solidFill>
                <a:latin typeface="Arial" pitchFamily="-106" charset="0"/>
                <a:ea typeface="ＭＳ Ｐゴシック" pitchFamily="-106" charset="-128"/>
                <a:cs typeface="ＭＳ Ｐゴシック" pitchFamily="-106" charset="-128"/>
              </a:rPr>
              <a:t>     blocks to next core</a:t>
            </a:r>
          </a:p>
        </p:txBody>
      </p:sp>
      <p:sp>
        <p:nvSpPr>
          <p:cNvPr id="77829" name="Line 5"/>
          <p:cNvSpPr>
            <a:spLocks noChangeShapeType="1"/>
          </p:cNvSpPr>
          <p:nvPr/>
        </p:nvSpPr>
        <p:spPr bwMode="auto">
          <a:xfrm>
            <a:off x="3063875" y="3429000"/>
            <a:ext cx="2651125" cy="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a:defRPr/>
            </a:pPr>
            <a:endParaRPr lang="en-US">
              <a:solidFill>
                <a:srgbClr val="000000"/>
              </a:solidFill>
            </a:endParaRPr>
          </a:p>
        </p:txBody>
      </p:sp>
      <p:sp>
        <p:nvSpPr>
          <p:cNvPr id="327685" name="Text Box 6"/>
          <p:cNvSpPr txBox="1">
            <a:spLocks noChangeArrowheads="1"/>
          </p:cNvSpPr>
          <p:nvPr/>
        </p:nvSpPr>
        <p:spPr bwMode="auto">
          <a:xfrm>
            <a:off x="3063875" y="3611563"/>
            <a:ext cx="2574925" cy="915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rPr>
              <a:t>Binary containing </a:t>
            </a:r>
            <a:br>
              <a:rPr lang="en-US" sz="1800">
                <a:solidFill>
                  <a:srgbClr val="000000"/>
                </a:solidFill>
              </a:rPr>
            </a:br>
            <a:r>
              <a:rPr lang="en-US" sz="1800" b="1" i="1">
                <a:solidFill>
                  <a:srgbClr val="000000"/>
                </a:solidFill>
              </a:rPr>
              <a:t>generator </a:t>
            </a:r>
            <a:r>
              <a:rPr lang="en-US" sz="1800" b="1">
                <a:solidFill>
                  <a:srgbClr val="000000"/>
                </a:solidFill>
              </a:rPr>
              <a:t>prefixes</a:t>
            </a:r>
            <a:r>
              <a:rPr lang="en-US" sz="1800">
                <a:solidFill>
                  <a:srgbClr val="000000"/>
                </a:solidFill>
              </a:rPr>
              <a:t> &amp; </a:t>
            </a:r>
            <a:r>
              <a:rPr lang="en-US" sz="1800" b="1" i="1">
                <a:solidFill>
                  <a:srgbClr val="000000"/>
                </a:solidFill>
              </a:rPr>
              <a:t>marshal</a:t>
            </a:r>
            <a:r>
              <a:rPr lang="en-US" sz="1800" b="1">
                <a:solidFill>
                  <a:srgbClr val="000000"/>
                </a:solidFill>
              </a:rPr>
              <a:t> Instructions</a:t>
            </a:r>
          </a:p>
        </p:txBody>
      </p:sp>
      <p:sp>
        <p:nvSpPr>
          <p:cNvPr id="327686" name="Text Box 7"/>
          <p:cNvSpPr txBox="1">
            <a:spLocks noChangeArrowheads="1"/>
          </p:cNvSpPr>
          <p:nvPr/>
        </p:nvSpPr>
        <p:spPr bwMode="auto">
          <a:xfrm>
            <a:off x="762000" y="2103438"/>
            <a:ext cx="207327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b="1" i="1">
                <a:solidFill>
                  <a:srgbClr val="000000"/>
                </a:solidFill>
              </a:rPr>
              <a:t>Compiler/Profiler</a:t>
            </a:r>
          </a:p>
        </p:txBody>
      </p:sp>
      <p:sp>
        <p:nvSpPr>
          <p:cNvPr id="327687" name="Text Box 8"/>
          <p:cNvSpPr txBox="1">
            <a:spLocks noChangeArrowheads="1"/>
          </p:cNvSpPr>
          <p:nvPr/>
        </p:nvSpPr>
        <p:spPr bwMode="auto">
          <a:xfrm>
            <a:off x="6080125" y="2101850"/>
            <a:ext cx="1738313"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b="1" i="1">
                <a:solidFill>
                  <a:srgbClr val="000000"/>
                </a:solidFill>
              </a:rPr>
              <a:t>Hardware</a:t>
            </a:r>
          </a:p>
        </p:txBody>
      </p:sp>
      <p:sp>
        <p:nvSpPr>
          <p:cNvPr id="327688"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C80A861-C5CD-5948-A2F4-20FADCF2C1AA}" type="slidenum">
              <a:rPr lang="en-US" sz="1600">
                <a:solidFill>
                  <a:srgbClr val="000000"/>
                </a:solidFill>
                <a:latin typeface="Garamond" charset="0"/>
              </a:rPr>
              <a:pPr eaLnBrk="1" hangingPunct="1"/>
              <a:t>120</a:t>
            </a:fld>
            <a:endParaRPr lang="en-US" sz="1600">
              <a:solidFill>
                <a:srgbClr val="000000"/>
              </a:solidFill>
              <a:latin typeface="Garamond" charset="0"/>
            </a:endParaRPr>
          </a:p>
        </p:txBody>
      </p:sp>
    </p:spTree>
    <p:extLst>
      <p:ext uri="{BB962C8B-B14F-4D97-AF65-F5344CB8AC3E}">
        <p14:creationId xmlns:p14="http://schemas.microsoft.com/office/powerpoint/2010/main" val="771887048"/>
      </p:ext>
    </p:extLst>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Title 1"/>
          <p:cNvSpPr>
            <a:spLocks noGrp="1"/>
          </p:cNvSpPr>
          <p:nvPr>
            <p:ph type="title"/>
          </p:nvPr>
        </p:nvSpPr>
        <p:spPr/>
        <p:txBody>
          <a:bodyPr/>
          <a:lstStyle/>
          <a:p>
            <a:r>
              <a:rPr lang="en-US">
                <a:latin typeface="Garamond" charset="0"/>
              </a:rPr>
              <a:t>Data Marshaling</a:t>
            </a:r>
          </a:p>
        </p:txBody>
      </p:sp>
      <p:sp>
        <p:nvSpPr>
          <p:cNvPr id="70660" name="AutoShape 3"/>
          <p:cNvSpPr>
            <a:spLocks noChangeArrowheads="1"/>
          </p:cNvSpPr>
          <p:nvPr/>
        </p:nvSpPr>
        <p:spPr bwMode="auto">
          <a:xfrm>
            <a:off x="381000" y="2514600"/>
            <a:ext cx="2682875"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Identify </a:t>
            </a:r>
            <a:r>
              <a:rPr lang="en-US" sz="2000" i="1" dirty="0">
                <a:solidFill>
                  <a:srgbClr val="000000"/>
                </a:solidFill>
                <a:latin typeface="Arial" pitchFamily="-106" charset="0"/>
                <a:ea typeface="ＭＳ Ｐゴシック" pitchFamily="-106" charset="-128"/>
                <a:cs typeface="ＭＳ Ｐゴシック" pitchFamily="-106" charset="-128"/>
              </a:rPr>
              <a:t>generator</a:t>
            </a:r>
            <a:br>
              <a:rPr lang="en-US" sz="2000"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instructions</a:t>
            </a:r>
          </a:p>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Insert </a:t>
            </a:r>
            <a:r>
              <a:rPr lang="en-US" sz="2000" i="1" dirty="0">
                <a:solidFill>
                  <a:srgbClr val="000000"/>
                </a:solidFill>
                <a:latin typeface="Arial" pitchFamily="-106" charset="0"/>
                <a:ea typeface="ＭＳ Ｐゴシック" pitchFamily="-106" charset="-128"/>
                <a:cs typeface="ＭＳ Ｐゴシック" pitchFamily="-106" charset="-128"/>
              </a:rPr>
              <a:t>marshal</a:t>
            </a:r>
            <a:br>
              <a:rPr lang="en-US" sz="2000"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instructions</a:t>
            </a:r>
          </a:p>
        </p:txBody>
      </p:sp>
      <p:sp>
        <p:nvSpPr>
          <p:cNvPr id="70661" name="AutoShape 4"/>
          <p:cNvSpPr>
            <a:spLocks noChangeArrowheads="1"/>
          </p:cNvSpPr>
          <p:nvPr/>
        </p:nvSpPr>
        <p:spPr bwMode="auto">
          <a:xfrm>
            <a:off x="5715000" y="2514600"/>
            <a:ext cx="297180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Record </a:t>
            </a:r>
            <a:r>
              <a:rPr lang="en-US" sz="2000" i="1" dirty="0">
                <a:solidFill>
                  <a:srgbClr val="000000"/>
                </a:solidFill>
                <a:latin typeface="Arial" pitchFamily="-106" charset="0"/>
                <a:ea typeface="ＭＳ Ｐゴシック" pitchFamily="-106" charset="-128"/>
                <a:cs typeface="ＭＳ Ｐゴシック" pitchFamily="-106" charset="-128"/>
              </a:rPr>
              <a:t>generator</a:t>
            </a:r>
            <a:r>
              <a:rPr lang="en-US" sz="2000" dirty="0">
                <a:solidFill>
                  <a:srgbClr val="000000"/>
                </a:solidFill>
                <a:latin typeface="Arial" pitchFamily="-106" charset="0"/>
                <a:ea typeface="ＭＳ Ｐゴシック" pitchFamily="-106" charset="-128"/>
                <a:cs typeface="ＭＳ Ｐゴシック" pitchFamily="-106" charset="-128"/>
              </a:rPr>
              <a:t>-                    </a:t>
            </a:r>
          </a:p>
          <a:p>
            <a:pPr marL="342900" indent="-342900">
              <a:defRPr/>
            </a:pPr>
            <a:r>
              <a:rPr lang="en-US" sz="2000" dirty="0">
                <a:solidFill>
                  <a:srgbClr val="000000"/>
                </a:solidFill>
                <a:latin typeface="Arial" pitchFamily="-106" charset="0"/>
                <a:ea typeface="ＭＳ Ｐゴシック" pitchFamily="-106" charset="-128"/>
                <a:cs typeface="ＭＳ Ｐゴシック" pitchFamily="-106" charset="-128"/>
              </a:rPr>
              <a:t>     produced addresses</a:t>
            </a:r>
          </a:p>
          <a:p>
            <a:pPr marL="342900" indent="-342900">
              <a:buFontTx/>
              <a:buAutoNum type="arabicPeriod" startAt="2"/>
              <a:defRPr/>
            </a:pPr>
            <a:r>
              <a:rPr lang="en-US" sz="2000" i="1" dirty="0">
                <a:solidFill>
                  <a:srgbClr val="000000"/>
                </a:solidFill>
                <a:latin typeface="Arial" pitchFamily="-106" charset="0"/>
                <a:ea typeface="ＭＳ Ｐゴシック" pitchFamily="-106" charset="-128"/>
                <a:cs typeface="ＭＳ Ｐゴシック" pitchFamily="-106" charset="-128"/>
              </a:rPr>
              <a:t> Marshal </a:t>
            </a:r>
            <a:r>
              <a:rPr lang="en-US" sz="2000" dirty="0">
                <a:solidFill>
                  <a:srgbClr val="000000"/>
                </a:solidFill>
                <a:latin typeface="Arial" pitchFamily="-106" charset="0"/>
                <a:ea typeface="ＭＳ Ｐゴシック" pitchFamily="-106" charset="-128"/>
                <a:cs typeface="ＭＳ Ｐゴシック" pitchFamily="-106" charset="-128"/>
              </a:rPr>
              <a:t>recorded </a:t>
            </a:r>
          </a:p>
          <a:p>
            <a:pPr marL="342900" indent="-342900">
              <a:defRPr/>
            </a:pPr>
            <a:r>
              <a:rPr lang="en-US" sz="2000" dirty="0">
                <a:solidFill>
                  <a:srgbClr val="000000"/>
                </a:solidFill>
                <a:latin typeface="Arial" pitchFamily="-106" charset="0"/>
                <a:ea typeface="ＭＳ Ｐゴシック" pitchFamily="-106" charset="-128"/>
                <a:cs typeface="ＭＳ Ｐゴシック" pitchFamily="-106" charset="-128"/>
              </a:rPr>
              <a:t>     blocks to next core</a:t>
            </a:r>
          </a:p>
        </p:txBody>
      </p:sp>
      <p:sp>
        <p:nvSpPr>
          <p:cNvPr id="79877" name="Line 5"/>
          <p:cNvSpPr>
            <a:spLocks noChangeShapeType="1"/>
          </p:cNvSpPr>
          <p:nvPr/>
        </p:nvSpPr>
        <p:spPr bwMode="auto">
          <a:xfrm>
            <a:off x="3063875" y="3429000"/>
            <a:ext cx="2651125" cy="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a:defRPr/>
            </a:pPr>
            <a:endParaRPr lang="en-US">
              <a:solidFill>
                <a:srgbClr val="000000"/>
              </a:solidFill>
            </a:endParaRPr>
          </a:p>
        </p:txBody>
      </p:sp>
      <p:sp>
        <p:nvSpPr>
          <p:cNvPr id="329733" name="Text Box 6"/>
          <p:cNvSpPr txBox="1">
            <a:spLocks noChangeArrowheads="1"/>
          </p:cNvSpPr>
          <p:nvPr/>
        </p:nvSpPr>
        <p:spPr bwMode="auto">
          <a:xfrm>
            <a:off x="3063875" y="3611563"/>
            <a:ext cx="2574925" cy="915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rPr>
              <a:t>Binary containing </a:t>
            </a:r>
            <a:br>
              <a:rPr lang="en-US" sz="1800">
                <a:solidFill>
                  <a:srgbClr val="000000"/>
                </a:solidFill>
              </a:rPr>
            </a:br>
            <a:r>
              <a:rPr lang="en-US" sz="1800" b="1" i="1">
                <a:solidFill>
                  <a:srgbClr val="000000"/>
                </a:solidFill>
              </a:rPr>
              <a:t>generator </a:t>
            </a:r>
            <a:r>
              <a:rPr lang="en-US" sz="1800" b="1">
                <a:solidFill>
                  <a:srgbClr val="000000"/>
                </a:solidFill>
              </a:rPr>
              <a:t>prefixes</a:t>
            </a:r>
            <a:r>
              <a:rPr lang="en-US" sz="1800">
                <a:solidFill>
                  <a:srgbClr val="000000"/>
                </a:solidFill>
              </a:rPr>
              <a:t> &amp; </a:t>
            </a:r>
            <a:r>
              <a:rPr lang="en-US" sz="1800" b="1" i="1">
                <a:solidFill>
                  <a:srgbClr val="000000"/>
                </a:solidFill>
              </a:rPr>
              <a:t>marshal</a:t>
            </a:r>
            <a:r>
              <a:rPr lang="en-US" sz="1800" b="1">
                <a:solidFill>
                  <a:srgbClr val="000000"/>
                </a:solidFill>
              </a:rPr>
              <a:t> Instructions</a:t>
            </a:r>
          </a:p>
        </p:txBody>
      </p:sp>
      <p:sp>
        <p:nvSpPr>
          <p:cNvPr id="329734" name="Text Box 8"/>
          <p:cNvSpPr txBox="1">
            <a:spLocks noChangeArrowheads="1"/>
          </p:cNvSpPr>
          <p:nvPr/>
        </p:nvSpPr>
        <p:spPr bwMode="auto">
          <a:xfrm>
            <a:off x="6080125" y="2101850"/>
            <a:ext cx="1738313"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b="1" i="1">
                <a:solidFill>
                  <a:srgbClr val="000000"/>
                </a:solidFill>
              </a:rPr>
              <a:t>Hardware</a:t>
            </a:r>
          </a:p>
        </p:txBody>
      </p:sp>
      <p:sp>
        <p:nvSpPr>
          <p:cNvPr id="79880" name="Rectangle 9"/>
          <p:cNvSpPr>
            <a:spLocks noChangeArrowheads="1"/>
          </p:cNvSpPr>
          <p:nvPr/>
        </p:nvSpPr>
        <p:spPr bwMode="auto">
          <a:xfrm>
            <a:off x="227013" y="2438400"/>
            <a:ext cx="2971800" cy="2057400"/>
          </a:xfrm>
          <a:prstGeom prst="rect">
            <a:avLst/>
          </a:prstGeom>
          <a:noFill/>
          <a:ln w="5080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defRPr/>
            </a:pPr>
            <a:endParaRPr lang="en-US">
              <a:solidFill>
                <a:srgbClr val="000000"/>
              </a:solidFill>
            </a:endParaRPr>
          </a:p>
        </p:txBody>
      </p:sp>
      <p:sp>
        <p:nvSpPr>
          <p:cNvPr id="329736"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A845CA7-2AEB-5C4D-A480-57994F0D1749}" type="slidenum">
              <a:rPr lang="en-US" sz="1600">
                <a:solidFill>
                  <a:srgbClr val="000000"/>
                </a:solidFill>
                <a:latin typeface="Garamond" charset="0"/>
              </a:rPr>
              <a:pPr eaLnBrk="1" hangingPunct="1"/>
              <a:t>121</a:t>
            </a:fld>
            <a:endParaRPr lang="en-US" sz="1600">
              <a:solidFill>
                <a:srgbClr val="000000"/>
              </a:solidFill>
              <a:latin typeface="Garamond" charset="0"/>
            </a:endParaRPr>
          </a:p>
        </p:txBody>
      </p:sp>
      <p:sp>
        <p:nvSpPr>
          <p:cNvPr id="329737" name="Text Box 7"/>
          <p:cNvSpPr txBox="1">
            <a:spLocks noChangeArrowheads="1"/>
          </p:cNvSpPr>
          <p:nvPr/>
        </p:nvSpPr>
        <p:spPr bwMode="auto">
          <a:xfrm>
            <a:off x="762000" y="2103438"/>
            <a:ext cx="207327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b="1" i="1">
                <a:solidFill>
                  <a:srgbClr val="000000"/>
                </a:solidFill>
              </a:rPr>
              <a:t>Compiler/Profiler</a:t>
            </a:r>
          </a:p>
        </p:txBody>
      </p:sp>
    </p:spTree>
    <p:extLst>
      <p:ext uri="{BB962C8B-B14F-4D97-AF65-F5344CB8AC3E}">
        <p14:creationId xmlns:p14="http://schemas.microsoft.com/office/powerpoint/2010/main" val="2126605794"/>
      </p:ext>
    </p:extLst>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Slide Number Placeholder 4"/>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77B9D9-A194-3E4B-A72C-82E50F6C8852}" type="slidenum">
              <a:rPr lang="en-US" sz="1600">
                <a:solidFill>
                  <a:srgbClr val="000000"/>
                </a:solidFill>
                <a:latin typeface="Garamond" charset="0"/>
              </a:rPr>
              <a:pPr eaLnBrk="1" hangingPunct="1"/>
              <a:t>122</a:t>
            </a:fld>
            <a:endParaRPr lang="en-US" sz="1600">
              <a:solidFill>
                <a:srgbClr val="000000"/>
              </a:solidFill>
              <a:latin typeface="Garamond" charset="0"/>
            </a:endParaRPr>
          </a:p>
        </p:txBody>
      </p:sp>
      <p:sp>
        <p:nvSpPr>
          <p:cNvPr id="331778" name="Rectangle 2"/>
          <p:cNvSpPr>
            <a:spLocks noGrp="1" noChangeArrowheads="1"/>
          </p:cNvSpPr>
          <p:nvPr>
            <p:ph type="title"/>
          </p:nvPr>
        </p:nvSpPr>
        <p:spPr/>
        <p:txBody>
          <a:bodyPr/>
          <a:lstStyle/>
          <a:p>
            <a:pPr eaLnBrk="1" hangingPunct="1"/>
            <a:r>
              <a:rPr lang="en-US">
                <a:latin typeface="Garamond" charset="0"/>
              </a:rPr>
              <a:t>Profiling Algorithm</a:t>
            </a:r>
          </a:p>
        </p:txBody>
      </p:sp>
      <p:sp>
        <p:nvSpPr>
          <p:cNvPr id="81924" name="AutoShape 3"/>
          <p:cNvSpPr>
            <a:spLocks noChangeArrowheads="1"/>
          </p:cNvSpPr>
          <p:nvPr/>
        </p:nvSpPr>
        <p:spPr bwMode="auto">
          <a:xfrm>
            <a:off x="3505200" y="1539875"/>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pPr algn="ctr">
              <a:defRPr/>
            </a:pPr>
            <a:r>
              <a:rPr lang="en-US">
                <a:solidFill>
                  <a:srgbClr val="000000"/>
                </a:solidFill>
              </a:rPr>
              <a:t>LOAD X</a:t>
            </a:r>
          </a:p>
          <a:p>
            <a:pPr algn="ctr">
              <a:defRPr/>
            </a:pPr>
            <a:r>
              <a:rPr lang="en-US">
                <a:solidFill>
                  <a:srgbClr val="000000"/>
                </a:solidFill>
              </a:rPr>
              <a:t>STORE Y</a:t>
            </a:r>
          </a:p>
          <a:p>
            <a:pPr algn="ctr">
              <a:defRPr/>
            </a:pPr>
            <a:r>
              <a:rPr lang="en-US">
                <a:solidFill>
                  <a:srgbClr val="000000"/>
                </a:solidFill>
              </a:rPr>
              <a:t>STORE Y</a:t>
            </a:r>
          </a:p>
        </p:txBody>
      </p:sp>
      <p:sp>
        <p:nvSpPr>
          <p:cNvPr id="81925" name="AutoShape 4"/>
          <p:cNvSpPr>
            <a:spLocks noChangeArrowheads="1"/>
          </p:cNvSpPr>
          <p:nvPr/>
        </p:nvSpPr>
        <p:spPr bwMode="auto">
          <a:xfrm>
            <a:off x="3505200" y="3063875"/>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pPr algn="ctr">
              <a:defRPr/>
            </a:pPr>
            <a:r>
              <a:rPr lang="en-US">
                <a:solidFill>
                  <a:srgbClr val="000000"/>
                </a:solidFill>
              </a:rPr>
              <a:t>LOAD Y</a:t>
            </a:r>
          </a:p>
          <a:p>
            <a:pPr algn="ctr">
              <a:defRPr/>
            </a:pPr>
            <a:r>
              <a:rPr lang="en-US">
                <a:solidFill>
                  <a:srgbClr val="000000"/>
                </a:solidFill>
              </a:rPr>
              <a:t>             ….</a:t>
            </a:r>
          </a:p>
          <a:p>
            <a:pPr algn="ctr">
              <a:defRPr/>
            </a:pPr>
            <a:r>
              <a:rPr lang="en-US">
                <a:solidFill>
                  <a:srgbClr val="000000"/>
                </a:solidFill>
              </a:rPr>
              <a:t>STORE Z</a:t>
            </a:r>
          </a:p>
        </p:txBody>
      </p:sp>
      <p:sp>
        <p:nvSpPr>
          <p:cNvPr id="81926" name="AutoShape 5"/>
          <p:cNvSpPr>
            <a:spLocks noChangeArrowheads="1"/>
          </p:cNvSpPr>
          <p:nvPr/>
        </p:nvSpPr>
        <p:spPr bwMode="auto">
          <a:xfrm>
            <a:off x="3505200" y="4587875"/>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pPr algn="ctr">
              <a:defRPr/>
            </a:pPr>
            <a:r>
              <a:rPr lang="en-US">
                <a:solidFill>
                  <a:srgbClr val="000000"/>
                </a:solidFill>
              </a:rPr>
              <a:t>LOAD Z</a:t>
            </a:r>
          </a:p>
          <a:p>
            <a:pPr algn="ctr">
              <a:defRPr/>
            </a:pPr>
            <a:r>
              <a:rPr lang="en-US">
                <a:solidFill>
                  <a:srgbClr val="000000"/>
                </a:solidFill>
              </a:rPr>
              <a:t>            ….</a:t>
            </a:r>
          </a:p>
        </p:txBody>
      </p:sp>
      <p:sp>
        <p:nvSpPr>
          <p:cNvPr id="81927" name="Line 6"/>
          <p:cNvSpPr>
            <a:spLocks noChangeShapeType="1"/>
          </p:cNvSpPr>
          <p:nvPr/>
        </p:nvSpPr>
        <p:spPr bwMode="auto">
          <a:xfrm>
            <a:off x="4572000" y="2606675"/>
            <a:ext cx="0" cy="457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a:defRPr/>
            </a:pPr>
            <a:endParaRPr lang="en-US">
              <a:solidFill>
                <a:srgbClr val="000000"/>
              </a:solidFill>
            </a:endParaRPr>
          </a:p>
        </p:txBody>
      </p:sp>
      <p:sp>
        <p:nvSpPr>
          <p:cNvPr id="81928" name="Line 7"/>
          <p:cNvSpPr>
            <a:spLocks noChangeShapeType="1"/>
          </p:cNvSpPr>
          <p:nvPr/>
        </p:nvSpPr>
        <p:spPr bwMode="auto">
          <a:xfrm>
            <a:off x="4572000" y="4130675"/>
            <a:ext cx="0" cy="457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a:defRPr/>
            </a:pPr>
            <a:endParaRPr lang="en-US">
              <a:solidFill>
                <a:srgbClr val="000000"/>
              </a:solidFill>
            </a:endParaRPr>
          </a:p>
        </p:txBody>
      </p:sp>
      <p:sp>
        <p:nvSpPr>
          <p:cNvPr id="24584" name="Line 8"/>
          <p:cNvSpPr>
            <a:spLocks noChangeShapeType="1"/>
          </p:cNvSpPr>
          <p:nvPr/>
        </p:nvSpPr>
        <p:spPr bwMode="auto">
          <a:xfrm flipH="1">
            <a:off x="5287963" y="1814513"/>
            <a:ext cx="1004887" cy="0"/>
          </a:xfrm>
          <a:prstGeom prst="line">
            <a:avLst/>
          </a:prstGeom>
          <a:noFill/>
          <a:ln w="63500">
            <a:solidFill>
              <a:srgbClr val="FF0000"/>
            </a:solidFill>
            <a:round/>
            <a:headEnd/>
            <a:tailEnd type="triangle" w="lg" len="lg"/>
          </a:ln>
          <a:extLst>
            <a:ext uri="{909E8E84-426E-40dd-AFC4-6F175D3DCCD1}">
              <a14:hiddenFill xmlns="" xmlns:a14="http://schemas.microsoft.com/office/drawing/2010/main">
                <a:noFill/>
              </a14:hiddenFill>
            </a:ext>
          </a:extLst>
        </p:spPr>
        <p:txBody>
          <a:bodyPr/>
          <a:lstStyle/>
          <a:p>
            <a:pPr>
              <a:defRPr/>
            </a:pPr>
            <a:endParaRPr lang="en-US">
              <a:solidFill>
                <a:srgbClr val="000000"/>
              </a:solidFill>
            </a:endParaRPr>
          </a:p>
        </p:txBody>
      </p:sp>
      <p:sp>
        <p:nvSpPr>
          <p:cNvPr id="24585" name="Line 9"/>
          <p:cNvSpPr>
            <a:spLocks noChangeShapeType="1"/>
          </p:cNvSpPr>
          <p:nvPr/>
        </p:nvSpPr>
        <p:spPr bwMode="auto">
          <a:xfrm flipH="1">
            <a:off x="5286375" y="2087563"/>
            <a:ext cx="1004888" cy="0"/>
          </a:xfrm>
          <a:prstGeom prst="line">
            <a:avLst/>
          </a:prstGeom>
          <a:noFill/>
          <a:ln w="63500">
            <a:solidFill>
              <a:srgbClr val="FF0000"/>
            </a:solidFill>
            <a:round/>
            <a:headEnd/>
            <a:tailEnd type="triangle" w="lg" len="lg"/>
          </a:ln>
          <a:extLst>
            <a:ext uri="{909E8E84-426E-40dd-AFC4-6F175D3DCCD1}">
              <a14:hiddenFill xmlns="" xmlns:a14="http://schemas.microsoft.com/office/drawing/2010/main">
                <a:noFill/>
              </a14:hiddenFill>
            </a:ext>
          </a:extLst>
        </p:spPr>
        <p:txBody>
          <a:bodyPr/>
          <a:lstStyle/>
          <a:p>
            <a:pPr>
              <a:defRPr/>
            </a:pPr>
            <a:endParaRPr lang="en-US">
              <a:solidFill>
                <a:srgbClr val="000000"/>
              </a:solidFill>
            </a:endParaRPr>
          </a:p>
        </p:txBody>
      </p:sp>
      <p:sp>
        <p:nvSpPr>
          <p:cNvPr id="24586" name="Line 10"/>
          <p:cNvSpPr>
            <a:spLocks noChangeShapeType="1"/>
          </p:cNvSpPr>
          <p:nvPr/>
        </p:nvSpPr>
        <p:spPr bwMode="auto">
          <a:xfrm flipH="1">
            <a:off x="5286375" y="2362200"/>
            <a:ext cx="1004888" cy="0"/>
          </a:xfrm>
          <a:prstGeom prst="line">
            <a:avLst/>
          </a:prstGeom>
          <a:noFill/>
          <a:ln w="63500">
            <a:solidFill>
              <a:srgbClr val="FF0000"/>
            </a:solidFill>
            <a:round/>
            <a:headEnd/>
            <a:tailEnd type="triangle" w="lg" len="lg"/>
          </a:ln>
          <a:extLst>
            <a:ext uri="{909E8E84-426E-40dd-AFC4-6F175D3DCCD1}">
              <a14:hiddenFill xmlns="" xmlns:a14="http://schemas.microsoft.com/office/drawing/2010/main">
                <a:noFill/>
              </a14:hiddenFill>
            </a:ext>
          </a:extLst>
        </p:spPr>
        <p:txBody>
          <a:bodyPr/>
          <a:lstStyle/>
          <a:p>
            <a:pPr>
              <a:defRPr/>
            </a:pPr>
            <a:endParaRPr lang="en-US">
              <a:solidFill>
                <a:srgbClr val="000000"/>
              </a:solidFill>
            </a:endParaRPr>
          </a:p>
        </p:txBody>
      </p:sp>
      <p:sp>
        <p:nvSpPr>
          <p:cNvPr id="24587" name="Line 11"/>
          <p:cNvSpPr>
            <a:spLocks noChangeShapeType="1"/>
          </p:cNvSpPr>
          <p:nvPr/>
        </p:nvSpPr>
        <p:spPr bwMode="auto">
          <a:xfrm flipH="1">
            <a:off x="5286375" y="3278188"/>
            <a:ext cx="1004888" cy="0"/>
          </a:xfrm>
          <a:prstGeom prst="line">
            <a:avLst/>
          </a:prstGeom>
          <a:noFill/>
          <a:ln w="63500">
            <a:solidFill>
              <a:srgbClr val="FF0000"/>
            </a:solidFill>
            <a:round/>
            <a:headEnd/>
            <a:tailEnd type="triangle" w="lg" len="lg"/>
          </a:ln>
          <a:extLst>
            <a:ext uri="{909E8E84-426E-40dd-AFC4-6F175D3DCCD1}">
              <a14:hiddenFill xmlns="" xmlns:a14="http://schemas.microsoft.com/office/drawing/2010/main">
                <a:noFill/>
              </a14:hiddenFill>
            </a:ext>
          </a:extLst>
        </p:spPr>
        <p:txBody>
          <a:bodyPr/>
          <a:lstStyle/>
          <a:p>
            <a:pPr>
              <a:defRPr/>
            </a:pPr>
            <a:endParaRPr lang="en-US">
              <a:solidFill>
                <a:srgbClr val="000000"/>
              </a:solidFill>
            </a:endParaRPr>
          </a:p>
        </p:txBody>
      </p:sp>
      <p:sp>
        <p:nvSpPr>
          <p:cNvPr id="24609" name="Oval 33"/>
          <p:cNvSpPr>
            <a:spLocks noChangeArrowheads="1"/>
          </p:cNvSpPr>
          <p:nvPr/>
        </p:nvSpPr>
        <p:spPr bwMode="auto">
          <a:xfrm>
            <a:off x="3733800" y="2209800"/>
            <a:ext cx="1752600" cy="304800"/>
          </a:xfrm>
          <a:prstGeom prst="ellipse">
            <a:avLst/>
          </a:prstGeom>
          <a:noFill/>
          <a:ln w="381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defRPr/>
            </a:pPr>
            <a:endParaRPr lang="en-US">
              <a:solidFill>
                <a:srgbClr val="000000"/>
              </a:solidFill>
            </a:endParaRPr>
          </a:p>
        </p:txBody>
      </p:sp>
      <p:sp>
        <p:nvSpPr>
          <p:cNvPr id="24610" name="Text Box 34"/>
          <p:cNvSpPr txBox="1">
            <a:spLocks noChangeArrowheads="1"/>
          </p:cNvSpPr>
          <p:nvPr/>
        </p:nvSpPr>
        <p:spPr bwMode="auto">
          <a:xfrm>
            <a:off x="1066800" y="2057400"/>
            <a:ext cx="22860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b="1" i="1">
                <a:solidFill>
                  <a:srgbClr val="000000"/>
                </a:solidFill>
              </a:rPr>
              <a:t>Mark as Generator Instruction</a:t>
            </a:r>
          </a:p>
        </p:txBody>
      </p:sp>
      <p:sp>
        <p:nvSpPr>
          <p:cNvPr id="24611" name="Oval 35"/>
          <p:cNvSpPr>
            <a:spLocks noChangeArrowheads="1"/>
          </p:cNvSpPr>
          <p:nvPr/>
        </p:nvSpPr>
        <p:spPr bwMode="auto">
          <a:xfrm>
            <a:off x="4724400" y="2133600"/>
            <a:ext cx="533400" cy="381000"/>
          </a:xfrm>
          <a:prstGeom prst="ellipse">
            <a:avLst/>
          </a:prstGeom>
          <a:noFill/>
          <a:ln w="381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defRPr/>
            </a:pPr>
            <a:endParaRPr lang="en-US">
              <a:solidFill>
                <a:srgbClr val="000000"/>
              </a:solidFill>
            </a:endParaRPr>
          </a:p>
        </p:txBody>
      </p:sp>
      <p:sp>
        <p:nvSpPr>
          <p:cNvPr id="24612" name="Oval 36"/>
          <p:cNvSpPr>
            <a:spLocks noChangeArrowheads="1"/>
          </p:cNvSpPr>
          <p:nvPr/>
        </p:nvSpPr>
        <p:spPr bwMode="auto">
          <a:xfrm>
            <a:off x="4648200" y="3124200"/>
            <a:ext cx="533400" cy="381000"/>
          </a:xfrm>
          <a:prstGeom prst="ellipse">
            <a:avLst/>
          </a:prstGeom>
          <a:noFill/>
          <a:ln w="381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defRPr/>
            </a:pPr>
            <a:endParaRPr lang="en-US">
              <a:solidFill>
                <a:srgbClr val="000000"/>
              </a:solidFill>
            </a:endParaRPr>
          </a:p>
        </p:txBody>
      </p:sp>
      <p:sp>
        <p:nvSpPr>
          <p:cNvPr id="24613" name="Text Box 37"/>
          <p:cNvSpPr txBox="1">
            <a:spLocks noChangeArrowheads="1"/>
          </p:cNvSpPr>
          <p:nvPr/>
        </p:nvSpPr>
        <p:spPr bwMode="auto">
          <a:xfrm>
            <a:off x="1066800" y="1295400"/>
            <a:ext cx="22860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b="1" i="1">
                <a:solidFill>
                  <a:srgbClr val="000000"/>
                </a:solidFill>
              </a:rPr>
              <a:t>Inter-segment data</a:t>
            </a:r>
          </a:p>
        </p:txBody>
      </p:sp>
    </p:spTree>
    <p:extLst>
      <p:ext uri="{BB962C8B-B14F-4D97-AF65-F5344CB8AC3E}">
        <p14:creationId xmlns:p14="http://schemas.microsoft.com/office/powerpoint/2010/main" val="8486894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path" presetSubtype="0" accel="50000" decel="50000" fill="hold" nodeType="clickEffect">
                                  <p:stCondLst>
                                    <p:cond delay="0"/>
                                  </p:stCondLst>
                                  <p:childTnLst>
                                    <p:animMotion origin="layout" path="M 5.55112E-17 -9.89824E-7 L 5.55112E-17 0.03978 " pathEditMode="relative" rAng="0" ptsTypes="AA">
                                      <p:cBhvr>
                                        <p:cTn id="10" dur="500" fill="hold"/>
                                        <p:tgtEl>
                                          <p:spTgt spid="24584"/>
                                        </p:tgtEl>
                                        <p:attrNameLst>
                                          <p:attrName>ppt_x</p:attrName>
                                          <p:attrName>ppt_y</p:attrName>
                                        </p:attrNameLst>
                                      </p:cBhvr>
                                      <p:rCtr x="0" y="1989"/>
                                    </p:animMotion>
                                  </p:childTnLst>
                                </p:cTn>
                              </p:par>
                            </p:childTnLst>
                          </p:cTn>
                        </p:par>
                        <p:par>
                          <p:cTn id="11" fill="hold" nodeType="afterGroup">
                            <p:stCondLst>
                              <p:cond delay="500"/>
                            </p:stCondLst>
                            <p:childTnLst>
                              <p:par>
                                <p:cTn id="12" presetID="1" presetClass="exit" presetSubtype="0" fill="hold" nodeType="afterEffect">
                                  <p:stCondLst>
                                    <p:cond delay="0"/>
                                  </p:stCondLst>
                                  <p:childTnLst>
                                    <p:set>
                                      <p:cBhvr>
                                        <p:cTn id="13" dur="1" fill="hold">
                                          <p:stCondLst>
                                            <p:cond delay="0"/>
                                          </p:stCondLst>
                                        </p:cTn>
                                        <p:tgtEl>
                                          <p:spTgt spid="24584"/>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2458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path" presetSubtype="0" accel="50000" decel="50000" fill="hold" nodeType="clickEffect">
                                  <p:stCondLst>
                                    <p:cond delay="0"/>
                                  </p:stCondLst>
                                  <p:childTnLst>
                                    <p:animMotion origin="layout" path="M 5.55112E-17 -9.89824E-7 L 5.55112E-17 0.03978 " pathEditMode="relative" rAng="0" ptsTypes="AA">
                                      <p:cBhvr>
                                        <p:cTn id="19" dur="500" fill="hold"/>
                                        <p:tgtEl>
                                          <p:spTgt spid="24585"/>
                                        </p:tgtEl>
                                        <p:attrNameLst>
                                          <p:attrName>ppt_x</p:attrName>
                                          <p:attrName>ppt_y</p:attrName>
                                        </p:attrNameLst>
                                      </p:cBhvr>
                                      <p:rCtr x="0" y="1989"/>
                                    </p:animMotion>
                                  </p:childTnLst>
                                </p:cTn>
                              </p:par>
                            </p:childTnLst>
                          </p:cTn>
                        </p:par>
                        <p:par>
                          <p:cTn id="20" fill="hold" nodeType="afterGroup">
                            <p:stCondLst>
                              <p:cond delay="500"/>
                            </p:stCondLst>
                            <p:childTnLst>
                              <p:par>
                                <p:cTn id="21" presetID="1" presetClass="exit" presetSubtype="0" fill="hold" nodeType="afterEffect">
                                  <p:stCondLst>
                                    <p:cond delay="0"/>
                                  </p:stCondLst>
                                  <p:childTnLst>
                                    <p:set>
                                      <p:cBhvr>
                                        <p:cTn id="22" dur="1" fill="hold">
                                          <p:stCondLst>
                                            <p:cond delay="0"/>
                                          </p:stCondLst>
                                        </p:cTn>
                                        <p:tgtEl>
                                          <p:spTgt spid="24585"/>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2458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path" presetSubtype="0" accel="50000" decel="50000" fill="hold" nodeType="clickEffect">
                                  <p:stCondLst>
                                    <p:cond delay="0"/>
                                  </p:stCondLst>
                                  <p:childTnLst>
                                    <p:animMotion origin="layout" path="M -3.61111E-6 3.79278E-6 L -0.00017 0.13321 " pathEditMode="relative" rAng="0" ptsTypes="AA">
                                      <p:cBhvr>
                                        <p:cTn id="28" dur="2000" fill="hold"/>
                                        <p:tgtEl>
                                          <p:spTgt spid="24586"/>
                                        </p:tgtEl>
                                        <p:attrNameLst>
                                          <p:attrName>ppt_x</p:attrName>
                                          <p:attrName>ppt_y</p:attrName>
                                        </p:attrNameLst>
                                      </p:cBhvr>
                                      <p:rCtr x="-17" y="6660"/>
                                    </p:animMotion>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6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6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613"/>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4611"/>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4612"/>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4613"/>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2458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61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6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09" grpId="0" animBg="1"/>
      <p:bldP spid="24610" grpId="0"/>
      <p:bldP spid="24611" grpId="0" animBg="1"/>
      <p:bldP spid="24611" grpId="1" animBg="1"/>
      <p:bldP spid="24612" grpId="0" animBg="1"/>
      <p:bldP spid="24612" grpId="1" animBg="1"/>
      <p:bldP spid="24613" grpId="0"/>
      <p:bldP spid="24613" grpId="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Slide Number Placeholder 4"/>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A8A7300-4029-D04B-B94E-EC8181C67D3D}" type="slidenum">
              <a:rPr lang="en-US" sz="1600">
                <a:solidFill>
                  <a:srgbClr val="000000"/>
                </a:solidFill>
                <a:latin typeface="Garamond" charset="0"/>
              </a:rPr>
              <a:pPr eaLnBrk="1" hangingPunct="1"/>
              <a:t>123</a:t>
            </a:fld>
            <a:endParaRPr lang="en-US" sz="1600">
              <a:solidFill>
                <a:srgbClr val="000000"/>
              </a:solidFill>
              <a:latin typeface="Garamond" charset="0"/>
            </a:endParaRPr>
          </a:p>
        </p:txBody>
      </p:sp>
      <p:sp>
        <p:nvSpPr>
          <p:cNvPr id="333826" name="Rectangle 2"/>
          <p:cNvSpPr>
            <a:spLocks noGrp="1" noChangeArrowheads="1"/>
          </p:cNvSpPr>
          <p:nvPr>
            <p:ph type="title"/>
          </p:nvPr>
        </p:nvSpPr>
        <p:spPr/>
        <p:txBody>
          <a:bodyPr/>
          <a:lstStyle/>
          <a:p>
            <a:pPr eaLnBrk="1" hangingPunct="1"/>
            <a:r>
              <a:rPr lang="en-US">
                <a:latin typeface="Garamond" charset="0"/>
              </a:rPr>
              <a:t>Marshal Instructions</a:t>
            </a:r>
          </a:p>
        </p:txBody>
      </p:sp>
      <p:sp>
        <p:nvSpPr>
          <p:cNvPr id="83972" name="AutoShape 8"/>
          <p:cNvSpPr>
            <a:spLocks noChangeArrowheads="1"/>
          </p:cNvSpPr>
          <p:nvPr/>
        </p:nvSpPr>
        <p:spPr bwMode="auto">
          <a:xfrm>
            <a:off x="3505200" y="1524000"/>
            <a:ext cx="2133600" cy="1143000"/>
          </a:xfrm>
          <a:prstGeom prst="roundRect">
            <a:avLst>
              <a:gd name="adj" fmla="val 16667"/>
            </a:avLst>
          </a:prstGeom>
          <a:solidFill>
            <a:srgbClr val="99CC00"/>
          </a:solidFill>
          <a:ln w="9525">
            <a:solidFill>
              <a:schemeClr val="tx1"/>
            </a:solidFill>
            <a:round/>
            <a:headEnd/>
            <a:tailEnd/>
          </a:ln>
        </p:spPr>
        <p:txBody>
          <a:bodyPr wrap="none" anchor="ctr"/>
          <a:lstStyle/>
          <a:p>
            <a:pPr>
              <a:defRPr/>
            </a:pPr>
            <a:r>
              <a:rPr lang="en-US">
                <a:solidFill>
                  <a:srgbClr val="000000"/>
                </a:solidFill>
              </a:rPr>
              <a:t>     LOAD X</a:t>
            </a:r>
          </a:p>
          <a:p>
            <a:pPr>
              <a:defRPr/>
            </a:pPr>
            <a:r>
              <a:rPr lang="en-US">
                <a:solidFill>
                  <a:srgbClr val="000000"/>
                </a:solidFill>
              </a:rPr>
              <a:t>     STORE Y</a:t>
            </a:r>
          </a:p>
          <a:p>
            <a:pPr>
              <a:defRPr/>
            </a:pPr>
            <a:r>
              <a:rPr lang="en-US" b="1">
                <a:solidFill>
                  <a:srgbClr val="000000"/>
                </a:solidFill>
              </a:rPr>
              <a:t>G</a:t>
            </a:r>
            <a:r>
              <a:rPr lang="en-US">
                <a:solidFill>
                  <a:srgbClr val="000000"/>
                </a:solidFill>
              </a:rPr>
              <a:t>: STORE Y</a:t>
            </a:r>
          </a:p>
          <a:p>
            <a:pPr>
              <a:defRPr/>
            </a:pPr>
            <a:r>
              <a:rPr lang="en-US">
                <a:solidFill>
                  <a:srgbClr val="FF0000"/>
                </a:solidFill>
              </a:rPr>
              <a:t>     </a:t>
            </a:r>
            <a:r>
              <a:rPr lang="en-US" b="1">
                <a:solidFill>
                  <a:srgbClr val="FF0000"/>
                </a:solidFill>
              </a:rPr>
              <a:t>MARSHAL C1</a:t>
            </a:r>
          </a:p>
        </p:txBody>
      </p:sp>
      <p:sp>
        <p:nvSpPr>
          <p:cNvPr id="83973" name="AutoShape 9"/>
          <p:cNvSpPr>
            <a:spLocks noChangeArrowheads="1"/>
          </p:cNvSpPr>
          <p:nvPr/>
        </p:nvSpPr>
        <p:spPr bwMode="auto">
          <a:xfrm>
            <a:off x="3505200" y="3124200"/>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pPr>
              <a:defRPr/>
            </a:pPr>
            <a:r>
              <a:rPr lang="en-US">
                <a:solidFill>
                  <a:srgbClr val="000000"/>
                </a:solidFill>
              </a:rPr>
              <a:t>    LOAD Y</a:t>
            </a:r>
          </a:p>
          <a:p>
            <a:pPr>
              <a:defRPr/>
            </a:pPr>
            <a:r>
              <a:rPr lang="en-US">
                <a:solidFill>
                  <a:srgbClr val="000000"/>
                </a:solidFill>
              </a:rPr>
              <a:t>         ….</a:t>
            </a:r>
          </a:p>
          <a:p>
            <a:pPr>
              <a:defRPr/>
            </a:pPr>
            <a:r>
              <a:rPr lang="en-US" b="1">
                <a:solidFill>
                  <a:srgbClr val="000000"/>
                </a:solidFill>
              </a:rPr>
              <a:t>G</a:t>
            </a:r>
            <a:r>
              <a:rPr lang="en-US">
                <a:solidFill>
                  <a:srgbClr val="000000"/>
                </a:solidFill>
              </a:rPr>
              <a:t>:STORE Z</a:t>
            </a:r>
          </a:p>
          <a:p>
            <a:pPr>
              <a:defRPr/>
            </a:pPr>
            <a:r>
              <a:rPr lang="en-US">
                <a:solidFill>
                  <a:srgbClr val="000000"/>
                </a:solidFill>
              </a:rPr>
              <a:t>    </a:t>
            </a:r>
            <a:r>
              <a:rPr lang="en-US" b="1">
                <a:solidFill>
                  <a:srgbClr val="FF0000"/>
                </a:solidFill>
              </a:rPr>
              <a:t>MARSHAL C2</a:t>
            </a:r>
          </a:p>
        </p:txBody>
      </p:sp>
      <p:sp>
        <p:nvSpPr>
          <p:cNvPr id="83974" name="AutoShape 10"/>
          <p:cNvSpPr>
            <a:spLocks noChangeArrowheads="1"/>
          </p:cNvSpPr>
          <p:nvPr/>
        </p:nvSpPr>
        <p:spPr bwMode="auto">
          <a:xfrm>
            <a:off x="3505200" y="4648200"/>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pPr>
              <a:defRPr/>
            </a:pPr>
            <a:r>
              <a:rPr lang="en-US">
                <a:solidFill>
                  <a:srgbClr val="000000"/>
                </a:solidFill>
              </a:rPr>
              <a:t>0x5: LOAD Z</a:t>
            </a:r>
          </a:p>
          <a:p>
            <a:pPr>
              <a:defRPr/>
            </a:pPr>
            <a:r>
              <a:rPr lang="en-US">
                <a:solidFill>
                  <a:srgbClr val="000000"/>
                </a:solidFill>
              </a:rPr>
              <a:t>            ….</a:t>
            </a:r>
          </a:p>
        </p:txBody>
      </p:sp>
      <p:sp>
        <p:nvSpPr>
          <p:cNvPr id="83975" name="Line 11"/>
          <p:cNvSpPr>
            <a:spLocks noChangeShapeType="1"/>
          </p:cNvSpPr>
          <p:nvPr/>
        </p:nvSpPr>
        <p:spPr bwMode="auto">
          <a:xfrm>
            <a:off x="4572000" y="2667000"/>
            <a:ext cx="0" cy="457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a:defRPr/>
            </a:pPr>
            <a:endParaRPr lang="en-US">
              <a:solidFill>
                <a:srgbClr val="000000"/>
              </a:solidFill>
            </a:endParaRPr>
          </a:p>
        </p:txBody>
      </p:sp>
      <p:sp>
        <p:nvSpPr>
          <p:cNvPr id="83976" name="Line 12"/>
          <p:cNvSpPr>
            <a:spLocks noChangeShapeType="1"/>
          </p:cNvSpPr>
          <p:nvPr/>
        </p:nvSpPr>
        <p:spPr bwMode="auto">
          <a:xfrm>
            <a:off x="4572000" y="4191000"/>
            <a:ext cx="0" cy="457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a:defRPr/>
            </a:pPr>
            <a:endParaRPr lang="en-US">
              <a:solidFill>
                <a:srgbClr val="000000"/>
              </a:solidFill>
            </a:endParaRPr>
          </a:p>
        </p:txBody>
      </p:sp>
      <p:sp>
        <p:nvSpPr>
          <p:cNvPr id="333832" name="Text Box 37"/>
          <p:cNvSpPr txBox="1">
            <a:spLocks noChangeArrowheads="1"/>
          </p:cNvSpPr>
          <p:nvPr/>
        </p:nvSpPr>
        <p:spPr bwMode="auto">
          <a:xfrm>
            <a:off x="5949950" y="2211388"/>
            <a:ext cx="2979738" cy="785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b="1" i="1">
                <a:solidFill>
                  <a:srgbClr val="000000"/>
                </a:solidFill>
              </a:rPr>
              <a:t>When to send (Marshal)</a:t>
            </a:r>
          </a:p>
          <a:p>
            <a:pPr eaLnBrk="1" fontAlgn="base" hangingPunct="1">
              <a:spcBef>
                <a:spcPct val="50000"/>
              </a:spcBef>
              <a:spcAft>
                <a:spcPct val="0"/>
              </a:spcAft>
            </a:pPr>
            <a:r>
              <a:rPr lang="en-US" sz="1800" b="1" i="1">
                <a:solidFill>
                  <a:srgbClr val="000000"/>
                </a:solidFill>
              </a:rPr>
              <a:t>Where to send (C1)</a:t>
            </a:r>
          </a:p>
        </p:txBody>
      </p:sp>
    </p:spTree>
    <p:extLst>
      <p:ext uri="{BB962C8B-B14F-4D97-AF65-F5344CB8AC3E}">
        <p14:creationId xmlns:p14="http://schemas.microsoft.com/office/powerpoint/2010/main" val="207719998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Title 1"/>
          <p:cNvSpPr>
            <a:spLocks noGrp="1"/>
          </p:cNvSpPr>
          <p:nvPr>
            <p:ph type="title"/>
          </p:nvPr>
        </p:nvSpPr>
        <p:spPr/>
        <p:txBody>
          <a:bodyPr/>
          <a:lstStyle/>
          <a:p>
            <a:pPr eaLnBrk="1" hangingPunct="1"/>
            <a:r>
              <a:rPr lang="en-US">
                <a:latin typeface="Garamond" charset="0"/>
              </a:rPr>
              <a:t>DM Support/Cost</a:t>
            </a:r>
          </a:p>
        </p:txBody>
      </p:sp>
      <p:sp>
        <p:nvSpPr>
          <p:cNvPr id="335874" name="Content Placeholder 2"/>
          <p:cNvSpPr>
            <a:spLocks noGrp="1"/>
          </p:cNvSpPr>
          <p:nvPr>
            <p:ph idx="1"/>
          </p:nvPr>
        </p:nvSpPr>
        <p:spPr/>
        <p:txBody>
          <a:bodyPr/>
          <a:lstStyle/>
          <a:p>
            <a:pPr eaLnBrk="1" hangingPunct="1"/>
            <a:r>
              <a:rPr lang="en-US">
                <a:latin typeface="Tahoma" charset="0"/>
              </a:rPr>
              <a:t>Profiler/Compiler: Generators, marshal instructions</a:t>
            </a:r>
          </a:p>
          <a:p>
            <a:pPr eaLnBrk="1" hangingPunct="1"/>
            <a:r>
              <a:rPr lang="en-US">
                <a:latin typeface="Tahoma" charset="0"/>
              </a:rPr>
              <a:t>ISA: Generator prefix, marshal instructions</a:t>
            </a:r>
          </a:p>
          <a:p>
            <a:pPr eaLnBrk="1" hangingPunct="1"/>
            <a:r>
              <a:rPr lang="en-US">
                <a:latin typeface="Tahoma" charset="0"/>
              </a:rPr>
              <a:t>Library/Hardware: Bind next segment ID to a physical core</a:t>
            </a:r>
          </a:p>
          <a:p>
            <a:pPr eaLnBrk="1" hangingPunct="1"/>
            <a:endParaRPr lang="en-US">
              <a:latin typeface="Tahoma" charset="0"/>
            </a:endParaRPr>
          </a:p>
          <a:p>
            <a:pPr eaLnBrk="1" hangingPunct="1"/>
            <a:r>
              <a:rPr lang="en-US">
                <a:latin typeface="Tahoma" charset="0"/>
              </a:rPr>
              <a:t>Hardware</a:t>
            </a:r>
          </a:p>
          <a:p>
            <a:pPr lvl="1" eaLnBrk="1" hangingPunct="1"/>
            <a:r>
              <a:rPr lang="en-US">
                <a:solidFill>
                  <a:srgbClr val="0000FF"/>
                </a:solidFill>
                <a:latin typeface="Tahoma" charset="0"/>
              </a:rPr>
              <a:t>Marshal Buffer</a:t>
            </a:r>
          </a:p>
          <a:p>
            <a:pPr lvl="2" eaLnBrk="1" hangingPunct="1"/>
            <a:r>
              <a:rPr lang="en-US">
                <a:latin typeface="Tahoma" charset="0"/>
              </a:rPr>
              <a:t>Stores physical addresses of cache blocks to be marshaled</a:t>
            </a:r>
          </a:p>
          <a:p>
            <a:pPr lvl="2" eaLnBrk="1" hangingPunct="1"/>
            <a:r>
              <a:rPr lang="en-US">
                <a:solidFill>
                  <a:srgbClr val="0000FF"/>
                </a:solidFill>
                <a:latin typeface="Tahoma" charset="0"/>
              </a:rPr>
              <a:t>16 entries enough for almost all workloads </a:t>
            </a:r>
            <a:r>
              <a:rPr lang="en-US">
                <a:solidFill>
                  <a:srgbClr val="0000FF"/>
                </a:solidFill>
                <a:latin typeface="Tahoma" charset="0"/>
                <a:sym typeface="Wingdings" charset="0"/>
              </a:rPr>
              <a:t> 96 bytes per core</a:t>
            </a:r>
          </a:p>
          <a:p>
            <a:pPr lvl="1" eaLnBrk="1" hangingPunct="1"/>
            <a:r>
              <a:rPr lang="en-US">
                <a:latin typeface="Tahoma" charset="0"/>
                <a:sym typeface="Wingdings" charset="0"/>
              </a:rPr>
              <a:t>Ability to execute generator prefixes and marshal instructions</a:t>
            </a:r>
            <a:endParaRPr lang="en-US">
              <a:latin typeface="Tahoma" charset="0"/>
            </a:endParaRPr>
          </a:p>
          <a:p>
            <a:pPr lvl="1" eaLnBrk="1" hangingPunct="1"/>
            <a:r>
              <a:rPr lang="en-US">
                <a:latin typeface="Tahoma" charset="0"/>
              </a:rPr>
              <a:t>Ability to push data to another cache</a:t>
            </a:r>
          </a:p>
        </p:txBody>
      </p:sp>
      <p:sp>
        <p:nvSpPr>
          <p:cNvPr id="335875"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8E085B0-3FC8-EE4E-ACFA-9C6F364651AD}" type="slidenum">
              <a:rPr lang="en-US" sz="1600">
                <a:solidFill>
                  <a:srgbClr val="000000"/>
                </a:solidFill>
                <a:latin typeface="Garamond" charset="0"/>
              </a:rPr>
              <a:pPr eaLnBrk="1" hangingPunct="1"/>
              <a:t>124</a:t>
            </a:fld>
            <a:endParaRPr lang="en-US" sz="1600">
              <a:solidFill>
                <a:srgbClr val="000000"/>
              </a:solidFill>
              <a:latin typeface="Garamond" charset="0"/>
            </a:endParaRPr>
          </a:p>
        </p:txBody>
      </p:sp>
    </p:spTree>
    <p:extLst>
      <p:ext uri="{BB962C8B-B14F-4D97-AF65-F5344CB8AC3E}">
        <p14:creationId xmlns:p14="http://schemas.microsoft.com/office/powerpoint/2010/main" val="633169490"/>
      </p:ext>
    </p:extLst>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Title 1"/>
          <p:cNvSpPr>
            <a:spLocks noGrp="1"/>
          </p:cNvSpPr>
          <p:nvPr>
            <p:ph type="title"/>
          </p:nvPr>
        </p:nvSpPr>
        <p:spPr/>
        <p:txBody>
          <a:bodyPr/>
          <a:lstStyle/>
          <a:p>
            <a:pPr eaLnBrk="1" hangingPunct="1"/>
            <a:r>
              <a:rPr lang="en-US">
                <a:latin typeface="Garamond" charset="0"/>
              </a:rPr>
              <a:t>DM: Advantages, Disadvantages</a:t>
            </a:r>
          </a:p>
        </p:txBody>
      </p:sp>
      <p:sp>
        <p:nvSpPr>
          <p:cNvPr id="79875" name="Content Placeholder 2"/>
          <p:cNvSpPr>
            <a:spLocks noGrp="1"/>
          </p:cNvSpPr>
          <p:nvPr>
            <p:ph idx="1"/>
          </p:nvPr>
        </p:nvSpPr>
        <p:spPr/>
        <p:txBody>
          <a:bodyPr/>
          <a:lstStyle/>
          <a:p>
            <a:pPr eaLnBrk="1" hangingPunct="1"/>
            <a:r>
              <a:rPr lang="en-US">
                <a:latin typeface="Tahoma" charset="0"/>
              </a:rPr>
              <a:t>Advantages</a:t>
            </a:r>
          </a:p>
          <a:p>
            <a:pPr lvl="1" eaLnBrk="1" hangingPunct="1"/>
            <a:r>
              <a:rPr lang="en-US">
                <a:solidFill>
                  <a:srgbClr val="0000FF"/>
                </a:solidFill>
                <a:latin typeface="Tahoma" charset="0"/>
              </a:rPr>
              <a:t>Timely data transfer</a:t>
            </a:r>
            <a:r>
              <a:rPr lang="en-US">
                <a:latin typeface="Tahoma" charset="0"/>
              </a:rPr>
              <a:t>: Push data to core before needed</a:t>
            </a:r>
          </a:p>
          <a:p>
            <a:pPr lvl="1" eaLnBrk="1" hangingPunct="1"/>
            <a:r>
              <a:rPr lang="en-US">
                <a:solidFill>
                  <a:srgbClr val="0000FF"/>
                </a:solidFill>
                <a:latin typeface="Tahoma" charset="0"/>
              </a:rPr>
              <a:t>Can marshal any arbitrary sequence of lines</a:t>
            </a:r>
            <a:r>
              <a:rPr lang="en-US">
                <a:latin typeface="Tahoma" charset="0"/>
              </a:rPr>
              <a:t>: Identifies generators, not patterns</a:t>
            </a:r>
          </a:p>
          <a:p>
            <a:pPr lvl="1" eaLnBrk="1" hangingPunct="1"/>
            <a:r>
              <a:rPr lang="en-US">
                <a:solidFill>
                  <a:srgbClr val="0000FF"/>
                </a:solidFill>
                <a:latin typeface="Tahoma" charset="0"/>
              </a:rPr>
              <a:t>Low hardware cost</a:t>
            </a:r>
            <a:r>
              <a:rPr lang="en-US">
                <a:latin typeface="Tahoma" charset="0"/>
              </a:rPr>
              <a:t>: Profiler marks generators, no need for hardware to find them</a:t>
            </a:r>
          </a:p>
          <a:p>
            <a:pPr eaLnBrk="1" hangingPunct="1"/>
            <a:endParaRPr lang="en-US">
              <a:latin typeface="Tahoma" charset="0"/>
            </a:endParaRPr>
          </a:p>
          <a:p>
            <a:pPr eaLnBrk="1" hangingPunct="1"/>
            <a:r>
              <a:rPr lang="en-US">
                <a:latin typeface="Tahoma" charset="0"/>
              </a:rPr>
              <a:t>Disadvantages</a:t>
            </a:r>
          </a:p>
          <a:p>
            <a:pPr lvl="1" eaLnBrk="1" hangingPunct="1"/>
            <a:r>
              <a:rPr lang="en-US">
                <a:solidFill>
                  <a:srgbClr val="0000FF"/>
                </a:solidFill>
                <a:latin typeface="Tahoma" charset="0"/>
              </a:rPr>
              <a:t>Requires profiler and ISA support</a:t>
            </a:r>
            <a:endParaRPr lang="en-US">
              <a:latin typeface="Tahoma" charset="0"/>
            </a:endParaRPr>
          </a:p>
          <a:p>
            <a:pPr lvl="1" eaLnBrk="1" hangingPunct="1"/>
            <a:r>
              <a:rPr lang="en-US">
                <a:solidFill>
                  <a:srgbClr val="0000FF"/>
                </a:solidFill>
                <a:latin typeface="Tahoma" charset="0"/>
              </a:rPr>
              <a:t>Not always accurate (generator set is conservative)</a:t>
            </a:r>
            <a:r>
              <a:rPr lang="en-US">
                <a:latin typeface="Tahoma" charset="0"/>
              </a:rPr>
              <a:t>: Pollution at remote core, wasted bandwidth on interconnect</a:t>
            </a:r>
          </a:p>
          <a:p>
            <a:pPr lvl="2" eaLnBrk="1" hangingPunct="1"/>
            <a:r>
              <a:rPr lang="en-US">
                <a:latin typeface="Tahoma" charset="0"/>
              </a:rPr>
              <a:t>Not a large problem as number of inter-segment blocks is small </a:t>
            </a:r>
          </a:p>
          <a:p>
            <a:pPr lvl="1" eaLnBrk="1" hangingPunct="1"/>
            <a:endParaRPr lang="en-US">
              <a:latin typeface="Tahoma" charset="0"/>
            </a:endParaRPr>
          </a:p>
        </p:txBody>
      </p:sp>
      <p:sp>
        <p:nvSpPr>
          <p:cNvPr id="336899"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462BC49-15F6-EE4C-9BFB-5E2FC8376B7D}" type="slidenum">
              <a:rPr lang="en-US" sz="1600">
                <a:solidFill>
                  <a:srgbClr val="000000"/>
                </a:solidFill>
                <a:latin typeface="Garamond" charset="0"/>
              </a:rPr>
              <a:pPr eaLnBrk="1" hangingPunct="1"/>
              <a:t>125</a:t>
            </a:fld>
            <a:endParaRPr lang="en-US" sz="1600">
              <a:solidFill>
                <a:srgbClr val="000000"/>
              </a:solidFill>
              <a:latin typeface="Garamond" charset="0"/>
            </a:endParaRPr>
          </a:p>
        </p:txBody>
      </p:sp>
    </p:spTree>
    <p:extLst>
      <p:ext uri="{BB962C8B-B14F-4D97-AF65-F5344CB8AC3E}">
        <p14:creationId xmlns:p14="http://schemas.microsoft.com/office/powerpoint/2010/main" val="8981475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875">
                                            <p:txEl>
                                              <p:pRg st="5" end="5"/>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987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987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9875">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987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987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98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Slide Number Placeholder 4"/>
          <p:cNvSpPr txBox="1">
            <a:spLocks noGrp="1"/>
          </p:cNvSpPr>
          <p:nvPr/>
        </p:nvSpPr>
        <p:spPr bwMode="auto">
          <a:xfrm>
            <a:off x="6553200" y="6243638"/>
            <a:ext cx="2133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fld id="{B2998599-5A18-7142-8EC3-12AE2208A91D}" type="slidenum">
              <a:rPr lang="en-US" sz="1600">
                <a:solidFill>
                  <a:srgbClr val="000000"/>
                </a:solidFill>
                <a:latin typeface="Garamond" charset="0"/>
                <a:cs typeface="Arial" charset="0"/>
              </a:rPr>
              <a:pPr algn="r" eaLnBrk="1" fontAlgn="base" hangingPunct="1">
                <a:spcBef>
                  <a:spcPct val="0"/>
                </a:spcBef>
                <a:spcAft>
                  <a:spcPct val="0"/>
                </a:spcAft>
              </a:pPr>
              <a:t>126</a:t>
            </a:fld>
            <a:endParaRPr lang="en-US" sz="1600">
              <a:solidFill>
                <a:srgbClr val="000000"/>
              </a:solidFill>
              <a:latin typeface="Garamond" charset="0"/>
              <a:cs typeface="Arial" charset="0"/>
            </a:endParaRPr>
          </a:p>
        </p:txBody>
      </p:sp>
      <p:sp>
        <p:nvSpPr>
          <p:cNvPr id="338946" name="Rectangle 2"/>
          <p:cNvSpPr>
            <a:spLocks noGrp="1" noChangeArrowheads="1"/>
          </p:cNvSpPr>
          <p:nvPr>
            <p:ph type="title" idx="4294967295"/>
          </p:nvPr>
        </p:nvSpPr>
        <p:spPr/>
        <p:txBody>
          <a:bodyPr/>
          <a:lstStyle/>
          <a:p>
            <a:pPr eaLnBrk="1" hangingPunct="1"/>
            <a:r>
              <a:rPr lang="en-US">
                <a:latin typeface="Garamond" charset="0"/>
              </a:rPr>
              <a:t>Accelerated Critical Sections with DM</a:t>
            </a:r>
          </a:p>
        </p:txBody>
      </p:sp>
      <p:sp>
        <p:nvSpPr>
          <p:cNvPr id="63491" name="AutoShape 3"/>
          <p:cNvSpPr>
            <a:spLocks noChangeArrowheads="1"/>
          </p:cNvSpPr>
          <p:nvPr/>
        </p:nvSpPr>
        <p:spPr bwMode="auto">
          <a:xfrm>
            <a:off x="990600" y="1920875"/>
            <a:ext cx="1508125" cy="1508125"/>
          </a:xfrm>
          <a:prstGeom prst="roundRect">
            <a:avLst>
              <a:gd name="adj" fmla="val 16667"/>
            </a:avLst>
          </a:prstGeom>
          <a:solidFill>
            <a:srgbClr val="C0C0C0"/>
          </a:solidFill>
          <a:ln w="9525">
            <a:solidFill>
              <a:schemeClr val="tx1"/>
            </a:solidFill>
            <a:round/>
            <a:headEnd/>
            <a:tailEnd/>
          </a:ln>
        </p:spPr>
        <p:txBody>
          <a:bodyPr wrap="none" anchor="ctr"/>
          <a:lstStyle/>
          <a:p>
            <a:pPr algn="ctr">
              <a:defRPr/>
            </a:pPr>
            <a:r>
              <a:rPr lang="en-US">
                <a:solidFill>
                  <a:srgbClr val="000000"/>
                </a:solidFill>
              </a:rPr>
              <a:t>Small Core 0</a:t>
            </a:r>
          </a:p>
        </p:txBody>
      </p:sp>
      <p:sp>
        <p:nvSpPr>
          <p:cNvPr id="63492" name="Line 8"/>
          <p:cNvSpPr>
            <a:spLocks noChangeShapeType="1"/>
          </p:cNvSpPr>
          <p:nvPr/>
        </p:nvSpPr>
        <p:spPr bwMode="auto">
          <a:xfrm flipV="1">
            <a:off x="814388" y="5257800"/>
            <a:ext cx="4138612" cy="2857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endParaRPr>
          </a:p>
        </p:txBody>
      </p:sp>
      <p:sp>
        <p:nvSpPr>
          <p:cNvPr id="35" name="Text Box 12"/>
          <p:cNvSpPr txBox="1">
            <a:spLocks noChangeArrowheads="1"/>
          </p:cNvSpPr>
          <p:nvPr/>
        </p:nvSpPr>
        <p:spPr bwMode="auto">
          <a:xfrm>
            <a:off x="-12700" y="4826000"/>
            <a:ext cx="1096963"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a:solidFill>
                  <a:srgbClr val="000000"/>
                </a:solidFill>
                <a:cs typeface="Arial" charset="0"/>
              </a:rPr>
              <a:t>Marshal</a:t>
            </a:r>
            <a:br>
              <a:rPr lang="en-US" sz="1800">
                <a:solidFill>
                  <a:srgbClr val="000000"/>
                </a:solidFill>
                <a:cs typeface="Arial" charset="0"/>
              </a:rPr>
            </a:br>
            <a:r>
              <a:rPr lang="en-US" sz="1800">
                <a:solidFill>
                  <a:srgbClr val="000000"/>
                </a:solidFill>
                <a:cs typeface="Arial" charset="0"/>
              </a:rPr>
              <a:t>Buffer</a:t>
            </a:r>
          </a:p>
        </p:txBody>
      </p:sp>
      <p:sp>
        <p:nvSpPr>
          <p:cNvPr id="63494" name="Line 28"/>
          <p:cNvSpPr>
            <a:spLocks noChangeShapeType="1"/>
          </p:cNvSpPr>
          <p:nvPr/>
        </p:nvSpPr>
        <p:spPr bwMode="auto">
          <a:xfrm>
            <a:off x="1754188" y="3429000"/>
            <a:ext cx="0" cy="18605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endParaRPr>
          </a:p>
        </p:txBody>
      </p:sp>
      <p:sp>
        <p:nvSpPr>
          <p:cNvPr id="63495" name="AutoShape 42"/>
          <p:cNvSpPr>
            <a:spLocks noChangeArrowheads="1"/>
          </p:cNvSpPr>
          <p:nvPr/>
        </p:nvSpPr>
        <p:spPr bwMode="auto">
          <a:xfrm>
            <a:off x="2819400" y="1219200"/>
            <a:ext cx="2270125" cy="2193925"/>
          </a:xfrm>
          <a:prstGeom prst="roundRect">
            <a:avLst>
              <a:gd name="adj" fmla="val 16667"/>
            </a:avLst>
          </a:prstGeom>
          <a:solidFill>
            <a:srgbClr val="C0C0C0"/>
          </a:solidFill>
          <a:ln w="9525">
            <a:solidFill>
              <a:schemeClr val="tx1"/>
            </a:solidFill>
            <a:round/>
            <a:headEnd/>
            <a:tailEnd/>
          </a:ln>
        </p:spPr>
        <p:txBody>
          <a:bodyPr wrap="none" anchor="ctr"/>
          <a:lstStyle/>
          <a:p>
            <a:pPr algn="ctr">
              <a:defRPr/>
            </a:pPr>
            <a:r>
              <a:rPr lang="en-US">
                <a:solidFill>
                  <a:srgbClr val="000000"/>
                </a:solidFill>
              </a:rPr>
              <a:t>Large Core</a:t>
            </a:r>
          </a:p>
        </p:txBody>
      </p:sp>
      <p:sp>
        <p:nvSpPr>
          <p:cNvPr id="63496" name="Line 43"/>
          <p:cNvSpPr>
            <a:spLocks noChangeShapeType="1"/>
          </p:cNvSpPr>
          <p:nvPr/>
        </p:nvSpPr>
        <p:spPr bwMode="auto">
          <a:xfrm>
            <a:off x="3962400" y="3429000"/>
            <a:ext cx="0" cy="18605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endParaRPr>
          </a:p>
        </p:txBody>
      </p:sp>
      <p:sp>
        <p:nvSpPr>
          <p:cNvPr id="63497" name="AutoShape 59"/>
          <p:cNvSpPr>
            <a:spLocks noChangeArrowheads="1"/>
          </p:cNvSpPr>
          <p:nvPr/>
        </p:nvSpPr>
        <p:spPr bwMode="auto">
          <a:xfrm>
            <a:off x="5791200" y="1524000"/>
            <a:ext cx="2133600" cy="1143000"/>
          </a:xfrm>
          <a:prstGeom prst="roundRect">
            <a:avLst>
              <a:gd name="adj" fmla="val 16667"/>
            </a:avLst>
          </a:prstGeom>
          <a:solidFill>
            <a:srgbClr val="99CC00"/>
          </a:solidFill>
          <a:ln w="9525">
            <a:solidFill>
              <a:schemeClr val="tx1"/>
            </a:solidFill>
            <a:round/>
            <a:headEnd/>
            <a:tailEnd/>
          </a:ln>
        </p:spPr>
        <p:txBody>
          <a:bodyPr wrap="none" anchor="ctr"/>
          <a:lstStyle/>
          <a:p>
            <a:pPr>
              <a:defRPr/>
            </a:pPr>
            <a:r>
              <a:rPr lang="en-US">
                <a:solidFill>
                  <a:srgbClr val="000000"/>
                </a:solidFill>
              </a:rPr>
              <a:t>     LOAD X</a:t>
            </a:r>
          </a:p>
          <a:p>
            <a:pPr>
              <a:defRPr/>
            </a:pPr>
            <a:r>
              <a:rPr lang="en-US">
                <a:solidFill>
                  <a:srgbClr val="000000"/>
                </a:solidFill>
              </a:rPr>
              <a:t>     STORE Y</a:t>
            </a:r>
          </a:p>
          <a:p>
            <a:pPr>
              <a:defRPr/>
            </a:pPr>
            <a:r>
              <a:rPr lang="en-US" b="1">
                <a:solidFill>
                  <a:srgbClr val="000000"/>
                </a:solidFill>
              </a:rPr>
              <a:t>G</a:t>
            </a:r>
            <a:r>
              <a:rPr lang="en-US">
                <a:solidFill>
                  <a:srgbClr val="000000"/>
                </a:solidFill>
              </a:rPr>
              <a:t>: STORE Y</a:t>
            </a:r>
          </a:p>
          <a:p>
            <a:pPr>
              <a:defRPr/>
            </a:pPr>
            <a:r>
              <a:rPr lang="en-US">
                <a:solidFill>
                  <a:srgbClr val="FF0000"/>
                </a:solidFill>
              </a:rPr>
              <a:t>     CSCALL</a:t>
            </a:r>
            <a:endParaRPr lang="en-US">
              <a:solidFill>
                <a:srgbClr val="000000"/>
              </a:solidFill>
            </a:endParaRPr>
          </a:p>
        </p:txBody>
      </p:sp>
      <p:sp>
        <p:nvSpPr>
          <p:cNvPr id="63498" name="AutoShape 60"/>
          <p:cNvSpPr>
            <a:spLocks noChangeArrowheads="1"/>
          </p:cNvSpPr>
          <p:nvPr/>
        </p:nvSpPr>
        <p:spPr bwMode="auto">
          <a:xfrm>
            <a:off x="5791200" y="3124200"/>
            <a:ext cx="2133600" cy="1371600"/>
          </a:xfrm>
          <a:prstGeom prst="roundRect">
            <a:avLst>
              <a:gd name="adj" fmla="val 16667"/>
            </a:avLst>
          </a:prstGeom>
          <a:solidFill>
            <a:srgbClr val="99CC00"/>
          </a:solidFill>
          <a:ln w="25400">
            <a:solidFill>
              <a:schemeClr val="tx1"/>
            </a:solidFill>
            <a:round/>
            <a:headEnd/>
            <a:tailEnd/>
          </a:ln>
        </p:spPr>
        <p:txBody>
          <a:bodyPr wrap="none" anchor="ctr"/>
          <a:lstStyle/>
          <a:p>
            <a:pPr>
              <a:defRPr/>
            </a:pPr>
            <a:r>
              <a:rPr lang="en-US">
                <a:solidFill>
                  <a:srgbClr val="000000"/>
                </a:solidFill>
              </a:rPr>
              <a:t>    LOAD Y</a:t>
            </a:r>
          </a:p>
          <a:p>
            <a:pPr>
              <a:defRPr/>
            </a:pPr>
            <a:r>
              <a:rPr lang="en-US">
                <a:solidFill>
                  <a:srgbClr val="000000"/>
                </a:solidFill>
              </a:rPr>
              <a:t>         ….</a:t>
            </a:r>
          </a:p>
          <a:p>
            <a:pPr>
              <a:defRPr/>
            </a:pPr>
            <a:r>
              <a:rPr lang="en-US" b="1">
                <a:solidFill>
                  <a:srgbClr val="000000"/>
                </a:solidFill>
              </a:rPr>
              <a:t>G</a:t>
            </a:r>
            <a:r>
              <a:rPr lang="en-US">
                <a:solidFill>
                  <a:srgbClr val="000000"/>
                </a:solidFill>
              </a:rPr>
              <a:t>:STORE Z</a:t>
            </a:r>
          </a:p>
          <a:p>
            <a:pPr>
              <a:defRPr/>
            </a:pPr>
            <a:r>
              <a:rPr lang="en-US">
                <a:solidFill>
                  <a:srgbClr val="000000"/>
                </a:solidFill>
              </a:rPr>
              <a:t>    CSRET</a:t>
            </a:r>
          </a:p>
        </p:txBody>
      </p:sp>
      <p:sp>
        <p:nvSpPr>
          <p:cNvPr id="63499" name="Line 62"/>
          <p:cNvSpPr>
            <a:spLocks noChangeShapeType="1"/>
          </p:cNvSpPr>
          <p:nvPr/>
        </p:nvSpPr>
        <p:spPr bwMode="auto">
          <a:xfrm>
            <a:off x="6858000" y="2667000"/>
            <a:ext cx="0" cy="457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a:defRPr/>
            </a:pPr>
            <a:endParaRPr lang="en-US">
              <a:solidFill>
                <a:srgbClr val="000000"/>
              </a:solidFill>
            </a:endParaRPr>
          </a:p>
        </p:txBody>
      </p:sp>
      <p:sp>
        <p:nvSpPr>
          <p:cNvPr id="46" name="Line 64"/>
          <p:cNvSpPr>
            <a:spLocks noChangeShapeType="1"/>
          </p:cNvSpPr>
          <p:nvPr/>
        </p:nvSpPr>
        <p:spPr bwMode="auto">
          <a:xfrm flipH="1">
            <a:off x="7772400" y="2209800"/>
            <a:ext cx="1004888" cy="0"/>
          </a:xfrm>
          <a:prstGeom prst="line">
            <a:avLst/>
          </a:prstGeom>
          <a:noFill/>
          <a:ln w="63500">
            <a:solidFill>
              <a:srgbClr val="FF0000"/>
            </a:solidFill>
            <a:round/>
            <a:headEnd/>
            <a:tailEnd type="triangle" w="lg" len="lg"/>
          </a:ln>
          <a:extLst>
            <a:ext uri="{909E8E84-426E-40dd-AFC4-6F175D3DCCD1}">
              <a14:hiddenFill xmlns="" xmlns:a14="http://schemas.microsoft.com/office/drawing/2010/main">
                <a:noFill/>
              </a14:hiddenFill>
            </a:ext>
          </a:extLst>
        </p:spPr>
        <p:txBody>
          <a:bodyPr/>
          <a:lstStyle/>
          <a:p>
            <a:pPr>
              <a:defRPr/>
            </a:pPr>
            <a:endParaRPr lang="en-US">
              <a:solidFill>
                <a:srgbClr val="000000"/>
              </a:solidFill>
            </a:endParaRPr>
          </a:p>
        </p:txBody>
      </p:sp>
      <p:sp>
        <p:nvSpPr>
          <p:cNvPr id="47" name="Line 67"/>
          <p:cNvSpPr>
            <a:spLocks noChangeShapeType="1"/>
          </p:cNvSpPr>
          <p:nvPr/>
        </p:nvSpPr>
        <p:spPr bwMode="auto">
          <a:xfrm flipH="1">
            <a:off x="7772400" y="1676400"/>
            <a:ext cx="1004888" cy="0"/>
          </a:xfrm>
          <a:prstGeom prst="line">
            <a:avLst/>
          </a:prstGeom>
          <a:noFill/>
          <a:ln w="63500">
            <a:solidFill>
              <a:srgbClr val="FF0000"/>
            </a:solidFill>
            <a:round/>
            <a:headEnd/>
            <a:tailEnd type="triangle" w="lg" len="lg"/>
          </a:ln>
          <a:extLst>
            <a:ext uri="{909E8E84-426E-40dd-AFC4-6F175D3DCCD1}">
              <a14:hiddenFill xmlns="" xmlns:a14="http://schemas.microsoft.com/office/drawing/2010/main">
                <a:noFill/>
              </a14:hiddenFill>
            </a:ext>
          </a:extLst>
        </p:spPr>
        <p:txBody>
          <a:bodyPr/>
          <a:lstStyle/>
          <a:p>
            <a:pPr>
              <a:defRPr/>
            </a:pPr>
            <a:endParaRPr lang="en-US">
              <a:solidFill>
                <a:srgbClr val="000000"/>
              </a:solidFill>
            </a:endParaRPr>
          </a:p>
        </p:txBody>
      </p:sp>
      <p:sp>
        <p:nvSpPr>
          <p:cNvPr id="48" name="Line 68"/>
          <p:cNvSpPr>
            <a:spLocks noChangeShapeType="1"/>
          </p:cNvSpPr>
          <p:nvPr/>
        </p:nvSpPr>
        <p:spPr bwMode="auto">
          <a:xfrm flipH="1">
            <a:off x="7772400" y="1981200"/>
            <a:ext cx="1004888" cy="0"/>
          </a:xfrm>
          <a:prstGeom prst="line">
            <a:avLst/>
          </a:prstGeom>
          <a:noFill/>
          <a:ln w="63500">
            <a:solidFill>
              <a:srgbClr val="FF0000"/>
            </a:solidFill>
            <a:round/>
            <a:headEnd/>
            <a:tailEnd type="triangle" w="lg" len="lg"/>
          </a:ln>
          <a:extLst>
            <a:ext uri="{909E8E84-426E-40dd-AFC4-6F175D3DCCD1}">
              <a14:hiddenFill xmlns="" xmlns:a14="http://schemas.microsoft.com/office/drawing/2010/main">
                <a:noFill/>
              </a14:hiddenFill>
            </a:ext>
          </a:extLst>
        </p:spPr>
        <p:txBody>
          <a:bodyPr/>
          <a:lstStyle/>
          <a:p>
            <a:pPr>
              <a:defRPr/>
            </a:pPr>
            <a:endParaRPr lang="en-US">
              <a:solidFill>
                <a:srgbClr val="000000"/>
              </a:solidFill>
            </a:endParaRPr>
          </a:p>
        </p:txBody>
      </p:sp>
      <p:sp>
        <p:nvSpPr>
          <p:cNvPr id="49" name="Line 69"/>
          <p:cNvSpPr>
            <a:spLocks noChangeShapeType="1"/>
          </p:cNvSpPr>
          <p:nvPr/>
        </p:nvSpPr>
        <p:spPr bwMode="auto">
          <a:xfrm flipH="1">
            <a:off x="7772400" y="2514600"/>
            <a:ext cx="1004888" cy="0"/>
          </a:xfrm>
          <a:prstGeom prst="line">
            <a:avLst/>
          </a:prstGeom>
          <a:noFill/>
          <a:ln w="63500">
            <a:solidFill>
              <a:srgbClr val="FF0000"/>
            </a:solidFill>
            <a:round/>
            <a:headEnd/>
            <a:tailEnd type="triangle" w="lg" len="lg"/>
          </a:ln>
          <a:extLst>
            <a:ext uri="{909E8E84-426E-40dd-AFC4-6F175D3DCCD1}">
              <a14:hiddenFill xmlns="" xmlns:a14="http://schemas.microsoft.com/office/drawing/2010/main">
                <a:noFill/>
              </a14:hiddenFill>
            </a:ext>
          </a:extLst>
        </p:spPr>
        <p:txBody>
          <a:bodyPr/>
          <a:lstStyle/>
          <a:p>
            <a:pPr>
              <a:defRPr/>
            </a:pPr>
            <a:endParaRPr lang="en-US">
              <a:solidFill>
                <a:srgbClr val="000000"/>
              </a:solidFill>
            </a:endParaRPr>
          </a:p>
        </p:txBody>
      </p:sp>
      <p:sp>
        <p:nvSpPr>
          <p:cNvPr id="50" name="Line 70"/>
          <p:cNvSpPr>
            <a:spLocks noChangeShapeType="1"/>
          </p:cNvSpPr>
          <p:nvPr/>
        </p:nvSpPr>
        <p:spPr bwMode="auto">
          <a:xfrm flipH="1">
            <a:off x="7772400" y="3276600"/>
            <a:ext cx="1004888" cy="0"/>
          </a:xfrm>
          <a:prstGeom prst="line">
            <a:avLst/>
          </a:prstGeom>
          <a:noFill/>
          <a:ln w="63500">
            <a:solidFill>
              <a:srgbClr val="FF0000"/>
            </a:solidFill>
            <a:round/>
            <a:headEnd/>
            <a:tailEnd type="triangle" w="lg" len="lg"/>
          </a:ln>
          <a:extLst>
            <a:ext uri="{909E8E84-426E-40dd-AFC4-6F175D3DCCD1}">
              <a14:hiddenFill xmlns="" xmlns:a14="http://schemas.microsoft.com/office/drawing/2010/main">
                <a:noFill/>
              </a14:hiddenFill>
            </a:ext>
          </a:extLst>
        </p:spPr>
        <p:txBody>
          <a:bodyPr/>
          <a:lstStyle/>
          <a:p>
            <a:pPr>
              <a:defRPr/>
            </a:pPr>
            <a:endParaRPr lang="en-US">
              <a:solidFill>
                <a:srgbClr val="000000"/>
              </a:solidFill>
            </a:endParaRPr>
          </a:p>
        </p:txBody>
      </p:sp>
      <p:sp>
        <p:nvSpPr>
          <p:cNvPr id="51" name="Text Box 71"/>
          <p:cNvSpPr txBox="1">
            <a:spLocks noChangeArrowheads="1"/>
          </p:cNvSpPr>
          <p:nvPr/>
        </p:nvSpPr>
        <p:spPr bwMode="auto">
          <a:xfrm>
            <a:off x="3505200" y="5410200"/>
            <a:ext cx="2286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b="1" i="1">
                <a:solidFill>
                  <a:srgbClr val="000000"/>
                </a:solidFill>
                <a:cs typeface="Arial" charset="0"/>
              </a:rPr>
              <a:t>Cache Hit!</a:t>
            </a:r>
          </a:p>
        </p:txBody>
      </p:sp>
      <p:sp>
        <p:nvSpPr>
          <p:cNvPr id="63506" name="AutoShape 29"/>
          <p:cNvSpPr>
            <a:spLocks noChangeArrowheads="1"/>
          </p:cNvSpPr>
          <p:nvPr/>
        </p:nvSpPr>
        <p:spPr bwMode="auto">
          <a:xfrm>
            <a:off x="3429000" y="3733800"/>
            <a:ext cx="1066800" cy="1219200"/>
          </a:xfrm>
          <a:prstGeom prst="roundRect">
            <a:avLst>
              <a:gd name="adj" fmla="val 16667"/>
            </a:avLst>
          </a:prstGeom>
          <a:solidFill>
            <a:schemeClr val="accent1"/>
          </a:solidFill>
          <a:ln w="9525">
            <a:solidFill>
              <a:schemeClr val="tx1"/>
            </a:solidFill>
            <a:round/>
            <a:headEnd/>
            <a:tailEnd/>
          </a:ln>
        </p:spPr>
        <p:txBody>
          <a:bodyPr wrap="none" anchor="ctr"/>
          <a:lstStyle/>
          <a:p>
            <a:pPr algn="ctr">
              <a:defRPr/>
            </a:pPr>
            <a:r>
              <a:rPr lang="en-US">
                <a:solidFill>
                  <a:srgbClr val="000000"/>
                </a:solidFill>
              </a:rPr>
              <a:t>L2 </a:t>
            </a:r>
            <a:br>
              <a:rPr lang="en-US">
                <a:solidFill>
                  <a:srgbClr val="000000"/>
                </a:solidFill>
              </a:rPr>
            </a:br>
            <a:r>
              <a:rPr lang="en-US">
                <a:solidFill>
                  <a:srgbClr val="000000"/>
                </a:solidFill>
              </a:rPr>
              <a:t>Cache</a:t>
            </a:r>
          </a:p>
        </p:txBody>
      </p:sp>
      <p:sp>
        <p:nvSpPr>
          <p:cNvPr id="63507" name="AutoShape 30"/>
          <p:cNvSpPr>
            <a:spLocks noChangeArrowheads="1"/>
          </p:cNvSpPr>
          <p:nvPr/>
        </p:nvSpPr>
        <p:spPr bwMode="auto">
          <a:xfrm>
            <a:off x="1219200" y="3657600"/>
            <a:ext cx="1066800" cy="1219200"/>
          </a:xfrm>
          <a:prstGeom prst="roundRect">
            <a:avLst>
              <a:gd name="adj" fmla="val 16667"/>
            </a:avLst>
          </a:prstGeom>
          <a:solidFill>
            <a:schemeClr val="accent1"/>
          </a:solidFill>
          <a:ln w="9525">
            <a:solidFill>
              <a:schemeClr val="tx1"/>
            </a:solidFill>
            <a:round/>
            <a:headEnd/>
            <a:tailEnd/>
          </a:ln>
        </p:spPr>
        <p:txBody>
          <a:bodyPr wrap="none" anchor="ctr"/>
          <a:lstStyle/>
          <a:p>
            <a:pPr algn="ctr">
              <a:defRPr/>
            </a:pPr>
            <a:r>
              <a:rPr lang="en-US">
                <a:solidFill>
                  <a:srgbClr val="000000"/>
                </a:solidFill>
              </a:rPr>
              <a:t>L2 </a:t>
            </a:r>
            <a:br>
              <a:rPr lang="en-US">
                <a:solidFill>
                  <a:srgbClr val="000000"/>
                </a:solidFill>
              </a:rPr>
            </a:br>
            <a:r>
              <a:rPr lang="en-US">
                <a:solidFill>
                  <a:srgbClr val="000000"/>
                </a:solidFill>
              </a:rPr>
              <a:t>Cache</a:t>
            </a:r>
          </a:p>
        </p:txBody>
      </p:sp>
      <p:sp>
        <p:nvSpPr>
          <p:cNvPr id="54" name="Rectangle 66" descr="Wide upward diagonal"/>
          <p:cNvSpPr>
            <a:spLocks noChangeArrowheads="1"/>
          </p:cNvSpPr>
          <p:nvPr/>
        </p:nvSpPr>
        <p:spPr bwMode="auto">
          <a:xfrm>
            <a:off x="1295400" y="4343400"/>
            <a:ext cx="914400" cy="307975"/>
          </a:xfrm>
          <a:prstGeom prst="rect">
            <a:avLst/>
          </a:prstGeom>
          <a:pattFill prst="wdUpDiag">
            <a:fgClr>
              <a:srgbClr val="00FFFF"/>
            </a:fgClr>
            <a:bgClr>
              <a:srgbClr val="FFFFFF"/>
            </a:bgClr>
          </a:pattFill>
          <a:ln w="9525">
            <a:solidFill>
              <a:schemeClr val="tx1"/>
            </a:solidFill>
            <a:miter lim="800000"/>
            <a:headEnd/>
            <a:tailEnd/>
          </a:ln>
        </p:spPr>
        <p:txBody>
          <a:bodyPr wrap="none" anchor="ctr"/>
          <a:lstStyle/>
          <a:p>
            <a:pPr algn="ctr">
              <a:defRPr/>
            </a:pPr>
            <a:r>
              <a:rPr lang="en-US" b="1" i="1">
                <a:solidFill>
                  <a:srgbClr val="000000"/>
                </a:solidFill>
              </a:rPr>
              <a:t>Data Y</a:t>
            </a:r>
          </a:p>
        </p:txBody>
      </p:sp>
      <p:sp>
        <p:nvSpPr>
          <p:cNvPr id="41" name="Rectangle 29"/>
          <p:cNvSpPr>
            <a:spLocks noChangeArrowheads="1"/>
          </p:cNvSpPr>
          <p:nvPr/>
        </p:nvSpPr>
        <p:spPr bwMode="auto">
          <a:xfrm>
            <a:off x="76200" y="3687763"/>
            <a:ext cx="914400" cy="307975"/>
          </a:xfrm>
          <a:prstGeom prst="rect">
            <a:avLst/>
          </a:prstGeom>
          <a:solidFill>
            <a:schemeClr val="bg1"/>
          </a:solidFill>
          <a:ln w="9525">
            <a:solidFill>
              <a:schemeClr val="tx1"/>
            </a:solidFill>
            <a:miter lim="800000"/>
            <a:headEnd/>
            <a:tailEnd/>
          </a:ln>
        </p:spPr>
        <p:txBody>
          <a:bodyPr wrap="none" anchor="ctr"/>
          <a:lstStyle/>
          <a:p>
            <a:pPr>
              <a:defRPr/>
            </a:pPr>
            <a:endParaRPr lang="en-US">
              <a:solidFill>
                <a:srgbClr val="000000"/>
              </a:solidFill>
            </a:endParaRPr>
          </a:p>
        </p:txBody>
      </p:sp>
      <p:sp>
        <p:nvSpPr>
          <p:cNvPr id="42" name="Rectangle 30"/>
          <p:cNvSpPr>
            <a:spLocks noChangeArrowheads="1"/>
          </p:cNvSpPr>
          <p:nvPr/>
        </p:nvSpPr>
        <p:spPr bwMode="auto">
          <a:xfrm>
            <a:off x="76200" y="4264025"/>
            <a:ext cx="914400" cy="307975"/>
          </a:xfrm>
          <a:prstGeom prst="rect">
            <a:avLst/>
          </a:prstGeom>
          <a:solidFill>
            <a:schemeClr val="bg1"/>
          </a:solidFill>
          <a:ln w="9525">
            <a:solidFill>
              <a:schemeClr val="tx1"/>
            </a:solidFill>
            <a:miter lim="800000"/>
            <a:headEnd/>
            <a:tailEnd/>
          </a:ln>
        </p:spPr>
        <p:txBody>
          <a:bodyPr wrap="none" anchor="ctr"/>
          <a:lstStyle/>
          <a:p>
            <a:pPr>
              <a:defRPr/>
            </a:pPr>
            <a:endParaRPr lang="en-US">
              <a:solidFill>
                <a:srgbClr val="000000"/>
              </a:solidFill>
            </a:endParaRPr>
          </a:p>
        </p:txBody>
      </p:sp>
      <p:sp>
        <p:nvSpPr>
          <p:cNvPr id="43" name="Rectangle 31"/>
          <p:cNvSpPr>
            <a:spLocks noChangeArrowheads="1"/>
          </p:cNvSpPr>
          <p:nvPr/>
        </p:nvSpPr>
        <p:spPr bwMode="auto">
          <a:xfrm>
            <a:off x="76200" y="4568825"/>
            <a:ext cx="914400" cy="307975"/>
          </a:xfrm>
          <a:prstGeom prst="rect">
            <a:avLst/>
          </a:prstGeom>
          <a:solidFill>
            <a:schemeClr val="bg1"/>
          </a:solidFill>
          <a:ln w="9525">
            <a:solidFill>
              <a:schemeClr val="tx1"/>
            </a:solidFill>
            <a:miter lim="800000"/>
            <a:headEnd/>
            <a:tailEnd/>
          </a:ln>
        </p:spPr>
        <p:txBody>
          <a:bodyPr wrap="none" anchor="ctr"/>
          <a:lstStyle/>
          <a:p>
            <a:pPr>
              <a:defRPr/>
            </a:pPr>
            <a:endParaRPr lang="en-US">
              <a:solidFill>
                <a:srgbClr val="000000"/>
              </a:solidFill>
            </a:endParaRPr>
          </a:p>
        </p:txBody>
      </p:sp>
      <p:sp>
        <p:nvSpPr>
          <p:cNvPr id="44" name="Rectangle 32"/>
          <p:cNvSpPr>
            <a:spLocks noChangeArrowheads="1"/>
          </p:cNvSpPr>
          <p:nvPr/>
        </p:nvSpPr>
        <p:spPr bwMode="auto">
          <a:xfrm>
            <a:off x="76200" y="3962400"/>
            <a:ext cx="914400" cy="307975"/>
          </a:xfrm>
          <a:prstGeom prst="rect">
            <a:avLst/>
          </a:prstGeom>
          <a:solidFill>
            <a:schemeClr val="bg1"/>
          </a:solidFill>
          <a:ln w="9525">
            <a:solidFill>
              <a:schemeClr val="tx1"/>
            </a:solidFill>
            <a:miter lim="800000"/>
            <a:headEnd/>
            <a:tailEnd/>
          </a:ln>
        </p:spPr>
        <p:txBody>
          <a:bodyPr wrap="none" anchor="ctr"/>
          <a:lstStyle/>
          <a:p>
            <a:pPr>
              <a:defRPr/>
            </a:pPr>
            <a:endParaRPr lang="en-US">
              <a:solidFill>
                <a:srgbClr val="000000"/>
              </a:solidFill>
            </a:endParaRPr>
          </a:p>
        </p:txBody>
      </p:sp>
      <p:sp>
        <p:nvSpPr>
          <p:cNvPr id="55" name="Rectangle 66"/>
          <p:cNvSpPr>
            <a:spLocks noChangeArrowheads="1"/>
          </p:cNvSpPr>
          <p:nvPr/>
        </p:nvSpPr>
        <p:spPr bwMode="auto">
          <a:xfrm>
            <a:off x="1295400" y="2819400"/>
            <a:ext cx="914400" cy="307975"/>
          </a:xfrm>
          <a:prstGeom prst="rect">
            <a:avLst/>
          </a:prstGeom>
          <a:solidFill>
            <a:srgbClr val="00CCFF"/>
          </a:solidFill>
          <a:ln w="9525">
            <a:solidFill>
              <a:schemeClr val="tx1"/>
            </a:solidFill>
            <a:miter lim="800000"/>
            <a:headEnd/>
            <a:tailEnd/>
          </a:ln>
        </p:spPr>
        <p:txBody>
          <a:bodyPr wrap="none" anchor="ctr"/>
          <a:lstStyle/>
          <a:p>
            <a:pPr algn="ctr">
              <a:defRPr/>
            </a:pPr>
            <a:r>
              <a:rPr lang="en-US" b="1" i="1">
                <a:solidFill>
                  <a:srgbClr val="000000"/>
                </a:solidFill>
              </a:rPr>
              <a:t>Addr Y</a:t>
            </a:r>
          </a:p>
        </p:txBody>
      </p:sp>
      <p:sp>
        <p:nvSpPr>
          <p:cNvPr id="338970" name="Text Box 8"/>
          <p:cNvSpPr txBox="1">
            <a:spLocks noChangeArrowheads="1"/>
          </p:cNvSpPr>
          <p:nvPr/>
        </p:nvSpPr>
        <p:spPr bwMode="auto">
          <a:xfrm>
            <a:off x="7772400" y="3505200"/>
            <a:ext cx="11430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600" b="1">
                <a:solidFill>
                  <a:srgbClr val="000000"/>
                </a:solidFill>
                <a:cs typeface="Arial" charset="0"/>
              </a:rPr>
              <a:t>Critical Section</a:t>
            </a:r>
          </a:p>
        </p:txBody>
      </p:sp>
    </p:spTree>
    <p:extLst>
      <p:ext uri="{BB962C8B-B14F-4D97-AF65-F5344CB8AC3E}">
        <p14:creationId xmlns:p14="http://schemas.microsoft.com/office/powerpoint/2010/main" val="10641100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47"/>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48"/>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56" presetClass="path" presetSubtype="0" accel="50000" decel="50000" fill="hold" grpId="3" nodeType="clickEffect">
                                  <p:stCondLst>
                                    <p:cond delay="0"/>
                                  </p:stCondLst>
                                  <p:childTnLst>
                                    <p:animMotion origin="layout" path="M 3.33333E-6 0.00347 L -0.13334 0.12547 " pathEditMode="relative" rAng="0" ptsTypes="AA">
                                      <p:cBhvr>
                                        <p:cTn id="36" dur="1000" fill="hold"/>
                                        <p:tgtEl>
                                          <p:spTgt spid="55"/>
                                        </p:tgtEl>
                                        <p:attrNameLst>
                                          <p:attrName>ppt_x</p:attrName>
                                          <p:attrName>ppt_y</p:attrName>
                                        </p:attrNameLst>
                                      </p:cBhvr>
                                      <p:rCtr x="-6667" y="6088"/>
                                    </p:animMotion>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46"/>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0" presetClass="path" presetSubtype="0" accel="50000" decel="50000" fill="hold" grpId="1" nodeType="clickEffect">
                                  <p:stCondLst>
                                    <p:cond delay="0"/>
                                  </p:stCondLst>
                                  <p:childTnLst>
                                    <p:animMotion origin="layout" path="M -0.13334 0.12547 C -0.13334 0.1257 -0.06684 0.14375 3.33333E-6 0.16227 " pathEditMode="relative" rAng="0" ptsTypes="aA">
                                      <p:cBhvr>
                                        <p:cTn id="46" dur="1000" fill="hold"/>
                                        <p:tgtEl>
                                          <p:spTgt spid="55"/>
                                        </p:tgtEl>
                                        <p:attrNameLst>
                                          <p:attrName>ppt_x</p:attrName>
                                          <p:attrName>ppt_y</p:attrName>
                                        </p:attrNameLst>
                                      </p:cBhvr>
                                      <p:rCtr x="6667" y="1829"/>
                                    </p:animMotion>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par>
                                <p:cTn id="51" presetID="1" presetClass="exit" presetSubtype="0" fill="hold" grpId="2" nodeType="withEffect">
                                  <p:stCondLst>
                                    <p:cond delay="0"/>
                                  </p:stCondLst>
                                  <p:childTnLst>
                                    <p:set>
                                      <p:cBhvr>
                                        <p:cTn id="52" dur="1" fill="hold">
                                          <p:stCondLst>
                                            <p:cond delay="0"/>
                                          </p:stCondLst>
                                        </p:cTn>
                                        <p:tgtEl>
                                          <p:spTgt spid="55"/>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0" presetClass="path" presetSubtype="0" accel="50000" decel="50000" fill="hold" grpId="1" nodeType="clickEffect">
                                  <p:stCondLst>
                                    <p:cond delay="0"/>
                                  </p:stCondLst>
                                  <p:childTnLst>
                                    <p:animMotion origin="layout" path="M 0 0 L 0 0.11111 " pathEditMode="relative" ptsTypes="AA">
                                      <p:cBhvr>
                                        <p:cTn id="56" dur="500" fill="hold"/>
                                        <p:tgtEl>
                                          <p:spTgt spid="54"/>
                                        </p:tgtEl>
                                        <p:attrNameLst>
                                          <p:attrName>ppt_x</p:attrName>
                                          <p:attrName>ppt_y</p:attrName>
                                        </p:attrNameLst>
                                      </p:cBhvr>
                                    </p:animMotion>
                                  </p:childTnLst>
                                </p:cTn>
                              </p:par>
                            </p:childTnLst>
                          </p:cTn>
                        </p:par>
                        <p:par>
                          <p:cTn id="57" fill="hold" nodeType="afterGroup">
                            <p:stCondLst>
                              <p:cond delay="500"/>
                            </p:stCondLst>
                            <p:childTnLst>
                              <p:par>
                                <p:cTn id="58" presetID="63" presetClass="path" presetSubtype="0" accel="50000" decel="50000" fill="hold" grpId="2" nodeType="afterEffect">
                                  <p:stCondLst>
                                    <p:cond delay="0"/>
                                  </p:stCondLst>
                                  <p:childTnLst>
                                    <p:animMotion origin="layout" path="M 3.33333E-6 0.11111 L 0.24166 0.11088 " pathEditMode="relative" rAng="0" ptsTypes="AA">
                                      <p:cBhvr>
                                        <p:cTn id="59" dur="500" fill="hold"/>
                                        <p:tgtEl>
                                          <p:spTgt spid="54"/>
                                        </p:tgtEl>
                                        <p:attrNameLst>
                                          <p:attrName>ppt_x</p:attrName>
                                          <p:attrName>ppt_y</p:attrName>
                                        </p:attrNameLst>
                                      </p:cBhvr>
                                      <p:rCtr x="12083" y="-23"/>
                                    </p:animMotion>
                                  </p:childTnLst>
                                </p:cTn>
                              </p:par>
                            </p:childTnLst>
                          </p:cTn>
                        </p:par>
                        <p:par>
                          <p:cTn id="60" fill="hold" nodeType="afterGroup">
                            <p:stCondLst>
                              <p:cond delay="1000"/>
                            </p:stCondLst>
                            <p:childTnLst>
                              <p:par>
                                <p:cTn id="61" presetID="64" presetClass="path" presetSubtype="0" accel="50000" decel="50000" fill="hold" grpId="3" nodeType="afterEffect">
                                  <p:stCondLst>
                                    <p:cond delay="0"/>
                                  </p:stCondLst>
                                  <p:childTnLst>
                                    <p:animMotion origin="layout" path="M 0.24166 0.11088 L 0.24166 0.01088 " pathEditMode="relative" rAng="0" ptsTypes="AA">
                                      <p:cBhvr>
                                        <p:cTn id="62" dur="500" fill="hold"/>
                                        <p:tgtEl>
                                          <p:spTgt spid="54"/>
                                        </p:tgtEl>
                                        <p:attrNameLst>
                                          <p:attrName>ppt_x</p:attrName>
                                          <p:attrName>ppt_y</p:attrName>
                                        </p:attrNameLst>
                                      </p:cBhvr>
                                      <p:rCtr x="0" y="-5000"/>
                                    </p:animMotion>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50"/>
                                        </p:tgtEl>
                                        <p:attrNameLst>
                                          <p:attrName>style.visibility</p:attrName>
                                        </p:attrNameLst>
                                      </p:cBhvr>
                                      <p:to>
                                        <p:strVal val="visible"/>
                                      </p:to>
                                    </p:set>
                                  </p:childTnLst>
                                </p:cTn>
                              </p:par>
                              <p:par>
                                <p:cTn id="67" presetID="1" presetClass="exit" presetSubtype="0" fill="hold" nodeType="withEffect">
                                  <p:stCondLst>
                                    <p:cond delay="0"/>
                                  </p:stCondLst>
                                  <p:childTnLst>
                                    <p:set>
                                      <p:cBhvr>
                                        <p:cTn id="68" dur="1" fill="hold">
                                          <p:stCondLst>
                                            <p:cond delay="0"/>
                                          </p:stCondLst>
                                        </p:cTn>
                                        <p:tgtEl>
                                          <p:spTgt spid="49"/>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51" grpId="0"/>
      <p:bldP spid="54" grpId="0" animBg="1"/>
      <p:bldP spid="54" grpId="1" animBg="1"/>
      <p:bldP spid="54" grpId="2" animBg="1"/>
      <p:bldP spid="54" grpId="3" animBg="1"/>
      <p:bldP spid="41" grpId="0" animBg="1"/>
      <p:bldP spid="42" grpId="0" animBg="1"/>
      <p:bldP spid="43" grpId="0" animBg="1"/>
      <p:bldP spid="44" grpId="0" animBg="1"/>
      <p:bldP spid="55" grpId="0" animBg="1"/>
      <p:bldP spid="55" grpId="1" animBg="1"/>
      <p:bldP spid="55" grpId="2" animBg="1"/>
      <p:bldP spid="55" grpId="3"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Title 1"/>
          <p:cNvSpPr>
            <a:spLocks noGrp="1"/>
          </p:cNvSpPr>
          <p:nvPr>
            <p:ph type="title"/>
          </p:nvPr>
        </p:nvSpPr>
        <p:spPr>
          <a:xfrm>
            <a:off x="228600" y="152400"/>
            <a:ext cx="8915400" cy="914400"/>
          </a:xfrm>
        </p:spPr>
        <p:txBody>
          <a:bodyPr/>
          <a:lstStyle/>
          <a:p>
            <a:pPr eaLnBrk="1" hangingPunct="1"/>
            <a:r>
              <a:rPr lang="en-US">
                <a:latin typeface="Garamond" charset="0"/>
              </a:rPr>
              <a:t>Accelerated Critical Sections: Methodology</a:t>
            </a:r>
          </a:p>
        </p:txBody>
      </p:sp>
      <p:sp>
        <p:nvSpPr>
          <p:cNvPr id="340994" name="Content Placeholder 2"/>
          <p:cNvSpPr>
            <a:spLocks noGrp="1"/>
          </p:cNvSpPr>
          <p:nvPr>
            <p:ph idx="1"/>
          </p:nvPr>
        </p:nvSpPr>
        <p:spPr>
          <a:xfrm>
            <a:off x="228600" y="1219200"/>
            <a:ext cx="8610600" cy="5029200"/>
          </a:xfrm>
        </p:spPr>
        <p:txBody>
          <a:bodyPr/>
          <a:lstStyle/>
          <a:p>
            <a:pPr eaLnBrk="1" hangingPunct="1"/>
            <a:r>
              <a:rPr lang="en-US">
                <a:latin typeface="Tahoma" charset="0"/>
              </a:rPr>
              <a:t>Workloads: </a:t>
            </a:r>
            <a:r>
              <a:rPr lang="en-US">
                <a:solidFill>
                  <a:srgbClr val="0000FF"/>
                </a:solidFill>
                <a:latin typeface="Tahoma" charset="0"/>
              </a:rPr>
              <a:t>12 critical section intensive applications</a:t>
            </a:r>
          </a:p>
          <a:p>
            <a:pPr lvl="1" eaLnBrk="1" hangingPunct="1"/>
            <a:r>
              <a:rPr lang="en-US" sz="2000">
                <a:latin typeface="Tahoma" charset="0"/>
              </a:rPr>
              <a:t>Data mining kernels, sorting, database, web, networking</a:t>
            </a:r>
          </a:p>
          <a:p>
            <a:pPr lvl="1" eaLnBrk="1" hangingPunct="1"/>
            <a:r>
              <a:rPr lang="en-US" sz="2000">
                <a:latin typeface="Tahoma" charset="0"/>
              </a:rPr>
              <a:t>Different training and simulation input sets</a:t>
            </a:r>
            <a:endParaRPr lang="en-US">
              <a:latin typeface="Tahoma" charset="0"/>
            </a:endParaRPr>
          </a:p>
          <a:p>
            <a:pPr eaLnBrk="1" hangingPunct="1"/>
            <a:endParaRPr lang="en-US" sz="1200">
              <a:latin typeface="Tahoma" charset="0"/>
            </a:endParaRPr>
          </a:p>
          <a:p>
            <a:pPr eaLnBrk="1" hangingPunct="1"/>
            <a:r>
              <a:rPr lang="en-US">
                <a:latin typeface="Tahoma" charset="0"/>
              </a:rPr>
              <a:t>Multi-core x86 simulator</a:t>
            </a:r>
          </a:p>
          <a:p>
            <a:pPr lvl="1" eaLnBrk="1" hangingPunct="1"/>
            <a:r>
              <a:rPr lang="en-US" sz="2000">
                <a:solidFill>
                  <a:srgbClr val="0000FF"/>
                </a:solidFill>
                <a:latin typeface="Tahoma" charset="0"/>
              </a:rPr>
              <a:t>1 large and 28 small cores </a:t>
            </a:r>
          </a:p>
          <a:p>
            <a:pPr lvl="1" eaLnBrk="1" hangingPunct="1"/>
            <a:r>
              <a:rPr lang="en-US" sz="2000">
                <a:solidFill>
                  <a:srgbClr val="0000FF"/>
                </a:solidFill>
                <a:latin typeface="Tahoma" charset="0"/>
              </a:rPr>
              <a:t>Aggressive stream prefetcher </a:t>
            </a:r>
            <a:r>
              <a:rPr lang="en-US" sz="2000">
                <a:latin typeface="Tahoma" charset="0"/>
              </a:rPr>
              <a:t>employed at each core</a:t>
            </a:r>
          </a:p>
          <a:p>
            <a:pPr eaLnBrk="1" hangingPunct="1"/>
            <a:endParaRPr lang="en-US" sz="1200">
              <a:latin typeface="Tahoma" charset="0"/>
            </a:endParaRPr>
          </a:p>
          <a:p>
            <a:pPr eaLnBrk="1" hangingPunct="1"/>
            <a:r>
              <a:rPr lang="en-US">
                <a:latin typeface="Tahoma" charset="0"/>
              </a:rPr>
              <a:t>Details:</a:t>
            </a:r>
          </a:p>
          <a:p>
            <a:pPr lvl="1" eaLnBrk="1" hangingPunct="1"/>
            <a:r>
              <a:rPr lang="en-US" sz="2000">
                <a:latin typeface="Tahoma" charset="0"/>
              </a:rPr>
              <a:t>Large core: 2GHz, out-of-order, 128-entry ROB, 4-wide, 12-stage</a:t>
            </a:r>
          </a:p>
          <a:p>
            <a:pPr lvl="1" eaLnBrk="1" hangingPunct="1"/>
            <a:r>
              <a:rPr lang="en-US" sz="2000">
                <a:latin typeface="Tahoma" charset="0"/>
              </a:rPr>
              <a:t>Small core: 2GHz, in-order, 2-wide, 5-stage</a:t>
            </a:r>
          </a:p>
          <a:p>
            <a:pPr lvl="1" eaLnBrk="1" hangingPunct="1"/>
            <a:r>
              <a:rPr lang="en-US" sz="2000">
                <a:latin typeface="Tahoma" charset="0"/>
              </a:rPr>
              <a:t>Private 32 KB L1, private 256KB L2, 8MB shared L3</a:t>
            </a:r>
          </a:p>
          <a:p>
            <a:pPr lvl="1" eaLnBrk="1" hangingPunct="1"/>
            <a:r>
              <a:rPr lang="en-US" sz="2000">
                <a:latin typeface="Tahoma" charset="0"/>
              </a:rPr>
              <a:t>On-chip interconnect: Bi-directional ring, 5-cycle hop latency</a:t>
            </a:r>
          </a:p>
        </p:txBody>
      </p:sp>
      <p:sp>
        <p:nvSpPr>
          <p:cNvPr id="340995"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7AD143A-9981-A045-ABE4-D2121AEC50BD}" type="slidenum">
              <a:rPr lang="en-US" sz="1600">
                <a:solidFill>
                  <a:srgbClr val="000000"/>
                </a:solidFill>
                <a:latin typeface="Garamond" charset="0"/>
              </a:rPr>
              <a:pPr eaLnBrk="1" hangingPunct="1"/>
              <a:t>127</a:t>
            </a:fld>
            <a:endParaRPr lang="en-US" sz="1600">
              <a:solidFill>
                <a:srgbClr val="000000"/>
              </a:solidFill>
              <a:latin typeface="Garamond" charset="0"/>
            </a:endParaRPr>
          </a:p>
        </p:txBody>
      </p:sp>
    </p:spTree>
    <p:extLst>
      <p:ext uri="{BB962C8B-B14F-4D97-AF65-F5344CB8AC3E}">
        <p14:creationId xmlns:p14="http://schemas.microsoft.com/office/powerpoint/2010/main" val="2087580"/>
      </p:ext>
    </p:extLst>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7" name="Slide Number Placeholder 4"/>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529CCEF-FBE5-B34B-AEB3-BF94D0C4311A}" type="slidenum">
              <a:rPr lang="en-US" sz="1600">
                <a:solidFill>
                  <a:srgbClr val="000000"/>
                </a:solidFill>
                <a:latin typeface="Garamond" charset="0"/>
              </a:rPr>
              <a:pPr eaLnBrk="1" hangingPunct="1"/>
              <a:t>128</a:t>
            </a:fld>
            <a:endParaRPr lang="en-US" sz="1600">
              <a:solidFill>
                <a:srgbClr val="000000"/>
              </a:solidFill>
              <a:latin typeface="Garamond" charset="0"/>
            </a:endParaRPr>
          </a:p>
        </p:txBody>
      </p:sp>
      <p:sp>
        <p:nvSpPr>
          <p:cNvPr id="342018" name="Rectangle 2"/>
          <p:cNvSpPr>
            <a:spLocks noGrp="1" noChangeArrowheads="1"/>
          </p:cNvSpPr>
          <p:nvPr>
            <p:ph type="title"/>
          </p:nvPr>
        </p:nvSpPr>
        <p:spPr>
          <a:xfrm>
            <a:off x="228600" y="152400"/>
            <a:ext cx="8915400" cy="1066800"/>
          </a:xfrm>
        </p:spPr>
        <p:txBody>
          <a:bodyPr/>
          <a:lstStyle/>
          <a:p>
            <a:pPr eaLnBrk="1" hangingPunct="1"/>
            <a:r>
              <a:rPr lang="en-US" sz="3800">
                <a:latin typeface="Garamond" charset="0"/>
              </a:rPr>
              <a:t>DM on Accelerated Critical Sections: Results</a:t>
            </a:r>
          </a:p>
        </p:txBody>
      </p:sp>
      <p:graphicFrame>
        <p:nvGraphicFramePr>
          <p:cNvPr id="342019" name="Object 2"/>
          <p:cNvGraphicFramePr>
            <a:graphicFrameLocks noChangeAspect="1"/>
          </p:cNvGraphicFramePr>
          <p:nvPr/>
        </p:nvGraphicFramePr>
        <p:xfrm>
          <a:off x="315913" y="1558925"/>
          <a:ext cx="8588375" cy="5041900"/>
        </p:xfrm>
        <a:graphic>
          <a:graphicData uri="http://schemas.openxmlformats.org/presentationml/2006/ole">
            <mc:AlternateContent xmlns:mc="http://schemas.openxmlformats.org/markup-compatibility/2006">
              <mc:Choice xmlns:v="urn:schemas-microsoft-com:vml" Requires="v">
                <p:oleObj spid="_x0000_s7184" name="Worksheet" r:id="rId4" imgW="6096000" imgH="3644900" progId="Excel.Sheet.8">
                  <p:embed/>
                </p:oleObj>
              </mc:Choice>
              <mc:Fallback>
                <p:oleObj name="Worksheet" r:id="rId4" imgW="6096000" imgH="36449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913" y="1558925"/>
                        <a:ext cx="8588375" cy="5041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342020" name="Text Box 9"/>
          <p:cNvSpPr txBox="1">
            <a:spLocks noChangeArrowheads="1"/>
          </p:cNvSpPr>
          <p:nvPr/>
        </p:nvSpPr>
        <p:spPr bwMode="auto">
          <a:xfrm>
            <a:off x="1250950" y="1565275"/>
            <a:ext cx="4562475"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b="1">
                <a:solidFill>
                  <a:srgbClr val="000000"/>
                </a:solidFill>
              </a:rPr>
              <a:t>         168 170</a:t>
            </a:r>
          </a:p>
        </p:txBody>
      </p:sp>
      <p:sp>
        <p:nvSpPr>
          <p:cNvPr id="9" name="Text Box 5"/>
          <p:cNvSpPr txBox="1">
            <a:spLocks noChangeArrowheads="1"/>
          </p:cNvSpPr>
          <p:nvPr/>
        </p:nvSpPr>
        <p:spPr bwMode="auto">
          <a:xfrm>
            <a:off x="8104188" y="1943100"/>
            <a:ext cx="7112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a:solidFill>
                  <a:srgbClr val="FF0000"/>
                </a:solidFill>
              </a:rPr>
              <a:t>8.7%</a:t>
            </a:r>
          </a:p>
        </p:txBody>
      </p:sp>
      <p:sp>
        <p:nvSpPr>
          <p:cNvPr id="98311" name="Line 7"/>
          <p:cNvSpPr>
            <a:spLocks noChangeShapeType="1"/>
          </p:cNvSpPr>
          <p:nvPr/>
        </p:nvSpPr>
        <p:spPr bwMode="auto">
          <a:xfrm flipV="1">
            <a:off x="1382713" y="2709863"/>
            <a:ext cx="7337425" cy="22225"/>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endParaRPr>
          </a:p>
        </p:txBody>
      </p:sp>
      <p:sp>
        <p:nvSpPr>
          <p:cNvPr id="10" name="Oval 20"/>
          <p:cNvSpPr>
            <a:spLocks noChangeArrowheads="1"/>
          </p:cNvSpPr>
          <p:nvPr/>
        </p:nvSpPr>
        <p:spPr bwMode="auto">
          <a:xfrm>
            <a:off x="8039100" y="1387475"/>
            <a:ext cx="839788" cy="3975100"/>
          </a:xfrm>
          <a:prstGeom prst="ellipse">
            <a:avLst/>
          </a:prstGeom>
          <a:noFill/>
          <a:ln w="31750">
            <a:solidFill>
              <a:schemeClr val="tx2">
                <a:lumMod val="75000"/>
              </a:schemeClr>
            </a:solidFill>
            <a:round/>
            <a:headEnd/>
            <a:tailEnd/>
          </a:ln>
        </p:spPr>
        <p:txBody>
          <a:bodyPr wrap="none" anchor="ctr"/>
          <a:lstStyle/>
          <a:p>
            <a:pPr>
              <a:defRPr/>
            </a:pPr>
            <a:endParaRPr lang="en-US" b="1">
              <a:solidFill>
                <a:srgbClr val="000000"/>
              </a:solidFill>
              <a:latin typeface="Arial"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7262187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5" name="Slide Number Placeholder 4"/>
          <p:cNvSpPr txBox="1">
            <a:spLocks noGrp="1"/>
          </p:cNvSpPr>
          <p:nvPr/>
        </p:nvSpPr>
        <p:spPr bwMode="auto">
          <a:xfrm>
            <a:off x="6553200" y="6243638"/>
            <a:ext cx="2133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fld id="{E04A38CF-86CA-B349-B08C-19FD33D2C286}" type="slidenum">
              <a:rPr lang="en-US" sz="1600">
                <a:solidFill>
                  <a:srgbClr val="000000"/>
                </a:solidFill>
                <a:latin typeface="Garamond" charset="0"/>
              </a:rPr>
              <a:pPr algn="r" eaLnBrk="1" fontAlgn="base" hangingPunct="1">
                <a:spcBef>
                  <a:spcPct val="0"/>
                </a:spcBef>
                <a:spcAft>
                  <a:spcPct val="0"/>
                </a:spcAft>
              </a:pPr>
              <a:t>129</a:t>
            </a:fld>
            <a:endParaRPr lang="en-US" sz="1600">
              <a:solidFill>
                <a:srgbClr val="000000"/>
              </a:solidFill>
              <a:latin typeface="Garamond" charset="0"/>
            </a:endParaRPr>
          </a:p>
        </p:txBody>
      </p:sp>
      <p:sp>
        <p:nvSpPr>
          <p:cNvPr id="344066" name="Rectangle 2"/>
          <p:cNvSpPr>
            <a:spLocks noGrp="1" noChangeArrowheads="1"/>
          </p:cNvSpPr>
          <p:nvPr>
            <p:ph type="title" idx="4294967295"/>
          </p:nvPr>
        </p:nvSpPr>
        <p:spPr/>
        <p:txBody>
          <a:bodyPr/>
          <a:lstStyle/>
          <a:p>
            <a:pPr eaLnBrk="1" hangingPunct="1"/>
            <a:r>
              <a:rPr lang="en-US">
                <a:latin typeface="Garamond" charset="0"/>
              </a:rPr>
              <a:t>Pipeline Parallelism</a:t>
            </a:r>
          </a:p>
        </p:txBody>
      </p:sp>
      <p:sp>
        <p:nvSpPr>
          <p:cNvPr id="101380" name="AutoShape 3"/>
          <p:cNvSpPr>
            <a:spLocks noChangeArrowheads="1"/>
          </p:cNvSpPr>
          <p:nvPr/>
        </p:nvSpPr>
        <p:spPr bwMode="auto">
          <a:xfrm>
            <a:off x="990600" y="1920875"/>
            <a:ext cx="1508125" cy="1508125"/>
          </a:xfrm>
          <a:prstGeom prst="roundRect">
            <a:avLst>
              <a:gd name="adj" fmla="val 16667"/>
            </a:avLst>
          </a:prstGeom>
          <a:solidFill>
            <a:srgbClr val="C0C0C0"/>
          </a:solidFill>
          <a:ln w="9525">
            <a:solidFill>
              <a:schemeClr val="tx1"/>
            </a:solidFill>
            <a:round/>
            <a:headEnd/>
            <a:tailEnd/>
          </a:ln>
        </p:spPr>
        <p:txBody>
          <a:bodyPr wrap="none" anchor="ctr"/>
          <a:lstStyle/>
          <a:p>
            <a:pPr algn="ctr">
              <a:defRPr/>
            </a:pPr>
            <a:r>
              <a:rPr lang="en-US">
                <a:solidFill>
                  <a:srgbClr val="000000"/>
                </a:solidFill>
              </a:rPr>
              <a:t>Core 0</a:t>
            </a:r>
          </a:p>
        </p:txBody>
      </p:sp>
      <p:sp>
        <p:nvSpPr>
          <p:cNvPr id="101381" name="Line 8"/>
          <p:cNvSpPr>
            <a:spLocks noChangeShapeType="1"/>
          </p:cNvSpPr>
          <p:nvPr/>
        </p:nvSpPr>
        <p:spPr bwMode="auto">
          <a:xfrm flipV="1">
            <a:off x="814388" y="5257800"/>
            <a:ext cx="4138612" cy="2857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endParaRPr>
          </a:p>
        </p:txBody>
      </p:sp>
      <p:sp>
        <p:nvSpPr>
          <p:cNvPr id="41" name="Text Box 12"/>
          <p:cNvSpPr txBox="1">
            <a:spLocks noChangeArrowheads="1"/>
          </p:cNvSpPr>
          <p:nvPr/>
        </p:nvSpPr>
        <p:spPr bwMode="auto">
          <a:xfrm>
            <a:off x="0" y="4876800"/>
            <a:ext cx="1096963"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a:solidFill>
                  <a:srgbClr val="000000"/>
                </a:solidFill>
              </a:rPr>
              <a:t>Marshal</a:t>
            </a:r>
            <a:br>
              <a:rPr lang="en-US" sz="1800">
                <a:solidFill>
                  <a:srgbClr val="000000"/>
                </a:solidFill>
              </a:rPr>
            </a:br>
            <a:r>
              <a:rPr lang="en-US" sz="1800">
                <a:solidFill>
                  <a:srgbClr val="000000"/>
                </a:solidFill>
              </a:rPr>
              <a:t>Buffer</a:t>
            </a:r>
          </a:p>
        </p:txBody>
      </p:sp>
      <p:sp>
        <p:nvSpPr>
          <p:cNvPr id="101383" name="Line 28"/>
          <p:cNvSpPr>
            <a:spLocks noChangeShapeType="1"/>
          </p:cNvSpPr>
          <p:nvPr/>
        </p:nvSpPr>
        <p:spPr bwMode="auto">
          <a:xfrm>
            <a:off x="1754188" y="3429000"/>
            <a:ext cx="0" cy="18605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endParaRPr>
          </a:p>
        </p:txBody>
      </p:sp>
      <p:sp>
        <p:nvSpPr>
          <p:cNvPr id="43" name="Rectangle 29"/>
          <p:cNvSpPr>
            <a:spLocks noChangeArrowheads="1"/>
          </p:cNvSpPr>
          <p:nvPr/>
        </p:nvSpPr>
        <p:spPr bwMode="auto">
          <a:xfrm>
            <a:off x="76200" y="3687763"/>
            <a:ext cx="914400" cy="307975"/>
          </a:xfrm>
          <a:prstGeom prst="rect">
            <a:avLst/>
          </a:prstGeom>
          <a:solidFill>
            <a:schemeClr val="bg1"/>
          </a:solidFill>
          <a:ln w="9525">
            <a:solidFill>
              <a:schemeClr val="tx1"/>
            </a:solidFill>
            <a:miter lim="800000"/>
            <a:headEnd/>
            <a:tailEnd/>
          </a:ln>
        </p:spPr>
        <p:txBody>
          <a:bodyPr wrap="none" anchor="ctr"/>
          <a:lstStyle/>
          <a:p>
            <a:pPr>
              <a:defRPr/>
            </a:pPr>
            <a:endParaRPr lang="en-US">
              <a:solidFill>
                <a:srgbClr val="000000"/>
              </a:solidFill>
            </a:endParaRPr>
          </a:p>
        </p:txBody>
      </p:sp>
      <p:sp>
        <p:nvSpPr>
          <p:cNvPr id="44" name="Rectangle 30"/>
          <p:cNvSpPr>
            <a:spLocks noChangeArrowheads="1"/>
          </p:cNvSpPr>
          <p:nvPr/>
        </p:nvSpPr>
        <p:spPr bwMode="auto">
          <a:xfrm>
            <a:off x="76200" y="4264025"/>
            <a:ext cx="914400" cy="307975"/>
          </a:xfrm>
          <a:prstGeom prst="rect">
            <a:avLst/>
          </a:prstGeom>
          <a:solidFill>
            <a:schemeClr val="bg1"/>
          </a:solidFill>
          <a:ln w="9525">
            <a:solidFill>
              <a:schemeClr val="tx1"/>
            </a:solidFill>
            <a:miter lim="800000"/>
            <a:headEnd/>
            <a:tailEnd/>
          </a:ln>
        </p:spPr>
        <p:txBody>
          <a:bodyPr wrap="none" anchor="ctr"/>
          <a:lstStyle/>
          <a:p>
            <a:pPr>
              <a:defRPr/>
            </a:pPr>
            <a:endParaRPr lang="en-US">
              <a:solidFill>
                <a:srgbClr val="000000"/>
              </a:solidFill>
            </a:endParaRPr>
          </a:p>
        </p:txBody>
      </p:sp>
      <p:sp>
        <p:nvSpPr>
          <p:cNvPr id="45" name="Rectangle 31"/>
          <p:cNvSpPr>
            <a:spLocks noChangeArrowheads="1"/>
          </p:cNvSpPr>
          <p:nvPr/>
        </p:nvSpPr>
        <p:spPr bwMode="auto">
          <a:xfrm>
            <a:off x="76200" y="4568825"/>
            <a:ext cx="914400" cy="307975"/>
          </a:xfrm>
          <a:prstGeom prst="rect">
            <a:avLst/>
          </a:prstGeom>
          <a:solidFill>
            <a:schemeClr val="bg1"/>
          </a:solidFill>
          <a:ln w="9525">
            <a:solidFill>
              <a:schemeClr val="tx1"/>
            </a:solidFill>
            <a:miter lim="800000"/>
            <a:headEnd/>
            <a:tailEnd/>
          </a:ln>
        </p:spPr>
        <p:txBody>
          <a:bodyPr wrap="none" anchor="ctr"/>
          <a:lstStyle/>
          <a:p>
            <a:pPr>
              <a:defRPr/>
            </a:pPr>
            <a:endParaRPr lang="en-US">
              <a:solidFill>
                <a:srgbClr val="000000"/>
              </a:solidFill>
            </a:endParaRPr>
          </a:p>
        </p:txBody>
      </p:sp>
      <p:sp>
        <p:nvSpPr>
          <p:cNvPr id="46" name="Rectangle 32"/>
          <p:cNvSpPr>
            <a:spLocks noChangeArrowheads="1"/>
          </p:cNvSpPr>
          <p:nvPr/>
        </p:nvSpPr>
        <p:spPr bwMode="auto">
          <a:xfrm>
            <a:off x="76200" y="3962400"/>
            <a:ext cx="914400" cy="307975"/>
          </a:xfrm>
          <a:prstGeom prst="rect">
            <a:avLst/>
          </a:prstGeom>
          <a:solidFill>
            <a:schemeClr val="bg1"/>
          </a:solidFill>
          <a:ln w="9525">
            <a:solidFill>
              <a:schemeClr val="tx1"/>
            </a:solidFill>
            <a:miter lim="800000"/>
            <a:headEnd/>
            <a:tailEnd/>
          </a:ln>
        </p:spPr>
        <p:txBody>
          <a:bodyPr wrap="none" anchor="ctr"/>
          <a:lstStyle/>
          <a:p>
            <a:pPr>
              <a:defRPr/>
            </a:pPr>
            <a:endParaRPr lang="en-US">
              <a:solidFill>
                <a:srgbClr val="000000"/>
              </a:solidFill>
            </a:endParaRPr>
          </a:p>
        </p:txBody>
      </p:sp>
      <p:sp>
        <p:nvSpPr>
          <p:cNvPr id="101388" name="AutoShape 42"/>
          <p:cNvSpPr>
            <a:spLocks noChangeArrowheads="1"/>
          </p:cNvSpPr>
          <p:nvPr/>
        </p:nvSpPr>
        <p:spPr bwMode="auto">
          <a:xfrm>
            <a:off x="3581400" y="1905000"/>
            <a:ext cx="1508125" cy="1508125"/>
          </a:xfrm>
          <a:prstGeom prst="roundRect">
            <a:avLst>
              <a:gd name="adj" fmla="val 16667"/>
            </a:avLst>
          </a:prstGeom>
          <a:solidFill>
            <a:srgbClr val="C0C0C0"/>
          </a:solidFill>
          <a:ln w="9525">
            <a:solidFill>
              <a:schemeClr val="tx1"/>
            </a:solidFill>
            <a:round/>
            <a:headEnd/>
            <a:tailEnd/>
          </a:ln>
        </p:spPr>
        <p:txBody>
          <a:bodyPr wrap="none" anchor="ctr"/>
          <a:lstStyle/>
          <a:p>
            <a:pPr algn="ctr">
              <a:defRPr/>
            </a:pPr>
            <a:r>
              <a:rPr lang="en-US">
                <a:solidFill>
                  <a:srgbClr val="000000"/>
                </a:solidFill>
              </a:rPr>
              <a:t>Core 1</a:t>
            </a:r>
          </a:p>
        </p:txBody>
      </p:sp>
      <p:sp>
        <p:nvSpPr>
          <p:cNvPr id="101389" name="Line 43"/>
          <p:cNvSpPr>
            <a:spLocks noChangeShapeType="1"/>
          </p:cNvSpPr>
          <p:nvPr/>
        </p:nvSpPr>
        <p:spPr bwMode="auto">
          <a:xfrm>
            <a:off x="4419600" y="3429000"/>
            <a:ext cx="0" cy="18605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endParaRPr>
          </a:p>
        </p:txBody>
      </p:sp>
      <p:sp>
        <p:nvSpPr>
          <p:cNvPr id="49" name="Rectangle 44"/>
          <p:cNvSpPr>
            <a:spLocks noChangeArrowheads="1"/>
          </p:cNvSpPr>
          <p:nvPr/>
        </p:nvSpPr>
        <p:spPr bwMode="auto">
          <a:xfrm>
            <a:off x="2743200" y="3657600"/>
            <a:ext cx="914400" cy="307975"/>
          </a:xfrm>
          <a:prstGeom prst="rect">
            <a:avLst/>
          </a:prstGeom>
          <a:solidFill>
            <a:schemeClr val="bg1"/>
          </a:solidFill>
          <a:ln w="9525">
            <a:solidFill>
              <a:schemeClr val="tx1"/>
            </a:solidFill>
            <a:miter lim="800000"/>
            <a:headEnd/>
            <a:tailEnd/>
          </a:ln>
        </p:spPr>
        <p:txBody>
          <a:bodyPr wrap="none" anchor="ctr"/>
          <a:lstStyle/>
          <a:p>
            <a:pPr>
              <a:defRPr/>
            </a:pPr>
            <a:endParaRPr lang="en-US">
              <a:solidFill>
                <a:srgbClr val="000000"/>
              </a:solidFill>
            </a:endParaRPr>
          </a:p>
        </p:txBody>
      </p:sp>
      <p:sp>
        <p:nvSpPr>
          <p:cNvPr id="50" name="Rectangle 45"/>
          <p:cNvSpPr>
            <a:spLocks noChangeArrowheads="1"/>
          </p:cNvSpPr>
          <p:nvPr/>
        </p:nvSpPr>
        <p:spPr bwMode="auto">
          <a:xfrm>
            <a:off x="2743200" y="4249738"/>
            <a:ext cx="914400" cy="307975"/>
          </a:xfrm>
          <a:prstGeom prst="rect">
            <a:avLst/>
          </a:prstGeom>
          <a:solidFill>
            <a:schemeClr val="bg1"/>
          </a:solidFill>
          <a:ln w="9525">
            <a:solidFill>
              <a:schemeClr val="tx1"/>
            </a:solidFill>
            <a:miter lim="800000"/>
            <a:headEnd/>
            <a:tailEnd/>
          </a:ln>
        </p:spPr>
        <p:txBody>
          <a:bodyPr wrap="none" anchor="ctr"/>
          <a:lstStyle/>
          <a:p>
            <a:pPr>
              <a:defRPr/>
            </a:pPr>
            <a:endParaRPr lang="en-US">
              <a:solidFill>
                <a:srgbClr val="000000"/>
              </a:solidFill>
            </a:endParaRPr>
          </a:p>
        </p:txBody>
      </p:sp>
      <p:sp>
        <p:nvSpPr>
          <p:cNvPr id="51" name="Rectangle 46"/>
          <p:cNvSpPr>
            <a:spLocks noChangeArrowheads="1"/>
          </p:cNvSpPr>
          <p:nvPr/>
        </p:nvSpPr>
        <p:spPr bwMode="auto">
          <a:xfrm>
            <a:off x="2743200" y="4554538"/>
            <a:ext cx="914400" cy="307975"/>
          </a:xfrm>
          <a:prstGeom prst="rect">
            <a:avLst/>
          </a:prstGeom>
          <a:solidFill>
            <a:schemeClr val="bg1"/>
          </a:solidFill>
          <a:ln w="9525">
            <a:solidFill>
              <a:schemeClr val="tx1"/>
            </a:solidFill>
            <a:miter lim="800000"/>
            <a:headEnd/>
            <a:tailEnd/>
          </a:ln>
        </p:spPr>
        <p:txBody>
          <a:bodyPr wrap="none" anchor="ctr"/>
          <a:lstStyle/>
          <a:p>
            <a:pPr>
              <a:defRPr/>
            </a:pPr>
            <a:endParaRPr lang="en-US">
              <a:solidFill>
                <a:srgbClr val="000000"/>
              </a:solidFill>
            </a:endParaRPr>
          </a:p>
        </p:txBody>
      </p:sp>
      <p:sp>
        <p:nvSpPr>
          <p:cNvPr id="52" name="Rectangle 47"/>
          <p:cNvSpPr>
            <a:spLocks noChangeArrowheads="1"/>
          </p:cNvSpPr>
          <p:nvPr/>
        </p:nvSpPr>
        <p:spPr bwMode="auto">
          <a:xfrm>
            <a:off x="2743200" y="3944938"/>
            <a:ext cx="914400" cy="307975"/>
          </a:xfrm>
          <a:prstGeom prst="rect">
            <a:avLst/>
          </a:prstGeom>
          <a:solidFill>
            <a:schemeClr val="bg1"/>
          </a:solidFill>
          <a:ln w="9525">
            <a:solidFill>
              <a:schemeClr val="tx1"/>
            </a:solidFill>
            <a:miter lim="800000"/>
            <a:headEnd/>
            <a:tailEnd/>
          </a:ln>
        </p:spPr>
        <p:txBody>
          <a:bodyPr wrap="none" anchor="ctr"/>
          <a:lstStyle/>
          <a:p>
            <a:pPr>
              <a:defRPr/>
            </a:pPr>
            <a:endParaRPr lang="en-US">
              <a:solidFill>
                <a:srgbClr val="000000"/>
              </a:solidFill>
            </a:endParaRPr>
          </a:p>
        </p:txBody>
      </p:sp>
      <p:sp>
        <p:nvSpPr>
          <p:cNvPr id="101394" name="AutoShape 59"/>
          <p:cNvSpPr>
            <a:spLocks noChangeArrowheads="1"/>
          </p:cNvSpPr>
          <p:nvPr/>
        </p:nvSpPr>
        <p:spPr bwMode="auto">
          <a:xfrm>
            <a:off x="5791200" y="1524000"/>
            <a:ext cx="2133600" cy="1143000"/>
          </a:xfrm>
          <a:prstGeom prst="roundRect">
            <a:avLst>
              <a:gd name="adj" fmla="val 16667"/>
            </a:avLst>
          </a:prstGeom>
          <a:solidFill>
            <a:srgbClr val="99CC00"/>
          </a:solidFill>
          <a:ln w="9525">
            <a:solidFill>
              <a:schemeClr val="tx1"/>
            </a:solidFill>
            <a:round/>
            <a:headEnd/>
            <a:tailEnd/>
          </a:ln>
        </p:spPr>
        <p:txBody>
          <a:bodyPr wrap="none" anchor="ctr"/>
          <a:lstStyle/>
          <a:p>
            <a:pPr>
              <a:defRPr/>
            </a:pPr>
            <a:r>
              <a:rPr lang="en-US">
                <a:solidFill>
                  <a:srgbClr val="000000"/>
                </a:solidFill>
              </a:rPr>
              <a:t>     LOAD X</a:t>
            </a:r>
          </a:p>
          <a:p>
            <a:pPr>
              <a:defRPr/>
            </a:pPr>
            <a:r>
              <a:rPr lang="en-US">
                <a:solidFill>
                  <a:srgbClr val="000000"/>
                </a:solidFill>
              </a:rPr>
              <a:t>     STORE Y</a:t>
            </a:r>
          </a:p>
          <a:p>
            <a:pPr>
              <a:defRPr/>
            </a:pPr>
            <a:r>
              <a:rPr lang="en-US" b="1">
                <a:solidFill>
                  <a:srgbClr val="000000"/>
                </a:solidFill>
              </a:rPr>
              <a:t>G</a:t>
            </a:r>
            <a:r>
              <a:rPr lang="en-US">
                <a:solidFill>
                  <a:srgbClr val="000000"/>
                </a:solidFill>
              </a:rPr>
              <a:t>: STORE Y</a:t>
            </a:r>
          </a:p>
          <a:p>
            <a:pPr>
              <a:defRPr/>
            </a:pPr>
            <a:r>
              <a:rPr lang="en-US">
                <a:solidFill>
                  <a:srgbClr val="FF0000"/>
                </a:solidFill>
              </a:rPr>
              <a:t>     </a:t>
            </a:r>
            <a:r>
              <a:rPr lang="en-US">
                <a:solidFill>
                  <a:srgbClr val="000000"/>
                </a:solidFill>
              </a:rPr>
              <a:t>MARSHAL C1</a:t>
            </a:r>
          </a:p>
        </p:txBody>
      </p:sp>
      <p:sp>
        <p:nvSpPr>
          <p:cNvPr id="101395" name="AutoShape 60"/>
          <p:cNvSpPr>
            <a:spLocks noChangeArrowheads="1"/>
          </p:cNvSpPr>
          <p:nvPr/>
        </p:nvSpPr>
        <p:spPr bwMode="auto">
          <a:xfrm>
            <a:off x="5791200" y="3124200"/>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pPr>
              <a:defRPr/>
            </a:pPr>
            <a:r>
              <a:rPr lang="en-US">
                <a:solidFill>
                  <a:srgbClr val="000000"/>
                </a:solidFill>
              </a:rPr>
              <a:t>    LOAD Y</a:t>
            </a:r>
          </a:p>
          <a:p>
            <a:pPr>
              <a:defRPr/>
            </a:pPr>
            <a:r>
              <a:rPr lang="en-US">
                <a:solidFill>
                  <a:srgbClr val="000000"/>
                </a:solidFill>
              </a:rPr>
              <a:t>         ….</a:t>
            </a:r>
          </a:p>
          <a:p>
            <a:pPr>
              <a:defRPr/>
            </a:pPr>
            <a:r>
              <a:rPr lang="en-US" b="1">
                <a:solidFill>
                  <a:srgbClr val="000000"/>
                </a:solidFill>
              </a:rPr>
              <a:t>G</a:t>
            </a:r>
            <a:r>
              <a:rPr lang="en-US">
                <a:solidFill>
                  <a:srgbClr val="000000"/>
                </a:solidFill>
              </a:rPr>
              <a:t>:STORE Z</a:t>
            </a:r>
          </a:p>
          <a:p>
            <a:pPr>
              <a:defRPr/>
            </a:pPr>
            <a:r>
              <a:rPr lang="en-US">
                <a:solidFill>
                  <a:srgbClr val="000000"/>
                </a:solidFill>
              </a:rPr>
              <a:t>    MARSHAL C2</a:t>
            </a:r>
          </a:p>
        </p:txBody>
      </p:sp>
      <p:sp>
        <p:nvSpPr>
          <p:cNvPr id="101396" name="AutoShape 61"/>
          <p:cNvSpPr>
            <a:spLocks noChangeArrowheads="1"/>
          </p:cNvSpPr>
          <p:nvPr/>
        </p:nvSpPr>
        <p:spPr bwMode="auto">
          <a:xfrm>
            <a:off x="5791200" y="4648200"/>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pPr>
              <a:defRPr/>
            </a:pPr>
            <a:r>
              <a:rPr lang="en-US">
                <a:solidFill>
                  <a:srgbClr val="000000"/>
                </a:solidFill>
              </a:rPr>
              <a:t>0x5: LOAD Z</a:t>
            </a:r>
          </a:p>
          <a:p>
            <a:pPr>
              <a:defRPr/>
            </a:pPr>
            <a:r>
              <a:rPr lang="en-US">
                <a:solidFill>
                  <a:srgbClr val="000000"/>
                </a:solidFill>
              </a:rPr>
              <a:t>            ….</a:t>
            </a:r>
          </a:p>
        </p:txBody>
      </p:sp>
      <p:sp>
        <p:nvSpPr>
          <p:cNvPr id="101397" name="Line 62"/>
          <p:cNvSpPr>
            <a:spLocks noChangeShapeType="1"/>
          </p:cNvSpPr>
          <p:nvPr/>
        </p:nvSpPr>
        <p:spPr bwMode="auto">
          <a:xfrm>
            <a:off x="6858000" y="2667000"/>
            <a:ext cx="0" cy="457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a:defRPr/>
            </a:pPr>
            <a:endParaRPr lang="en-US">
              <a:solidFill>
                <a:srgbClr val="000000"/>
              </a:solidFill>
            </a:endParaRPr>
          </a:p>
        </p:txBody>
      </p:sp>
      <p:sp>
        <p:nvSpPr>
          <p:cNvPr id="101398" name="Line 63"/>
          <p:cNvSpPr>
            <a:spLocks noChangeShapeType="1"/>
          </p:cNvSpPr>
          <p:nvPr/>
        </p:nvSpPr>
        <p:spPr bwMode="auto">
          <a:xfrm>
            <a:off x="6858000" y="4191000"/>
            <a:ext cx="0" cy="457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a:defRPr/>
            </a:pPr>
            <a:endParaRPr lang="en-US">
              <a:solidFill>
                <a:srgbClr val="000000"/>
              </a:solidFill>
            </a:endParaRPr>
          </a:p>
        </p:txBody>
      </p:sp>
      <p:sp>
        <p:nvSpPr>
          <p:cNvPr id="58" name="Line 64"/>
          <p:cNvSpPr>
            <a:spLocks noChangeShapeType="1"/>
          </p:cNvSpPr>
          <p:nvPr/>
        </p:nvSpPr>
        <p:spPr bwMode="auto">
          <a:xfrm flipH="1">
            <a:off x="7772400" y="2209800"/>
            <a:ext cx="1004888" cy="0"/>
          </a:xfrm>
          <a:prstGeom prst="line">
            <a:avLst/>
          </a:prstGeom>
          <a:noFill/>
          <a:ln w="63500">
            <a:solidFill>
              <a:srgbClr val="FF0000"/>
            </a:solidFill>
            <a:round/>
            <a:headEnd/>
            <a:tailEnd type="triangle" w="lg" len="lg"/>
          </a:ln>
          <a:extLst>
            <a:ext uri="{909E8E84-426E-40dd-AFC4-6F175D3DCCD1}">
              <a14:hiddenFill xmlns="" xmlns:a14="http://schemas.microsoft.com/office/drawing/2010/main">
                <a:noFill/>
              </a14:hiddenFill>
            </a:ext>
          </a:extLst>
        </p:spPr>
        <p:txBody>
          <a:bodyPr/>
          <a:lstStyle/>
          <a:p>
            <a:pPr>
              <a:defRPr/>
            </a:pPr>
            <a:endParaRPr lang="en-US">
              <a:solidFill>
                <a:srgbClr val="000000"/>
              </a:solidFill>
            </a:endParaRPr>
          </a:p>
        </p:txBody>
      </p:sp>
      <p:sp>
        <p:nvSpPr>
          <p:cNvPr id="59" name="Line 67"/>
          <p:cNvSpPr>
            <a:spLocks noChangeShapeType="1"/>
          </p:cNvSpPr>
          <p:nvPr/>
        </p:nvSpPr>
        <p:spPr bwMode="auto">
          <a:xfrm flipH="1">
            <a:off x="7772400" y="1676400"/>
            <a:ext cx="1004888" cy="0"/>
          </a:xfrm>
          <a:prstGeom prst="line">
            <a:avLst/>
          </a:prstGeom>
          <a:noFill/>
          <a:ln w="63500">
            <a:solidFill>
              <a:srgbClr val="FF0000"/>
            </a:solidFill>
            <a:round/>
            <a:headEnd/>
            <a:tailEnd type="triangle" w="lg" len="lg"/>
          </a:ln>
          <a:extLst>
            <a:ext uri="{909E8E84-426E-40dd-AFC4-6F175D3DCCD1}">
              <a14:hiddenFill xmlns="" xmlns:a14="http://schemas.microsoft.com/office/drawing/2010/main">
                <a:noFill/>
              </a14:hiddenFill>
            </a:ext>
          </a:extLst>
        </p:spPr>
        <p:txBody>
          <a:bodyPr/>
          <a:lstStyle/>
          <a:p>
            <a:pPr>
              <a:defRPr/>
            </a:pPr>
            <a:endParaRPr lang="en-US">
              <a:solidFill>
                <a:srgbClr val="000000"/>
              </a:solidFill>
            </a:endParaRPr>
          </a:p>
        </p:txBody>
      </p:sp>
      <p:sp>
        <p:nvSpPr>
          <p:cNvPr id="60" name="Line 68"/>
          <p:cNvSpPr>
            <a:spLocks noChangeShapeType="1"/>
          </p:cNvSpPr>
          <p:nvPr/>
        </p:nvSpPr>
        <p:spPr bwMode="auto">
          <a:xfrm flipH="1">
            <a:off x="7772400" y="1981200"/>
            <a:ext cx="1004888" cy="0"/>
          </a:xfrm>
          <a:prstGeom prst="line">
            <a:avLst/>
          </a:prstGeom>
          <a:noFill/>
          <a:ln w="63500">
            <a:solidFill>
              <a:srgbClr val="FF0000"/>
            </a:solidFill>
            <a:round/>
            <a:headEnd/>
            <a:tailEnd type="triangle" w="lg" len="lg"/>
          </a:ln>
          <a:extLst>
            <a:ext uri="{909E8E84-426E-40dd-AFC4-6F175D3DCCD1}">
              <a14:hiddenFill xmlns="" xmlns:a14="http://schemas.microsoft.com/office/drawing/2010/main">
                <a:noFill/>
              </a14:hiddenFill>
            </a:ext>
          </a:extLst>
        </p:spPr>
        <p:txBody>
          <a:bodyPr/>
          <a:lstStyle/>
          <a:p>
            <a:pPr>
              <a:defRPr/>
            </a:pPr>
            <a:endParaRPr lang="en-US">
              <a:solidFill>
                <a:srgbClr val="000000"/>
              </a:solidFill>
            </a:endParaRPr>
          </a:p>
        </p:txBody>
      </p:sp>
      <p:sp>
        <p:nvSpPr>
          <p:cNvPr id="61" name="Line 69"/>
          <p:cNvSpPr>
            <a:spLocks noChangeShapeType="1"/>
          </p:cNvSpPr>
          <p:nvPr/>
        </p:nvSpPr>
        <p:spPr bwMode="auto">
          <a:xfrm flipH="1">
            <a:off x="7772400" y="2514600"/>
            <a:ext cx="1004888" cy="0"/>
          </a:xfrm>
          <a:prstGeom prst="line">
            <a:avLst/>
          </a:prstGeom>
          <a:noFill/>
          <a:ln w="63500">
            <a:solidFill>
              <a:srgbClr val="FF0000"/>
            </a:solidFill>
            <a:round/>
            <a:headEnd/>
            <a:tailEnd type="triangle" w="lg" len="lg"/>
          </a:ln>
          <a:extLst>
            <a:ext uri="{909E8E84-426E-40dd-AFC4-6F175D3DCCD1}">
              <a14:hiddenFill xmlns="" xmlns:a14="http://schemas.microsoft.com/office/drawing/2010/main">
                <a:noFill/>
              </a14:hiddenFill>
            </a:ext>
          </a:extLst>
        </p:spPr>
        <p:txBody>
          <a:bodyPr/>
          <a:lstStyle/>
          <a:p>
            <a:pPr>
              <a:defRPr/>
            </a:pPr>
            <a:endParaRPr lang="en-US">
              <a:solidFill>
                <a:srgbClr val="000000"/>
              </a:solidFill>
            </a:endParaRPr>
          </a:p>
        </p:txBody>
      </p:sp>
      <p:sp>
        <p:nvSpPr>
          <p:cNvPr id="62" name="Line 70"/>
          <p:cNvSpPr>
            <a:spLocks noChangeShapeType="1"/>
          </p:cNvSpPr>
          <p:nvPr/>
        </p:nvSpPr>
        <p:spPr bwMode="auto">
          <a:xfrm flipH="1">
            <a:off x="7772400" y="3276600"/>
            <a:ext cx="1004888" cy="0"/>
          </a:xfrm>
          <a:prstGeom prst="line">
            <a:avLst/>
          </a:prstGeom>
          <a:noFill/>
          <a:ln w="63500">
            <a:solidFill>
              <a:srgbClr val="FF0000"/>
            </a:solidFill>
            <a:round/>
            <a:headEnd/>
            <a:tailEnd type="triangle" w="lg" len="lg"/>
          </a:ln>
          <a:extLst>
            <a:ext uri="{909E8E84-426E-40dd-AFC4-6F175D3DCCD1}">
              <a14:hiddenFill xmlns="" xmlns:a14="http://schemas.microsoft.com/office/drawing/2010/main">
                <a:noFill/>
              </a14:hiddenFill>
            </a:ext>
          </a:extLst>
        </p:spPr>
        <p:txBody>
          <a:bodyPr/>
          <a:lstStyle/>
          <a:p>
            <a:pPr>
              <a:defRPr/>
            </a:pPr>
            <a:endParaRPr lang="en-US">
              <a:solidFill>
                <a:srgbClr val="000000"/>
              </a:solidFill>
            </a:endParaRPr>
          </a:p>
        </p:txBody>
      </p:sp>
      <p:sp>
        <p:nvSpPr>
          <p:cNvPr id="63" name="Text Box 71"/>
          <p:cNvSpPr txBox="1">
            <a:spLocks noChangeArrowheads="1"/>
          </p:cNvSpPr>
          <p:nvPr/>
        </p:nvSpPr>
        <p:spPr bwMode="auto">
          <a:xfrm>
            <a:off x="2667000" y="1447800"/>
            <a:ext cx="2286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b="1" i="1">
                <a:solidFill>
                  <a:srgbClr val="000000"/>
                </a:solidFill>
              </a:rPr>
              <a:t>Cache Hit!</a:t>
            </a:r>
          </a:p>
        </p:txBody>
      </p:sp>
      <p:sp>
        <p:nvSpPr>
          <p:cNvPr id="101405" name="AutoShape 29"/>
          <p:cNvSpPr>
            <a:spLocks noChangeArrowheads="1"/>
          </p:cNvSpPr>
          <p:nvPr/>
        </p:nvSpPr>
        <p:spPr bwMode="auto">
          <a:xfrm>
            <a:off x="3886200" y="3733800"/>
            <a:ext cx="1066800" cy="1219200"/>
          </a:xfrm>
          <a:prstGeom prst="roundRect">
            <a:avLst>
              <a:gd name="adj" fmla="val 16667"/>
            </a:avLst>
          </a:prstGeom>
          <a:solidFill>
            <a:schemeClr val="accent1"/>
          </a:solidFill>
          <a:ln w="9525">
            <a:solidFill>
              <a:schemeClr val="tx1"/>
            </a:solidFill>
            <a:round/>
            <a:headEnd/>
            <a:tailEnd/>
          </a:ln>
        </p:spPr>
        <p:txBody>
          <a:bodyPr wrap="none" anchor="ctr"/>
          <a:lstStyle/>
          <a:p>
            <a:pPr algn="ctr">
              <a:defRPr/>
            </a:pPr>
            <a:r>
              <a:rPr lang="en-US">
                <a:solidFill>
                  <a:srgbClr val="000000"/>
                </a:solidFill>
              </a:rPr>
              <a:t>L2 </a:t>
            </a:r>
            <a:br>
              <a:rPr lang="en-US">
                <a:solidFill>
                  <a:srgbClr val="000000"/>
                </a:solidFill>
              </a:rPr>
            </a:br>
            <a:r>
              <a:rPr lang="en-US">
                <a:solidFill>
                  <a:srgbClr val="000000"/>
                </a:solidFill>
              </a:rPr>
              <a:t>Cache</a:t>
            </a:r>
          </a:p>
        </p:txBody>
      </p:sp>
      <p:sp>
        <p:nvSpPr>
          <p:cNvPr id="101406" name="AutoShape 30"/>
          <p:cNvSpPr>
            <a:spLocks noChangeArrowheads="1"/>
          </p:cNvSpPr>
          <p:nvPr/>
        </p:nvSpPr>
        <p:spPr bwMode="auto">
          <a:xfrm>
            <a:off x="1219200" y="3657600"/>
            <a:ext cx="1066800" cy="1219200"/>
          </a:xfrm>
          <a:prstGeom prst="roundRect">
            <a:avLst>
              <a:gd name="adj" fmla="val 16667"/>
            </a:avLst>
          </a:prstGeom>
          <a:solidFill>
            <a:schemeClr val="accent1"/>
          </a:solidFill>
          <a:ln w="9525">
            <a:solidFill>
              <a:schemeClr val="tx1"/>
            </a:solidFill>
            <a:round/>
            <a:headEnd/>
            <a:tailEnd/>
          </a:ln>
        </p:spPr>
        <p:txBody>
          <a:bodyPr wrap="none" anchor="ctr"/>
          <a:lstStyle/>
          <a:p>
            <a:pPr algn="ctr">
              <a:defRPr/>
            </a:pPr>
            <a:r>
              <a:rPr lang="en-US">
                <a:solidFill>
                  <a:srgbClr val="000000"/>
                </a:solidFill>
              </a:rPr>
              <a:t>L2 </a:t>
            </a:r>
            <a:br>
              <a:rPr lang="en-US">
                <a:solidFill>
                  <a:srgbClr val="000000"/>
                </a:solidFill>
              </a:rPr>
            </a:br>
            <a:r>
              <a:rPr lang="en-US">
                <a:solidFill>
                  <a:srgbClr val="000000"/>
                </a:solidFill>
              </a:rPr>
              <a:t>Cache</a:t>
            </a:r>
          </a:p>
        </p:txBody>
      </p:sp>
      <p:sp>
        <p:nvSpPr>
          <p:cNvPr id="66" name="Rectangle 66" descr="Wide upward diagonal"/>
          <p:cNvSpPr>
            <a:spLocks noChangeArrowheads="1"/>
          </p:cNvSpPr>
          <p:nvPr/>
        </p:nvSpPr>
        <p:spPr bwMode="auto">
          <a:xfrm>
            <a:off x="1295400" y="4343400"/>
            <a:ext cx="914400" cy="307975"/>
          </a:xfrm>
          <a:prstGeom prst="rect">
            <a:avLst/>
          </a:prstGeom>
          <a:pattFill prst="wdUpDiag">
            <a:fgClr>
              <a:srgbClr val="00FFFF"/>
            </a:fgClr>
            <a:bgClr>
              <a:srgbClr val="FFFFFF"/>
            </a:bgClr>
          </a:pattFill>
          <a:ln w="9525">
            <a:solidFill>
              <a:schemeClr val="tx1"/>
            </a:solidFill>
            <a:miter lim="800000"/>
            <a:headEnd/>
            <a:tailEnd/>
          </a:ln>
        </p:spPr>
        <p:txBody>
          <a:bodyPr wrap="none" anchor="ctr"/>
          <a:lstStyle/>
          <a:p>
            <a:pPr algn="ctr">
              <a:defRPr/>
            </a:pPr>
            <a:r>
              <a:rPr lang="en-US" b="1" i="1">
                <a:solidFill>
                  <a:srgbClr val="000000"/>
                </a:solidFill>
              </a:rPr>
              <a:t>Data Y</a:t>
            </a:r>
          </a:p>
        </p:txBody>
      </p:sp>
      <p:sp>
        <p:nvSpPr>
          <p:cNvPr id="67" name="Rectangle 66"/>
          <p:cNvSpPr>
            <a:spLocks noChangeArrowheads="1"/>
          </p:cNvSpPr>
          <p:nvPr/>
        </p:nvSpPr>
        <p:spPr bwMode="auto">
          <a:xfrm>
            <a:off x="1295400" y="2819400"/>
            <a:ext cx="914400" cy="307975"/>
          </a:xfrm>
          <a:prstGeom prst="rect">
            <a:avLst/>
          </a:prstGeom>
          <a:solidFill>
            <a:srgbClr val="00CCFF"/>
          </a:solidFill>
          <a:ln w="9525">
            <a:solidFill>
              <a:schemeClr val="tx1"/>
            </a:solidFill>
            <a:miter lim="800000"/>
            <a:headEnd/>
            <a:tailEnd/>
          </a:ln>
        </p:spPr>
        <p:txBody>
          <a:bodyPr wrap="none" anchor="ctr"/>
          <a:lstStyle/>
          <a:p>
            <a:pPr algn="ctr">
              <a:defRPr/>
            </a:pPr>
            <a:r>
              <a:rPr lang="en-US" b="1" i="1">
                <a:solidFill>
                  <a:srgbClr val="000000"/>
                </a:solidFill>
              </a:rPr>
              <a:t>Addr Y</a:t>
            </a:r>
          </a:p>
        </p:txBody>
      </p:sp>
      <p:sp>
        <p:nvSpPr>
          <p:cNvPr id="344096" name="Text Box 35"/>
          <p:cNvSpPr txBox="1">
            <a:spLocks noChangeArrowheads="1"/>
          </p:cNvSpPr>
          <p:nvPr/>
        </p:nvSpPr>
        <p:spPr bwMode="auto">
          <a:xfrm>
            <a:off x="5334000" y="1905000"/>
            <a:ext cx="6096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b="1" i="1">
                <a:solidFill>
                  <a:srgbClr val="000000"/>
                </a:solidFill>
              </a:rPr>
              <a:t>S0</a:t>
            </a:r>
          </a:p>
        </p:txBody>
      </p:sp>
      <p:sp>
        <p:nvSpPr>
          <p:cNvPr id="344097" name="Text Box 36"/>
          <p:cNvSpPr txBox="1">
            <a:spLocks noChangeArrowheads="1"/>
          </p:cNvSpPr>
          <p:nvPr/>
        </p:nvSpPr>
        <p:spPr bwMode="auto">
          <a:xfrm>
            <a:off x="5334000" y="3505200"/>
            <a:ext cx="6096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b="1" i="1">
                <a:solidFill>
                  <a:srgbClr val="000000"/>
                </a:solidFill>
              </a:rPr>
              <a:t>S1</a:t>
            </a:r>
          </a:p>
        </p:txBody>
      </p:sp>
      <p:sp>
        <p:nvSpPr>
          <p:cNvPr id="344098" name="Text Box 37"/>
          <p:cNvSpPr txBox="1">
            <a:spLocks noChangeArrowheads="1"/>
          </p:cNvSpPr>
          <p:nvPr/>
        </p:nvSpPr>
        <p:spPr bwMode="auto">
          <a:xfrm>
            <a:off x="5334000" y="5029200"/>
            <a:ext cx="6096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b="1" i="1">
                <a:solidFill>
                  <a:srgbClr val="000000"/>
                </a:solidFill>
              </a:rPr>
              <a:t>S2</a:t>
            </a:r>
          </a:p>
        </p:txBody>
      </p:sp>
    </p:spTree>
    <p:extLst>
      <p:ext uri="{BB962C8B-B14F-4D97-AF65-F5344CB8AC3E}">
        <p14:creationId xmlns:p14="http://schemas.microsoft.com/office/powerpoint/2010/main" val="11993865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59"/>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58"/>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60"/>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67"/>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56" presetClass="path" presetSubtype="0" accel="50000" decel="50000" fill="hold" grpId="3" nodeType="clickEffect">
                                  <p:stCondLst>
                                    <p:cond delay="0"/>
                                  </p:stCondLst>
                                  <p:childTnLst>
                                    <p:animMotion origin="layout" path="M 3.33333E-6 0.00347 L -0.13334 0.12547 " pathEditMode="relative" rAng="0" ptsTypes="AA">
                                      <p:cBhvr>
                                        <p:cTn id="44" dur="1000" fill="hold"/>
                                        <p:tgtEl>
                                          <p:spTgt spid="67"/>
                                        </p:tgtEl>
                                        <p:attrNameLst>
                                          <p:attrName>ppt_x</p:attrName>
                                          <p:attrName>ppt_y</p:attrName>
                                        </p:attrNameLst>
                                      </p:cBhvr>
                                      <p:rCtr x="-6667" y="6088"/>
                                    </p:animMotion>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61"/>
                                        </p:tgtEl>
                                        <p:attrNameLst>
                                          <p:attrName>style.visibility</p:attrName>
                                        </p:attrNameLst>
                                      </p:cBhvr>
                                      <p:to>
                                        <p:strVal val="visible"/>
                                      </p:to>
                                    </p:set>
                                  </p:childTnLst>
                                </p:cTn>
                              </p:par>
                              <p:par>
                                <p:cTn id="49" presetID="1" presetClass="exit" presetSubtype="0" fill="hold" nodeType="withEffect">
                                  <p:stCondLst>
                                    <p:cond delay="0"/>
                                  </p:stCondLst>
                                  <p:childTnLst>
                                    <p:set>
                                      <p:cBhvr>
                                        <p:cTn id="50" dur="1" fill="hold">
                                          <p:stCondLst>
                                            <p:cond delay="0"/>
                                          </p:stCondLst>
                                        </p:cTn>
                                        <p:tgtEl>
                                          <p:spTgt spid="58"/>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0" presetClass="path" presetSubtype="0" accel="50000" decel="50000" fill="hold" grpId="1" nodeType="clickEffect">
                                  <p:stCondLst>
                                    <p:cond delay="0"/>
                                  </p:stCondLst>
                                  <p:childTnLst>
                                    <p:animMotion origin="layout" path="M -0.13334 0.12547 C -0.13334 0.1257 -0.06684 0.14375 3.33333E-6 0.16227 " pathEditMode="relative" rAng="0" ptsTypes="aA">
                                      <p:cBhvr>
                                        <p:cTn id="54" dur="1000" fill="hold"/>
                                        <p:tgtEl>
                                          <p:spTgt spid="67"/>
                                        </p:tgtEl>
                                        <p:attrNameLst>
                                          <p:attrName>ppt_x</p:attrName>
                                          <p:attrName>ppt_y</p:attrName>
                                        </p:attrNameLst>
                                      </p:cBhvr>
                                      <p:rCtr x="6667" y="1829"/>
                                    </p:animMotion>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6"/>
                                        </p:tgtEl>
                                        <p:attrNameLst>
                                          <p:attrName>style.visibility</p:attrName>
                                        </p:attrNameLst>
                                      </p:cBhvr>
                                      <p:to>
                                        <p:strVal val="visible"/>
                                      </p:to>
                                    </p:set>
                                  </p:childTnLst>
                                </p:cTn>
                              </p:par>
                              <p:par>
                                <p:cTn id="59" presetID="1" presetClass="exit" presetSubtype="0" fill="hold" grpId="2" nodeType="withEffect">
                                  <p:stCondLst>
                                    <p:cond delay="0"/>
                                  </p:stCondLst>
                                  <p:childTnLst>
                                    <p:set>
                                      <p:cBhvr>
                                        <p:cTn id="60" dur="1" fill="hold">
                                          <p:stCondLst>
                                            <p:cond delay="0"/>
                                          </p:stCondLst>
                                        </p:cTn>
                                        <p:tgtEl>
                                          <p:spTgt spid="67"/>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36" presetClass="path" presetSubtype="0" accel="50000" decel="50000" fill="hold" grpId="1" nodeType="clickEffect">
                                  <p:stCondLst>
                                    <p:cond delay="0"/>
                                  </p:stCondLst>
                                  <p:childTnLst>
                                    <p:animMotion origin="layout" path="M 3.33333E-6 2.96296E-6 L 3.33333E-6 0.05532 C 3.33333E-6 0.08009 0.06892 0.11088 0.125 0.11088 L 0.25 0.11088 " pathEditMode="relative" rAng="0" ptsTypes="FfFF">
                                      <p:cBhvr>
                                        <p:cTn id="64" dur="500" fill="hold"/>
                                        <p:tgtEl>
                                          <p:spTgt spid="66"/>
                                        </p:tgtEl>
                                        <p:attrNameLst>
                                          <p:attrName>ppt_x</p:attrName>
                                          <p:attrName>ppt_y</p:attrName>
                                        </p:attrNameLst>
                                      </p:cBhvr>
                                      <p:rCtr x="12500" y="5532"/>
                                    </p:animMotion>
                                  </p:childTnLst>
                                </p:cTn>
                              </p:par>
                            </p:childTnLst>
                          </p:cTn>
                        </p:par>
                        <p:par>
                          <p:cTn id="65" fill="hold" nodeType="afterGroup">
                            <p:stCondLst>
                              <p:cond delay="500"/>
                            </p:stCondLst>
                            <p:childTnLst>
                              <p:par>
                                <p:cTn id="66" presetID="43" presetClass="path" presetSubtype="0" accel="50000" decel="50000" fill="hold" grpId="2" nodeType="afterEffect">
                                  <p:stCondLst>
                                    <p:cond delay="0"/>
                                  </p:stCondLst>
                                  <p:childTnLst>
                                    <p:animMotion origin="layout" path="M 0.25 0.11088 L 0.27083 0.11088 C 0.28003 0.11088 0.29166 0.0831 0.29166 0.06088 L 0.29166 0.01088 " pathEditMode="relative" rAng="0" ptsTypes="FfFF">
                                      <p:cBhvr>
                                        <p:cTn id="67" dur="500" fill="hold"/>
                                        <p:tgtEl>
                                          <p:spTgt spid="66"/>
                                        </p:tgtEl>
                                        <p:attrNameLst>
                                          <p:attrName>ppt_x</p:attrName>
                                          <p:attrName>ppt_y</p:attrName>
                                        </p:attrNameLst>
                                      </p:cBhvr>
                                      <p:rCtr x="2083" y="-5000"/>
                                    </p:animMotion>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presetSubtype="0" fill="hold" nodeType="clickEffect">
                                  <p:stCondLst>
                                    <p:cond delay="0"/>
                                  </p:stCondLst>
                                  <p:childTnLst>
                                    <p:set>
                                      <p:cBhvr>
                                        <p:cTn id="71" dur="1" fill="hold">
                                          <p:stCondLst>
                                            <p:cond delay="0"/>
                                          </p:stCondLst>
                                        </p:cTn>
                                        <p:tgtEl>
                                          <p:spTgt spid="62"/>
                                        </p:tgtEl>
                                        <p:attrNameLst>
                                          <p:attrName>style.visibility</p:attrName>
                                        </p:attrNameLst>
                                      </p:cBhvr>
                                      <p:to>
                                        <p:strVal val="visible"/>
                                      </p:to>
                                    </p:set>
                                  </p:childTnLst>
                                </p:cTn>
                              </p:par>
                              <p:par>
                                <p:cTn id="72" presetID="1" presetClass="exit" presetSubtype="0" fill="hold" nodeType="withEffect">
                                  <p:stCondLst>
                                    <p:cond delay="0"/>
                                  </p:stCondLst>
                                  <p:childTnLst>
                                    <p:set>
                                      <p:cBhvr>
                                        <p:cTn id="73" dur="1" fill="hold">
                                          <p:stCondLst>
                                            <p:cond delay="0"/>
                                          </p:stCondLst>
                                        </p:cTn>
                                        <p:tgtEl>
                                          <p:spTgt spid="61"/>
                                        </p:tgtEl>
                                        <p:attrNameLst>
                                          <p:attrName>style.visibility</p:attrName>
                                        </p:attrNameLst>
                                      </p:cBhvr>
                                      <p:to>
                                        <p:strVal val="hidden"/>
                                      </p:to>
                                    </p:set>
                                  </p:childTnLst>
                                </p:cTn>
                              </p:par>
                              <p:par>
                                <p:cTn id="74" presetID="1" presetClass="entr" presetSubtype="0" fill="hold" grpId="0" nodeType="withEffect">
                                  <p:stCondLst>
                                    <p:cond delay="0"/>
                                  </p:stCondLst>
                                  <p:childTnLst>
                                    <p:set>
                                      <p:cBhvr>
                                        <p:cTn id="75"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3" grpId="0" animBg="1"/>
      <p:bldP spid="44" grpId="0" animBg="1"/>
      <p:bldP spid="45" grpId="0" animBg="1"/>
      <p:bldP spid="46" grpId="0" animBg="1"/>
      <p:bldP spid="49" grpId="0" animBg="1"/>
      <p:bldP spid="50" grpId="0" animBg="1"/>
      <p:bldP spid="51" grpId="0" animBg="1"/>
      <p:bldP spid="52" grpId="0" animBg="1"/>
      <p:bldP spid="63" grpId="0"/>
      <p:bldP spid="66" grpId="0" animBg="1"/>
      <p:bldP spid="66" grpId="1" animBg="1"/>
      <p:bldP spid="66" grpId="2" animBg="1"/>
      <p:bldP spid="67" grpId="0" animBg="1"/>
      <p:bldP spid="67" grpId="1" animBg="1"/>
      <p:bldP spid="67" grpId="2" animBg="1"/>
      <p:bldP spid="67" grpId="3"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ounded Rectangle 57"/>
          <p:cNvSpPr/>
          <p:nvPr/>
        </p:nvSpPr>
        <p:spPr>
          <a:xfrm>
            <a:off x="4038601" y="2514600"/>
            <a:ext cx="1752600" cy="1981200"/>
          </a:xfrm>
          <a:prstGeom prst="round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defTabSz="914024"/>
            <a:endParaRPr lang="en-US">
              <a:solidFill>
                <a:prstClr val="white"/>
              </a:solidFill>
              <a:latin typeface="Calibri"/>
            </a:endParaRPr>
          </a:p>
        </p:txBody>
      </p:sp>
      <p:cxnSp>
        <p:nvCxnSpPr>
          <p:cNvPr id="66" name="Straight Connector 65"/>
          <p:cNvCxnSpPr>
            <a:stCxn id="62" idx="2"/>
            <a:endCxn id="15" idx="2"/>
          </p:cNvCxnSpPr>
          <p:nvPr/>
        </p:nvCxnSpPr>
        <p:spPr>
          <a:xfrm rot="5400000">
            <a:off x="6017830" y="2474530"/>
            <a:ext cx="381000" cy="2594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69" idx="2"/>
            <a:endCxn id="21" idx="2"/>
          </p:cNvCxnSpPr>
          <p:nvPr/>
        </p:nvCxnSpPr>
        <p:spPr>
          <a:xfrm rot="5400000" flipH="1">
            <a:off x="6173344" y="4877944"/>
            <a:ext cx="204822" cy="25360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69" idx="0"/>
            <a:endCxn id="21" idx="0"/>
          </p:cNvCxnSpPr>
          <p:nvPr/>
        </p:nvCxnSpPr>
        <p:spPr>
          <a:xfrm rot="16200000" flipH="1" flipV="1">
            <a:off x="5818555" y="3151555"/>
            <a:ext cx="914400" cy="25360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62" idx="0"/>
            <a:endCxn id="15" idx="0"/>
          </p:cNvCxnSpPr>
          <p:nvPr/>
        </p:nvCxnSpPr>
        <p:spPr>
          <a:xfrm rot="16200000" flipH="1" flipV="1">
            <a:off x="5552683" y="1263276"/>
            <a:ext cx="1311294" cy="2594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ounded Rectangle 61"/>
          <p:cNvSpPr/>
          <p:nvPr/>
        </p:nvSpPr>
        <p:spPr>
          <a:xfrm>
            <a:off x="6781800" y="1905001"/>
            <a:ext cx="1447800" cy="1676400"/>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defTabSz="914024"/>
            <a:endParaRPr lang="en-US">
              <a:solidFill>
                <a:prstClr val="white"/>
              </a:solidFill>
              <a:latin typeface="Calibri"/>
            </a:endParaRPr>
          </a:p>
        </p:txBody>
      </p:sp>
      <p:sp>
        <p:nvSpPr>
          <p:cNvPr id="2" name="Title 1"/>
          <p:cNvSpPr>
            <a:spLocks noGrp="1"/>
          </p:cNvSpPr>
          <p:nvPr>
            <p:ph type="title"/>
          </p:nvPr>
        </p:nvSpPr>
        <p:spPr>
          <a:xfrm>
            <a:off x="457200" y="274638"/>
            <a:ext cx="8579296" cy="792162"/>
          </a:xfrm>
        </p:spPr>
        <p:txBody>
          <a:bodyPr>
            <a:noAutofit/>
          </a:bodyPr>
          <a:lstStyle/>
          <a:p>
            <a:r>
              <a:rPr lang="en-US" sz="3400" dirty="0"/>
              <a:t>Thread Cluster Memory Scheduling </a:t>
            </a:r>
            <a:r>
              <a:rPr lang="en-US" sz="2200" dirty="0"/>
              <a:t>[Kim+ MICRO’10]</a:t>
            </a:r>
          </a:p>
        </p:txBody>
      </p:sp>
      <p:sp>
        <p:nvSpPr>
          <p:cNvPr id="3" name="Content Placeholder 2"/>
          <p:cNvSpPr>
            <a:spLocks noGrp="1"/>
          </p:cNvSpPr>
          <p:nvPr>
            <p:ph idx="1"/>
          </p:nvPr>
        </p:nvSpPr>
        <p:spPr>
          <a:xfrm>
            <a:off x="457200" y="1143000"/>
            <a:ext cx="5791200" cy="1371600"/>
          </a:xfrm>
        </p:spPr>
        <p:txBody>
          <a:bodyPr>
            <a:noAutofit/>
          </a:bodyPr>
          <a:lstStyle/>
          <a:p>
            <a:pPr marL="457011" indent="-457011">
              <a:lnSpc>
                <a:spcPct val="80000"/>
              </a:lnSpc>
              <a:buFont typeface="+mj-lt"/>
              <a:buAutoNum type="arabicPeriod"/>
            </a:pPr>
            <a:r>
              <a:rPr lang="en-US" sz="2800" b="1" kern="0" dirty="0">
                <a:solidFill>
                  <a:sysClr val="windowText" lastClr="000000"/>
                </a:solidFill>
              </a:rPr>
              <a:t>Group threads into two </a:t>
            </a:r>
            <a:r>
              <a:rPr lang="en-US" sz="2800" b="1" i="1" kern="0" dirty="0">
                <a:solidFill>
                  <a:srgbClr val="FF0000"/>
                </a:solidFill>
              </a:rPr>
              <a:t>clusters</a:t>
            </a:r>
          </a:p>
          <a:p>
            <a:pPr marL="457011" indent="-457011">
              <a:lnSpc>
                <a:spcPct val="80000"/>
              </a:lnSpc>
              <a:buFont typeface="+mj-lt"/>
              <a:buAutoNum type="arabicPeriod"/>
            </a:pPr>
            <a:r>
              <a:rPr lang="en-US" sz="2800" b="1" kern="0" dirty="0"/>
              <a:t>Prioritize </a:t>
            </a:r>
            <a:r>
              <a:rPr lang="en-US" sz="2800" b="1" kern="0" dirty="0">
                <a:solidFill>
                  <a:schemeClr val="accent1"/>
                </a:solidFill>
              </a:rPr>
              <a:t>non-intensive cluster</a:t>
            </a:r>
          </a:p>
          <a:p>
            <a:pPr marL="457011" indent="-457011">
              <a:lnSpc>
                <a:spcPct val="80000"/>
              </a:lnSpc>
              <a:buFont typeface="+mj-lt"/>
              <a:buAutoNum type="arabicPeriod"/>
            </a:pPr>
            <a:r>
              <a:rPr lang="en-US" sz="2800" b="1" kern="0" dirty="0"/>
              <a:t>Different policies for each cluster</a:t>
            </a:r>
            <a:endParaRPr lang="en-US" sz="3600" dirty="0"/>
          </a:p>
        </p:txBody>
      </p:sp>
      <p:sp>
        <p:nvSpPr>
          <p:cNvPr id="4" name="Slide Number Placeholder 3"/>
          <p:cNvSpPr>
            <a:spLocks noGrp="1"/>
          </p:cNvSpPr>
          <p:nvPr>
            <p:ph type="sldNum" sz="quarter" idx="12"/>
          </p:nvPr>
        </p:nvSpPr>
        <p:spPr>
          <a:xfrm>
            <a:off x="8305801" y="6416683"/>
            <a:ext cx="533400" cy="365125"/>
          </a:xfrm>
        </p:spPr>
        <p:txBody>
          <a:bodyPr/>
          <a:lstStyle/>
          <a:p>
            <a:fld id="{58161B50-6D0B-48B4-A1D4-BAD8C599CC84}" type="slidenum">
              <a:rPr lang="en-US" smtClean="0">
                <a:solidFill>
                  <a:prstClr val="black">
                    <a:tint val="75000"/>
                  </a:prstClr>
                </a:solidFill>
                <a:latin typeface="Calibri"/>
              </a:rPr>
              <a:pPr/>
              <a:t>13</a:t>
            </a:fld>
            <a:endParaRPr lang="en-US" dirty="0">
              <a:solidFill>
                <a:prstClr val="black">
                  <a:tint val="75000"/>
                </a:prstClr>
              </a:solidFill>
              <a:latin typeface="Calibri"/>
            </a:endParaRPr>
          </a:p>
        </p:txBody>
      </p:sp>
      <p:sp>
        <p:nvSpPr>
          <p:cNvPr id="5" name="Rectangle 4"/>
          <p:cNvSpPr/>
          <p:nvPr/>
        </p:nvSpPr>
        <p:spPr>
          <a:xfrm>
            <a:off x="740511" y="3300377"/>
            <a:ext cx="2438400" cy="2001949"/>
          </a:xfrm>
          <a:prstGeom prst="rect">
            <a:avLst/>
          </a:prstGeom>
          <a:solidFill>
            <a:schemeClr val="bg1">
              <a:lumMod val="8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defTabSz="914024"/>
            <a:endParaRPr lang="en-US" dirty="0">
              <a:solidFill>
                <a:prstClr val="white"/>
              </a:solidFill>
              <a:latin typeface="Calibri"/>
            </a:endParaRPr>
          </a:p>
        </p:txBody>
      </p:sp>
      <p:sp>
        <p:nvSpPr>
          <p:cNvPr id="6" name="Rounded Rectangle 5"/>
          <p:cNvSpPr/>
          <p:nvPr/>
        </p:nvSpPr>
        <p:spPr>
          <a:xfrm>
            <a:off x="1578710" y="4462469"/>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defTabSz="914024"/>
            <a:r>
              <a:rPr lang="en-US" sz="1000" dirty="0">
                <a:solidFill>
                  <a:prstClr val="white"/>
                </a:solidFill>
                <a:latin typeface="Calibri"/>
              </a:rPr>
              <a:t>thread</a:t>
            </a:r>
            <a:endParaRPr lang="en-US" sz="1200" dirty="0">
              <a:solidFill>
                <a:prstClr val="white"/>
              </a:solidFill>
              <a:latin typeface="Calibri"/>
            </a:endParaRPr>
          </a:p>
        </p:txBody>
      </p:sp>
      <p:sp>
        <p:nvSpPr>
          <p:cNvPr id="7" name="TextBox 6"/>
          <p:cNvSpPr txBox="1"/>
          <p:nvPr/>
        </p:nvSpPr>
        <p:spPr>
          <a:xfrm>
            <a:off x="822960" y="4953008"/>
            <a:ext cx="2514600" cy="307777"/>
          </a:xfrm>
          <a:prstGeom prst="rect">
            <a:avLst/>
          </a:prstGeom>
          <a:noFill/>
        </p:spPr>
        <p:txBody>
          <a:bodyPr wrap="square" lIns="0" tIns="0" rIns="0" bIns="0" rtlCol="0">
            <a:spAutoFit/>
          </a:bodyPr>
          <a:lstStyle/>
          <a:p>
            <a:pPr defTabSz="914024"/>
            <a:r>
              <a:rPr lang="en-US" sz="2000" b="1" dirty="0">
                <a:solidFill>
                  <a:prstClr val="black">
                    <a:lumMod val="85000"/>
                    <a:lumOff val="15000"/>
                  </a:prstClr>
                </a:solidFill>
                <a:latin typeface="Calibri"/>
              </a:rPr>
              <a:t>Threads in the system</a:t>
            </a:r>
          </a:p>
        </p:txBody>
      </p:sp>
      <p:sp>
        <p:nvSpPr>
          <p:cNvPr id="8" name="Rounded Rectangle 7"/>
          <p:cNvSpPr/>
          <p:nvPr/>
        </p:nvSpPr>
        <p:spPr>
          <a:xfrm>
            <a:off x="2188310" y="4343400"/>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defTabSz="914024"/>
            <a:r>
              <a:rPr lang="en-US" sz="1600" dirty="0">
                <a:solidFill>
                  <a:prstClr val="white"/>
                </a:solidFill>
                <a:latin typeface="Calibri"/>
              </a:rPr>
              <a:t>thread</a:t>
            </a:r>
          </a:p>
        </p:txBody>
      </p:sp>
      <p:sp>
        <p:nvSpPr>
          <p:cNvPr id="9" name="Rounded Rectangle 8"/>
          <p:cNvSpPr/>
          <p:nvPr/>
        </p:nvSpPr>
        <p:spPr>
          <a:xfrm>
            <a:off x="1162772" y="3539537"/>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defTabSz="914024"/>
            <a:r>
              <a:rPr lang="en-US" sz="1000" dirty="0">
                <a:solidFill>
                  <a:prstClr val="white"/>
                </a:solidFill>
                <a:latin typeface="Calibri"/>
              </a:rPr>
              <a:t>thread</a:t>
            </a:r>
            <a:endParaRPr lang="en-US" sz="1200" dirty="0">
              <a:solidFill>
                <a:prstClr val="white"/>
              </a:solidFill>
              <a:latin typeface="Calibri"/>
            </a:endParaRPr>
          </a:p>
        </p:txBody>
      </p:sp>
      <p:sp>
        <p:nvSpPr>
          <p:cNvPr id="10" name="Rounded Rectangle 9"/>
          <p:cNvSpPr/>
          <p:nvPr/>
        </p:nvSpPr>
        <p:spPr>
          <a:xfrm>
            <a:off x="892910" y="3760768"/>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defTabSz="914024"/>
            <a:r>
              <a:rPr lang="en-US" sz="1600" dirty="0">
                <a:solidFill>
                  <a:prstClr val="white"/>
                </a:solidFill>
                <a:latin typeface="Calibri"/>
              </a:rPr>
              <a:t>thread</a:t>
            </a:r>
          </a:p>
        </p:txBody>
      </p:sp>
      <p:sp>
        <p:nvSpPr>
          <p:cNvPr id="11" name="Rounded Rectangle 10"/>
          <p:cNvSpPr/>
          <p:nvPr/>
        </p:nvSpPr>
        <p:spPr>
          <a:xfrm>
            <a:off x="2035910" y="3429000"/>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defTabSz="914024"/>
            <a:r>
              <a:rPr lang="en-US" sz="1600" dirty="0">
                <a:solidFill>
                  <a:prstClr val="white"/>
                </a:solidFill>
                <a:latin typeface="Calibri"/>
              </a:rPr>
              <a:t>thread</a:t>
            </a:r>
          </a:p>
        </p:txBody>
      </p:sp>
      <p:sp>
        <p:nvSpPr>
          <p:cNvPr id="12" name="Rounded Rectangle 11"/>
          <p:cNvSpPr/>
          <p:nvPr/>
        </p:nvSpPr>
        <p:spPr>
          <a:xfrm>
            <a:off x="2188310" y="4114808"/>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defTabSz="914024"/>
            <a:r>
              <a:rPr lang="en-US" sz="1000" dirty="0">
                <a:solidFill>
                  <a:prstClr val="white"/>
                </a:solidFill>
                <a:latin typeface="Calibri"/>
              </a:rPr>
              <a:t>thread</a:t>
            </a:r>
            <a:endParaRPr lang="en-US" sz="1200" dirty="0">
              <a:solidFill>
                <a:prstClr val="white"/>
              </a:solidFill>
              <a:latin typeface="Calibri"/>
            </a:endParaRPr>
          </a:p>
        </p:txBody>
      </p:sp>
      <p:sp>
        <p:nvSpPr>
          <p:cNvPr id="13" name="Rounded Rectangle 12"/>
          <p:cNvSpPr/>
          <p:nvPr/>
        </p:nvSpPr>
        <p:spPr>
          <a:xfrm>
            <a:off x="981781" y="4657730"/>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defTabSz="914024"/>
            <a:r>
              <a:rPr lang="en-US" sz="1000" dirty="0">
                <a:solidFill>
                  <a:prstClr val="white"/>
                </a:solidFill>
                <a:latin typeface="Calibri"/>
              </a:rPr>
              <a:t>thread</a:t>
            </a:r>
            <a:endParaRPr lang="en-US" sz="1200" dirty="0">
              <a:solidFill>
                <a:prstClr val="white"/>
              </a:solidFill>
              <a:latin typeface="Calibri"/>
            </a:endParaRPr>
          </a:p>
        </p:txBody>
      </p:sp>
      <p:grpSp>
        <p:nvGrpSpPr>
          <p:cNvPr id="46" name="Group 45"/>
          <p:cNvGrpSpPr/>
          <p:nvPr/>
        </p:nvGrpSpPr>
        <p:grpSpPr>
          <a:xfrm>
            <a:off x="4093310" y="4876800"/>
            <a:ext cx="1828800" cy="1166778"/>
            <a:chOff x="3581400" y="4167223"/>
            <a:chExt cx="1828800" cy="1166778"/>
          </a:xfrm>
        </p:grpSpPr>
        <p:sp>
          <p:nvSpPr>
            <p:cNvPr id="21" name="Rectangle 20"/>
            <p:cNvSpPr/>
            <p:nvPr/>
          </p:nvSpPr>
          <p:spPr>
            <a:xfrm>
              <a:off x="3581400" y="4167223"/>
              <a:ext cx="1828800" cy="1166778"/>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24"/>
              <a:endParaRPr lang="en-US" dirty="0">
                <a:solidFill>
                  <a:prstClr val="white"/>
                </a:solidFill>
                <a:latin typeface="Calibri"/>
              </a:endParaRPr>
            </a:p>
          </p:txBody>
        </p:sp>
        <p:sp>
          <p:nvSpPr>
            <p:cNvPr id="22" name="Rounded Rectangle 21"/>
            <p:cNvSpPr/>
            <p:nvPr/>
          </p:nvSpPr>
          <p:spPr>
            <a:xfrm>
              <a:off x="3697956" y="426720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defTabSz="914024"/>
              <a:endParaRPr lang="en-US" sz="1600" dirty="0">
                <a:solidFill>
                  <a:prstClr val="white"/>
                </a:solidFill>
                <a:latin typeface="Calibri"/>
              </a:endParaRPr>
            </a:p>
          </p:txBody>
        </p:sp>
        <p:sp>
          <p:nvSpPr>
            <p:cNvPr id="23" name="Rounded Rectangle 22"/>
            <p:cNvSpPr/>
            <p:nvPr/>
          </p:nvSpPr>
          <p:spPr>
            <a:xfrm>
              <a:off x="4572000" y="4398851"/>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defTabSz="914024"/>
              <a:endParaRPr lang="en-US" sz="1600" dirty="0">
                <a:solidFill>
                  <a:prstClr val="white"/>
                </a:solidFill>
                <a:latin typeface="Calibri"/>
              </a:endParaRPr>
            </a:p>
          </p:txBody>
        </p:sp>
        <p:sp>
          <p:nvSpPr>
            <p:cNvPr id="24" name="Rounded Rectangle 23"/>
            <p:cNvSpPr/>
            <p:nvPr/>
          </p:nvSpPr>
          <p:spPr>
            <a:xfrm>
              <a:off x="3810000" y="481889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defTabSz="914024"/>
              <a:endParaRPr lang="en-US" sz="1600" dirty="0">
                <a:solidFill>
                  <a:prstClr val="white"/>
                </a:solidFill>
                <a:latin typeface="Calibri"/>
              </a:endParaRPr>
            </a:p>
          </p:txBody>
        </p:sp>
      </p:grpSp>
      <p:sp>
        <p:nvSpPr>
          <p:cNvPr id="25" name="TextBox 24"/>
          <p:cNvSpPr txBox="1"/>
          <p:nvPr/>
        </p:nvSpPr>
        <p:spPr>
          <a:xfrm>
            <a:off x="4108550" y="2625603"/>
            <a:ext cx="1600200" cy="498598"/>
          </a:xfrm>
          <a:prstGeom prst="rect">
            <a:avLst/>
          </a:prstGeom>
          <a:noFill/>
        </p:spPr>
        <p:txBody>
          <a:bodyPr wrap="square" lIns="0" tIns="0" rIns="0" bIns="0" rtlCol="0">
            <a:spAutoFit/>
          </a:bodyPr>
          <a:lstStyle/>
          <a:p>
            <a:pPr algn="ctr" defTabSz="914024">
              <a:lnSpc>
                <a:spcPct val="80000"/>
              </a:lnSpc>
            </a:pPr>
            <a:r>
              <a:rPr lang="en-US" sz="2000" b="1" dirty="0">
                <a:solidFill>
                  <a:srgbClr val="4F81BD">
                    <a:lumMod val="75000"/>
                  </a:srgbClr>
                </a:solidFill>
                <a:latin typeface="Calibri"/>
              </a:rPr>
              <a:t>Non-intensive </a:t>
            </a:r>
          </a:p>
          <a:p>
            <a:pPr algn="ctr" defTabSz="914024">
              <a:lnSpc>
                <a:spcPct val="80000"/>
              </a:lnSpc>
            </a:pPr>
            <a:r>
              <a:rPr lang="en-US" sz="2000" b="1" dirty="0">
                <a:solidFill>
                  <a:srgbClr val="4F81BD">
                    <a:lumMod val="75000"/>
                  </a:srgbClr>
                </a:solidFill>
                <a:latin typeface="Calibri"/>
              </a:rPr>
              <a:t>cluster</a:t>
            </a:r>
          </a:p>
        </p:txBody>
      </p:sp>
      <p:sp>
        <p:nvSpPr>
          <p:cNvPr id="26" name="TextBox 25"/>
          <p:cNvSpPr txBox="1"/>
          <p:nvPr/>
        </p:nvSpPr>
        <p:spPr>
          <a:xfrm>
            <a:off x="3962401" y="6148424"/>
            <a:ext cx="2133600" cy="279524"/>
          </a:xfrm>
          <a:prstGeom prst="rect">
            <a:avLst/>
          </a:prstGeom>
          <a:noFill/>
        </p:spPr>
        <p:txBody>
          <a:bodyPr wrap="square" lIns="0" tIns="0" rIns="0" bIns="0" rtlCol="0">
            <a:spAutoFit/>
          </a:bodyPr>
          <a:lstStyle/>
          <a:p>
            <a:pPr algn="ctr" defTabSz="914024">
              <a:lnSpc>
                <a:spcPct val="80000"/>
              </a:lnSpc>
            </a:pPr>
            <a:r>
              <a:rPr lang="en-US" sz="2200" b="1" dirty="0">
                <a:solidFill>
                  <a:srgbClr val="C0504D">
                    <a:lumMod val="75000"/>
                  </a:srgbClr>
                </a:solidFill>
                <a:latin typeface="Calibri"/>
              </a:rPr>
              <a:t>Intensive cluster</a:t>
            </a:r>
          </a:p>
        </p:txBody>
      </p:sp>
      <p:sp>
        <p:nvSpPr>
          <p:cNvPr id="27" name="Right Arrow 26"/>
          <p:cNvSpPr/>
          <p:nvPr/>
        </p:nvSpPr>
        <p:spPr>
          <a:xfrm rot="18900000">
            <a:off x="3426000" y="3639110"/>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lIns="91402" tIns="45702" rIns="91402" bIns="45702" rtlCol="0" anchor="ctr"/>
          <a:lstStyle/>
          <a:p>
            <a:pPr algn="ctr" defTabSz="914024"/>
            <a:endParaRPr lang="en-US" dirty="0">
              <a:solidFill>
                <a:prstClr val="white"/>
              </a:solidFill>
              <a:latin typeface="Calibri"/>
            </a:endParaRPr>
          </a:p>
        </p:txBody>
      </p:sp>
      <p:sp>
        <p:nvSpPr>
          <p:cNvPr id="29" name="Rounded Rectangle 28"/>
          <p:cNvSpPr/>
          <p:nvPr/>
        </p:nvSpPr>
        <p:spPr>
          <a:xfrm>
            <a:off x="892910" y="3760768"/>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defTabSz="914024"/>
            <a:r>
              <a:rPr lang="en-US" sz="1600" dirty="0">
                <a:solidFill>
                  <a:prstClr val="white"/>
                </a:solidFill>
                <a:latin typeface="Calibri"/>
              </a:rPr>
              <a:t>thread</a:t>
            </a:r>
          </a:p>
        </p:txBody>
      </p:sp>
      <p:sp>
        <p:nvSpPr>
          <p:cNvPr id="30" name="Rounded Rectangle 29"/>
          <p:cNvSpPr/>
          <p:nvPr/>
        </p:nvSpPr>
        <p:spPr>
          <a:xfrm>
            <a:off x="2188310" y="4343400"/>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defTabSz="914024"/>
            <a:r>
              <a:rPr lang="en-US" sz="1600" dirty="0">
                <a:solidFill>
                  <a:prstClr val="white"/>
                </a:solidFill>
                <a:latin typeface="Calibri"/>
              </a:rPr>
              <a:t>thread</a:t>
            </a:r>
          </a:p>
        </p:txBody>
      </p:sp>
      <p:sp>
        <p:nvSpPr>
          <p:cNvPr id="31" name="Rounded Rectangle 30"/>
          <p:cNvSpPr/>
          <p:nvPr/>
        </p:nvSpPr>
        <p:spPr>
          <a:xfrm>
            <a:off x="2035910" y="3429000"/>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defTabSz="914024"/>
            <a:r>
              <a:rPr lang="en-US" sz="1600" dirty="0">
                <a:solidFill>
                  <a:prstClr val="white"/>
                </a:solidFill>
                <a:latin typeface="Calibri"/>
              </a:rPr>
              <a:t>thread</a:t>
            </a:r>
          </a:p>
        </p:txBody>
      </p:sp>
      <p:sp>
        <p:nvSpPr>
          <p:cNvPr id="32" name="TextBox 31"/>
          <p:cNvSpPr txBox="1"/>
          <p:nvPr/>
        </p:nvSpPr>
        <p:spPr>
          <a:xfrm>
            <a:off x="685800" y="2743200"/>
            <a:ext cx="2917090" cy="369332"/>
          </a:xfrm>
          <a:prstGeom prst="rect">
            <a:avLst/>
          </a:prstGeom>
          <a:noFill/>
        </p:spPr>
        <p:txBody>
          <a:bodyPr wrap="square" lIns="0" tIns="0" rIns="0" bIns="0" rtlCol="0">
            <a:spAutoFit/>
          </a:bodyPr>
          <a:lstStyle/>
          <a:p>
            <a:pPr algn="ctr" defTabSz="914024"/>
            <a:r>
              <a:rPr lang="en-US" sz="2400" b="1" dirty="0">
                <a:solidFill>
                  <a:srgbClr val="4F81BD">
                    <a:lumMod val="75000"/>
                  </a:srgbClr>
                </a:solidFill>
                <a:latin typeface="Calibri"/>
              </a:rPr>
              <a:t>Memory-non-intensive </a:t>
            </a:r>
          </a:p>
        </p:txBody>
      </p:sp>
      <p:cxnSp>
        <p:nvCxnSpPr>
          <p:cNvPr id="33" name="Curved Connector 32"/>
          <p:cNvCxnSpPr>
            <a:stCxn id="9" idx="0"/>
            <a:endCxn id="32" idx="2"/>
          </p:cNvCxnSpPr>
          <p:nvPr/>
        </p:nvCxnSpPr>
        <p:spPr>
          <a:xfrm rot="5400000" flipH="1" flipV="1">
            <a:off x="1554368" y="2949553"/>
            <a:ext cx="426997" cy="752973"/>
          </a:xfrm>
          <a:prstGeom prst="curvedConnector3">
            <a:avLst>
              <a:gd name="adj1" fmla="val 50000"/>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urved Connector 35"/>
          <p:cNvCxnSpPr>
            <a:stCxn id="30" idx="2"/>
            <a:endCxn id="37" idx="0"/>
          </p:cNvCxnSpPr>
          <p:nvPr/>
        </p:nvCxnSpPr>
        <p:spPr>
          <a:xfrm rot="5400000">
            <a:off x="1978299" y="4792765"/>
            <a:ext cx="545068" cy="713155"/>
          </a:xfrm>
          <a:prstGeom prst="curvedConnector3">
            <a:avLst>
              <a:gd name="adj1" fmla="val 50000"/>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09600" y="5421868"/>
            <a:ext cx="2569310" cy="369332"/>
          </a:xfrm>
          <a:prstGeom prst="rect">
            <a:avLst/>
          </a:prstGeom>
          <a:noFill/>
        </p:spPr>
        <p:txBody>
          <a:bodyPr wrap="square" lIns="0" tIns="0" rIns="0" bIns="0" rtlCol="0">
            <a:spAutoFit/>
          </a:bodyPr>
          <a:lstStyle/>
          <a:p>
            <a:pPr algn="ctr" defTabSz="914024"/>
            <a:r>
              <a:rPr lang="en-US" sz="2400" b="1" dirty="0">
                <a:solidFill>
                  <a:srgbClr val="C0504D">
                    <a:lumMod val="75000"/>
                  </a:srgbClr>
                </a:solidFill>
                <a:latin typeface="Calibri"/>
              </a:rPr>
              <a:t>Memory-intensive </a:t>
            </a:r>
          </a:p>
        </p:txBody>
      </p:sp>
      <p:sp>
        <p:nvSpPr>
          <p:cNvPr id="43" name="Right Arrow 42"/>
          <p:cNvSpPr/>
          <p:nvPr/>
        </p:nvSpPr>
        <p:spPr>
          <a:xfrm rot="2700000">
            <a:off x="3426000" y="4477310"/>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lIns="91402" tIns="45702" rIns="91402" bIns="45702" rtlCol="0" anchor="ctr"/>
          <a:lstStyle/>
          <a:p>
            <a:pPr algn="ctr" defTabSz="914024"/>
            <a:endParaRPr lang="en-US" dirty="0">
              <a:solidFill>
                <a:prstClr val="white"/>
              </a:solidFill>
              <a:latin typeface="Calibri"/>
            </a:endParaRPr>
          </a:p>
        </p:txBody>
      </p:sp>
      <p:sp>
        <p:nvSpPr>
          <p:cNvPr id="48" name="Rectangle 47"/>
          <p:cNvSpPr/>
          <p:nvPr/>
        </p:nvSpPr>
        <p:spPr>
          <a:xfrm>
            <a:off x="4157112" y="4114801"/>
            <a:ext cx="1563711" cy="398906"/>
          </a:xfrm>
          <a:prstGeom prst="rect">
            <a:avLst/>
          </a:prstGeom>
        </p:spPr>
        <p:txBody>
          <a:bodyPr wrap="none" lIns="91402" tIns="45702" rIns="91402" bIns="45702">
            <a:spAutoFit/>
          </a:bodyPr>
          <a:lstStyle/>
          <a:p>
            <a:pPr algn="ctr" defTabSz="914024">
              <a:lnSpc>
                <a:spcPct val="80000"/>
              </a:lnSpc>
              <a:defRPr/>
            </a:pPr>
            <a:r>
              <a:rPr lang="en-US" sz="2400" b="1" i="1" kern="0" dirty="0">
                <a:solidFill>
                  <a:srgbClr val="FF0000"/>
                </a:solidFill>
                <a:latin typeface="Calibri"/>
              </a:rPr>
              <a:t>Prioritized</a:t>
            </a:r>
          </a:p>
        </p:txBody>
      </p:sp>
      <p:sp>
        <p:nvSpPr>
          <p:cNvPr id="49" name="Rounded Rectangle 48"/>
          <p:cNvSpPr/>
          <p:nvPr/>
        </p:nvSpPr>
        <p:spPr>
          <a:xfrm>
            <a:off x="7586589" y="2573338"/>
            <a:ext cx="232117" cy="57155"/>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2" rIns="0" bIns="45702" rtlCol="0" anchor="ctr"/>
          <a:lstStyle/>
          <a:p>
            <a:pPr algn="ctr" defTabSz="914024">
              <a:defRPr/>
            </a:pPr>
            <a:endParaRPr lang="en-US" sz="1000" kern="0" dirty="0">
              <a:solidFill>
                <a:sysClr val="window" lastClr="FFFFFF"/>
              </a:solidFill>
              <a:latin typeface="Calibri"/>
            </a:endParaRPr>
          </a:p>
        </p:txBody>
      </p:sp>
      <p:sp>
        <p:nvSpPr>
          <p:cNvPr id="50" name="Rounded Rectangle 49"/>
          <p:cNvSpPr/>
          <p:nvPr/>
        </p:nvSpPr>
        <p:spPr>
          <a:xfrm>
            <a:off x="7563151" y="2745933"/>
            <a:ext cx="279009" cy="93528"/>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2" rIns="0" bIns="45702" rtlCol="0" anchor="ctr"/>
          <a:lstStyle/>
          <a:p>
            <a:pPr algn="ctr" defTabSz="914024">
              <a:defRPr/>
            </a:pPr>
            <a:endParaRPr lang="en-US" sz="1100" kern="0" dirty="0">
              <a:solidFill>
                <a:sysClr val="window" lastClr="FFFFFF"/>
              </a:solidFill>
              <a:latin typeface="Calibri"/>
            </a:endParaRPr>
          </a:p>
        </p:txBody>
      </p:sp>
      <p:sp>
        <p:nvSpPr>
          <p:cNvPr id="51" name="Rounded Rectangle 50"/>
          <p:cNvSpPr/>
          <p:nvPr/>
        </p:nvSpPr>
        <p:spPr>
          <a:xfrm>
            <a:off x="7525043" y="2954909"/>
            <a:ext cx="355209" cy="130042"/>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2" rIns="0" bIns="45702" rtlCol="0" anchor="ctr"/>
          <a:lstStyle/>
          <a:p>
            <a:pPr algn="ctr" defTabSz="914024">
              <a:defRPr/>
            </a:pPr>
            <a:endParaRPr lang="en-US" sz="1200" kern="0" dirty="0">
              <a:solidFill>
                <a:sysClr val="window" lastClr="FFFFFF"/>
              </a:solidFill>
              <a:latin typeface="Calibri"/>
            </a:endParaRPr>
          </a:p>
        </p:txBody>
      </p:sp>
      <p:sp>
        <p:nvSpPr>
          <p:cNvPr id="52" name="Rounded Rectangle 51"/>
          <p:cNvSpPr/>
          <p:nvPr/>
        </p:nvSpPr>
        <p:spPr>
          <a:xfrm>
            <a:off x="7480495" y="3200401"/>
            <a:ext cx="444305" cy="166693"/>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2" rIns="0" bIns="45702" rtlCol="0" anchor="ctr"/>
          <a:lstStyle/>
          <a:p>
            <a:pPr algn="ctr" defTabSz="914024">
              <a:defRPr/>
            </a:pPr>
            <a:endParaRPr lang="en-US" sz="1200" kern="0" dirty="0">
              <a:solidFill>
                <a:sysClr val="window" lastClr="FFFFFF"/>
              </a:solidFill>
              <a:latin typeface="Calibri"/>
            </a:endParaRPr>
          </a:p>
        </p:txBody>
      </p:sp>
      <p:cxnSp>
        <p:nvCxnSpPr>
          <p:cNvPr id="55" name="Straight Arrow Connector 54"/>
          <p:cNvCxnSpPr/>
          <p:nvPr/>
        </p:nvCxnSpPr>
        <p:spPr>
          <a:xfrm rot="5400000" flipH="1" flipV="1">
            <a:off x="6785138" y="2933707"/>
            <a:ext cx="990600" cy="1"/>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885377" y="1973553"/>
            <a:ext cx="787831" cy="551832"/>
          </a:xfrm>
          <a:prstGeom prst="rect">
            <a:avLst/>
          </a:prstGeom>
          <a:noFill/>
        </p:spPr>
        <p:txBody>
          <a:bodyPr wrap="square" lIns="0" tIns="45702" rIns="0" bIns="45702" rtlCol="0">
            <a:spAutoFit/>
          </a:bodyPr>
          <a:lstStyle/>
          <a:p>
            <a:pPr algn="ctr" defTabSz="914024">
              <a:lnSpc>
                <a:spcPct val="80000"/>
              </a:lnSpc>
            </a:pPr>
            <a:r>
              <a:rPr lang="en-US" i="1" dirty="0">
                <a:solidFill>
                  <a:prstClr val="black"/>
                </a:solidFill>
                <a:latin typeface="Calibri"/>
              </a:rPr>
              <a:t>higher</a:t>
            </a:r>
          </a:p>
          <a:p>
            <a:pPr algn="ctr" defTabSz="914024">
              <a:lnSpc>
                <a:spcPct val="80000"/>
              </a:lnSpc>
            </a:pPr>
            <a:r>
              <a:rPr lang="en-US" i="1" dirty="0">
                <a:solidFill>
                  <a:prstClr val="black"/>
                </a:solidFill>
                <a:latin typeface="Calibri"/>
              </a:rPr>
              <a:t>priority</a:t>
            </a:r>
          </a:p>
        </p:txBody>
      </p:sp>
      <p:sp>
        <p:nvSpPr>
          <p:cNvPr id="69" name="Rounded Rectangle 68"/>
          <p:cNvSpPr/>
          <p:nvPr/>
        </p:nvSpPr>
        <p:spPr>
          <a:xfrm>
            <a:off x="6629400" y="3962400"/>
            <a:ext cx="1828800" cy="2286000"/>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defTabSz="914024"/>
            <a:endParaRPr lang="en-US">
              <a:solidFill>
                <a:prstClr val="white"/>
              </a:solidFill>
              <a:latin typeface="Calibri"/>
            </a:endParaRPr>
          </a:p>
        </p:txBody>
      </p:sp>
      <p:sp>
        <p:nvSpPr>
          <p:cNvPr id="70" name="Rounded Rectangle 69"/>
          <p:cNvSpPr/>
          <p:nvPr/>
        </p:nvSpPr>
        <p:spPr>
          <a:xfrm>
            <a:off x="7522310" y="464820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defTabSz="914024"/>
            <a:endParaRPr lang="en-US" sz="1600" dirty="0">
              <a:solidFill>
                <a:prstClr val="white"/>
              </a:solidFill>
              <a:latin typeface="Calibri"/>
            </a:endParaRPr>
          </a:p>
        </p:txBody>
      </p:sp>
      <p:sp>
        <p:nvSpPr>
          <p:cNvPr id="71" name="Rounded Rectangle 70"/>
          <p:cNvSpPr/>
          <p:nvPr/>
        </p:nvSpPr>
        <p:spPr>
          <a:xfrm>
            <a:off x="7522315" y="5143501"/>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defTabSz="914024"/>
            <a:endParaRPr lang="en-US" sz="1600" dirty="0">
              <a:solidFill>
                <a:prstClr val="white"/>
              </a:solidFill>
              <a:latin typeface="Calibri"/>
            </a:endParaRPr>
          </a:p>
        </p:txBody>
      </p:sp>
      <p:cxnSp>
        <p:nvCxnSpPr>
          <p:cNvPr id="74" name="Straight Arrow Connector 73"/>
          <p:cNvCxnSpPr/>
          <p:nvPr/>
        </p:nvCxnSpPr>
        <p:spPr>
          <a:xfrm rot="16200000" flipV="1">
            <a:off x="6413069" y="5295901"/>
            <a:ext cx="1447802" cy="2"/>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6741909" y="4096046"/>
            <a:ext cx="787831" cy="551832"/>
          </a:xfrm>
          <a:prstGeom prst="rect">
            <a:avLst/>
          </a:prstGeom>
          <a:noFill/>
        </p:spPr>
        <p:txBody>
          <a:bodyPr wrap="square" lIns="0" tIns="45702" rIns="0" bIns="45702" rtlCol="0">
            <a:spAutoFit/>
          </a:bodyPr>
          <a:lstStyle/>
          <a:p>
            <a:pPr algn="ctr" defTabSz="914024">
              <a:lnSpc>
                <a:spcPct val="80000"/>
              </a:lnSpc>
            </a:pPr>
            <a:r>
              <a:rPr lang="en-US" i="1" dirty="0">
                <a:solidFill>
                  <a:prstClr val="black"/>
                </a:solidFill>
                <a:latin typeface="Calibri"/>
              </a:rPr>
              <a:t>higher</a:t>
            </a:r>
          </a:p>
          <a:p>
            <a:pPr algn="ctr" defTabSz="914024">
              <a:lnSpc>
                <a:spcPct val="80000"/>
              </a:lnSpc>
            </a:pPr>
            <a:r>
              <a:rPr lang="en-US" i="1" dirty="0">
                <a:solidFill>
                  <a:prstClr val="black"/>
                </a:solidFill>
                <a:latin typeface="Calibri"/>
              </a:rPr>
              <a:t>priority</a:t>
            </a:r>
          </a:p>
        </p:txBody>
      </p:sp>
      <p:sp>
        <p:nvSpPr>
          <p:cNvPr id="76" name="Rounded Rectangle 75"/>
          <p:cNvSpPr/>
          <p:nvPr/>
        </p:nvSpPr>
        <p:spPr>
          <a:xfrm>
            <a:off x="7522310" y="5638802"/>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defTabSz="914024"/>
            <a:endParaRPr lang="en-US" sz="1600" dirty="0">
              <a:solidFill>
                <a:prstClr val="white"/>
              </a:solidFill>
              <a:latin typeface="Calibri"/>
            </a:endParaRPr>
          </a:p>
        </p:txBody>
      </p:sp>
      <p:sp>
        <p:nvSpPr>
          <p:cNvPr id="83" name="Oval 82"/>
          <p:cNvSpPr/>
          <p:nvPr/>
        </p:nvSpPr>
        <p:spPr>
          <a:xfrm rot="16200000">
            <a:off x="6813118" y="5212926"/>
            <a:ext cx="1447800" cy="31836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defTabSz="914024"/>
            <a:endParaRPr lang="en-US">
              <a:solidFill>
                <a:prstClr val="white"/>
              </a:solidFill>
              <a:latin typeface="Calibri"/>
            </a:endParaRPr>
          </a:p>
        </p:txBody>
      </p:sp>
      <p:cxnSp>
        <p:nvCxnSpPr>
          <p:cNvPr id="84" name="Straight Arrow Connector 83"/>
          <p:cNvCxnSpPr/>
          <p:nvPr/>
        </p:nvCxnSpPr>
        <p:spPr>
          <a:xfrm rot="5400000">
            <a:off x="7353299" y="5372107"/>
            <a:ext cx="76200" cy="1"/>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5400000">
            <a:off x="7658100" y="5372107"/>
            <a:ext cx="76200" cy="1"/>
          </a:xfrm>
          <a:prstGeom prst="straightConnector1">
            <a:avLst/>
          </a:prstGeom>
          <a:ln w="31750">
            <a:solidFill>
              <a:srgbClr val="FF0000"/>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4474310" y="3216295"/>
            <a:ext cx="873297" cy="746106"/>
            <a:chOff x="2271681" y="4560903"/>
            <a:chExt cx="1260486" cy="990600"/>
          </a:xfrm>
        </p:grpSpPr>
        <p:sp>
          <p:nvSpPr>
            <p:cNvPr id="15" name="Rectangle 14"/>
            <p:cNvSpPr/>
            <p:nvPr/>
          </p:nvSpPr>
          <p:spPr>
            <a:xfrm>
              <a:off x="2271681" y="4560903"/>
              <a:ext cx="1260486" cy="9906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24"/>
              <a:endParaRPr lang="en-US" dirty="0">
                <a:solidFill>
                  <a:prstClr val="white"/>
                </a:solidFill>
                <a:latin typeface="Calibri"/>
              </a:endParaRPr>
            </a:p>
          </p:txBody>
        </p:sp>
        <p:sp>
          <p:nvSpPr>
            <p:cNvPr id="16" name="Rounded Rectangle 15"/>
            <p:cNvSpPr/>
            <p:nvPr/>
          </p:nvSpPr>
          <p:spPr>
            <a:xfrm>
              <a:off x="2436776" y="4695858"/>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024"/>
              <a:endParaRPr lang="en-US" sz="1200" dirty="0">
                <a:solidFill>
                  <a:prstClr val="white"/>
                </a:solidFill>
                <a:latin typeface="Calibri"/>
              </a:endParaRPr>
            </a:p>
          </p:txBody>
        </p:sp>
        <p:sp>
          <p:nvSpPr>
            <p:cNvPr id="17" name="Rounded Rectangle 16"/>
            <p:cNvSpPr/>
            <p:nvPr/>
          </p:nvSpPr>
          <p:spPr>
            <a:xfrm>
              <a:off x="2527271" y="5097501"/>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024"/>
              <a:endParaRPr lang="en-US" sz="1200" dirty="0">
                <a:solidFill>
                  <a:prstClr val="white"/>
                </a:solidFill>
                <a:latin typeface="Calibri"/>
              </a:endParaRPr>
            </a:p>
          </p:txBody>
        </p:sp>
        <p:sp>
          <p:nvSpPr>
            <p:cNvPr id="18" name="Rounded Rectangle 17"/>
            <p:cNvSpPr/>
            <p:nvPr/>
          </p:nvSpPr>
          <p:spPr>
            <a:xfrm>
              <a:off x="2947958" y="4878423"/>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024"/>
              <a:endParaRPr lang="en-US" sz="1200" dirty="0">
                <a:solidFill>
                  <a:prstClr val="white"/>
                </a:solidFill>
                <a:latin typeface="Calibri"/>
              </a:endParaRPr>
            </a:p>
          </p:txBody>
        </p:sp>
        <p:sp>
          <p:nvSpPr>
            <p:cNvPr id="19" name="Rounded Rectangle 18"/>
            <p:cNvSpPr/>
            <p:nvPr/>
          </p:nvSpPr>
          <p:spPr>
            <a:xfrm>
              <a:off x="2727305" y="5316579"/>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024"/>
              <a:endParaRPr lang="en-US" sz="1200" dirty="0">
                <a:solidFill>
                  <a:prstClr val="white"/>
                </a:solidFill>
                <a:latin typeface="Calibri"/>
              </a:endParaRPr>
            </a:p>
          </p:txBody>
        </p:sp>
      </p:grpSp>
      <p:sp>
        <p:nvSpPr>
          <p:cNvPr id="59" name="Wave 58"/>
          <p:cNvSpPr/>
          <p:nvPr/>
        </p:nvSpPr>
        <p:spPr>
          <a:xfrm>
            <a:off x="6781800" y="3359191"/>
            <a:ext cx="1447800" cy="457200"/>
          </a:xfrm>
          <a:prstGeom prst="wav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lIns="91402" tIns="45702" rIns="91402" bIns="45702" rtlCol="0" anchor="ctr"/>
          <a:lstStyle/>
          <a:p>
            <a:pPr algn="ctr" defTabSz="914024"/>
            <a:r>
              <a:rPr lang="en-US" sz="2000" b="1" dirty="0">
                <a:solidFill>
                  <a:prstClr val="white"/>
                </a:solidFill>
                <a:latin typeface="Calibri"/>
              </a:rPr>
              <a:t>Throughput</a:t>
            </a:r>
          </a:p>
        </p:txBody>
      </p:sp>
      <p:sp>
        <p:nvSpPr>
          <p:cNvPr id="60" name="Wave 59"/>
          <p:cNvSpPr/>
          <p:nvPr/>
        </p:nvSpPr>
        <p:spPr>
          <a:xfrm>
            <a:off x="6781800" y="6085325"/>
            <a:ext cx="1447800" cy="457200"/>
          </a:xfrm>
          <a:prstGeom prst="wave">
            <a:avLst/>
          </a:prstGeom>
        </p:spPr>
        <p:style>
          <a:lnRef idx="2">
            <a:schemeClr val="dk1">
              <a:shade val="50000"/>
            </a:schemeClr>
          </a:lnRef>
          <a:fillRef idx="1">
            <a:schemeClr val="dk1"/>
          </a:fillRef>
          <a:effectRef idx="0">
            <a:schemeClr val="dk1"/>
          </a:effectRef>
          <a:fontRef idx="minor">
            <a:schemeClr val="lt1"/>
          </a:fontRef>
        </p:style>
        <p:txBody>
          <a:bodyPr lIns="91402" tIns="45702" rIns="91402" bIns="45702" rtlCol="0" anchor="ctr"/>
          <a:lstStyle/>
          <a:p>
            <a:pPr algn="ctr" defTabSz="914024"/>
            <a:r>
              <a:rPr lang="en-US" sz="2000" b="1" dirty="0">
                <a:solidFill>
                  <a:prstClr val="white"/>
                </a:solidFill>
                <a:latin typeface="Calibri"/>
              </a:rPr>
              <a:t>Fairness</a:t>
            </a:r>
          </a:p>
        </p:txBody>
      </p:sp>
      <p:sp>
        <p:nvSpPr>
          <p:cNvPr id="61" name="TextBox 60"/>
          <p:cNvSpPr txBox="1"/>
          <p:nvPr/>
        </p:nvSpPr>
        <p:spPr>
          <a:xfrm>
            <a:off x="467544" y="6453336"/>
            <a:ext cx="6007549" cy="369332"/>
          </a:xfrm>
          <a:prstGeom prst="rect">
            <a:avLst/>
          </a:prstGeom>
          <a:noFill/>
        </p:spPr>
        <p:txBody>
          <a:bodyPr wrap="none" rtlCol="0">
            <a:spAutoFit/>
          </a:bodyPr>
          <a:lstStyle/>
          <a:p>
            <a:r>
              <a:rPr lang="en-US" dirty="0"/>
              <a:t>Kim et al., “</a:t>
            </a:r>
            <a:r>
              <a:rPr lang="en-US" dirty="0">
                <a:solidFill>
                  <a:srgbClr val="0000FF"/>
                </a:solidFill>
              </a:rPr>
              <a:t>Thread Cluster Memory Scheduling</a:t>
            </a:r>
            <a:r>
              <a:rPr lang="en-US" dirty="0"/>
              <a:t>,” MICRO 2010.</a:t>
            </a:r>
          </a:p>
        </p:txBody>
      </p:sp>
    </p:spTree>
    <p:extLst>
      <p:ext uri="{BB962C8B-B14F-4D97-AF65-F5344CB8AC3E}">
        <p14:creationId xmlns:p14="http://schemas.microsoft.com/office/powerpoint/2010/main" val="406792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hidden"/>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36"/>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46"/>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3">
                                            <p:txEl>
                                              <p:pRg st="1" end="1"/>
                                            </p:txEl>
                                          </p:spTgt>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58"/>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3">
                                            <p:txEl>
                                              <p:pRg st="2" end="2"/>
                                            </p:txEl>
                                          </p:spTgt>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62"/>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49"/>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50"/>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51"/>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52"/>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55"/>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56"/>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63"/>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66"/>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69"/>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70"/>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71"/>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74"/>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75"/>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76"/>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80"/>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77"/>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83"/>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84"/>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85"/>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59"/>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2" grpId="0" animBg="1"/>
      <p:bldP spid="5" grpId="0" animBg="1"/>
      <p:bldP spid="6" grpId="0" animBg="1"/>
      <p:bldP spid="7" grpId="0"/>
      <p:bldP spid="8" grpId="0" animBg="1"/>
      <p:bldP spid="8" grpId="1" animBg="1"/>
      <p:bldP spid="9" grpId="0" animBg="1"/>
      <p:bldP spid="10" grpId="0" animBg="1"/>
      <p:bldP spid="10" grpId="1" animBg="1"/>
      <p:bldP spid="11" grpId="0" animBg="1"/>
      <p:bldP spid="11" grpId="1" animBg="1"/>
      <p:bldP spid="12" grpId="0" animBg="1"/>
      <p:bldP spid="13" grpId="0" animBg="1"/>
      <p:bldP spid="25" grpId="0"/>
      <p:bldP spid="26" grpId="0"/>
      <p:bldP spid="27" grpId="0" animBg="1"/>
      <p:bldP spid="29" grpId="0" animBg="1"/>
      <p:bldP spid="29" grpId="1" animBg="1"/>
      <p:bldP spid="30" grpId="0" animBg="1"/>
      <p:bldP spid="30" grpId="1" animBg="1"/>
      <p:bldP spid="31" grpId="0" animBg="1"/>
      <p:bldP spid="31" grpId="1" animBg="1"/>
      <p:bldP spid="37" grpId="0"/>
      <p:bldP spid="43" grpId="0" animBg="1"/>
      <p:bldP spid="48" grpId="0"/>
      <p:bldP spid="49" grpId="0" animBg="1"/>
      <p:bldP spid="50" grpId="0" animBg="1"/>
      <p:bldP spid="51" grpId="0" animBg="1"/>
      <p:bldP spid="52" grpId="0" animBg="1"/>
      <p:bldP spid="56" grpId="0"/>
      <p:bldP spid="69" grpId="0" animBg="1"/>
      <p:bldP spid="70" grpId="0" animBg="1"/>
      <p:bldP spid="71" grpId="0" animBg="1"/>
      <p:bldP spid="75" grpId="0"/>
      <p:bldP spid="76" grpId="0" animBg="1"/>
      <p:bldP spid="83" grpId="0" animBg="1"/>
      <p:bldP spid="59" grpId="0" animBg="1"/>
      <p:bldP spid="60"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Title 1"/>
          <p:cNvSpPr>
            <a:spLocks noGrp="1"/>
          </p:cNvSpPr>
          <p:nvPr>
            <p:ph type="title"/>
          </p:nvPr>
        </p:nvSpPr>
        <p:spPr>
          <a:xfrm>
            <a:off x="228600" y="152400"/>
            <a:ext cx="8610600" cy="914400"/>
          </a:xfrm>
        </p:spPr>
        <p:txBody>
          <a:bodyPr/>
          <a:lstStyle/>
          <a:p>
            <a:pPr eaLnBrk="1" hangingPunct="1"/>
            <a:r>
              <a:rPr lang="en-US">
                <a:latin typeface="Garamond" charset="0"/>
              </a:rPr>
              <a:t>Pipeline Parallelism: Methodology</a:t>
            </a:r>
          </a:p>
        </p:txBody>
      </p:sp>
      <p:sp>
        <p:nvSpPr>
          <p:cNvPr id="346114" name="Content Placeholder 2"/>
          <p:cNvSpPr>
            <a:spLocks noGrp="1"/>
          </p:cNvSpPr>
          <p:nvPr>
            <p:ph idx="1"/>
          </p:nvPr>
        </p:nvSpPr>
        <p:spPr>
          <a:xfrm>
            <a:off x="228600" y="1219200"/>
            <a:ext cx="8610600" cy="5029200"/>
          </a:xfrm>
        </p:spPr>
        <p:txBody>
          <a:bodyPr/>
          <a:lstStyle/>
          <a:p>
            <a:pPr eaLnBrk="1" hangingPunct="1"/>
            <a:r>
              <a:rPr lang="en-US">
                <a:latin typeface="Tahoma" charset="0"/>
              </a:rPr>
              <a:t>Workloads: </a:t>
            </a:r>
            <a:r>
              <a:rPr lang="en-US">
                <a:solidFill>
                  <a:srgbClr val="0000FF"/>
                </a:solidFill>
                <a:latin typeface="Tahoma" charset="0"/>
              </a:rPr>
              <a:t>9 applications with pipeline parallelism </a:t>
            </a:r>
            <a:endParaRPr lang="en-US">
              <a:latin typeface="Tahoma" charset="0"/>
            </a:endParaRPr>
          </a:p>
          <a:p>
            <a:pPr lvl="1" eaLnBrk="1" hangingPunct="1"/>
            <a:r>
              <a:rPr lang="en-US" sz="2000">
                <a:latin typeface="Tahoma" charset="0"/>
              </a:rPr>
              <a:t>Financial, compression, multimedia, encoding/decoding</a:t>
            </a:r>
          </a:p>
          <a:p>
            <a:pPr lvl="1" eaLnBrk="1" hangingPunct="1"/>
            <a:r>
              <a:rPr lang="en-US" sz="2000">
                <a:latin typeface="Tahoma" charset="0"/>
              </a:rPr>
              <a:t>Different training and simulation input sets</a:t>
            </a:r>
            <a:endParaRPr lang="en-US">
              <a:latin typeface="Tahoma" charset="0"/>
            </a:endParaRPr>
          </a:p>
          <a:p>
            <a:pPr eaLnBrk="1" hangingPunct="1"/>
            <a:endParaRPr lang="en-US" sz="1200">
              <a:latin typeface="Tahoma" charset="0"/>
            </a:endParaRPr>
          </a:p>
          <a:p>
            <a:pPr eaLnBrk="1" hangingPunct="1"/>
            <a:endParaRPr lang="en-US" sz="1200">
              <a:latin typeface="Tahoma" charset="0"/>
            </a:endParaRPr>
          </a:p>
          <a:p>
            <a:pPr eaLnBrk="1" hangingPunct="1"/>
            <a:r>
              <a:rPr lang="en-US">
                <a:latin typeface="Tahoma" charset="0"/>
              </a:rPr>
              <a:t>Multi-core x86 simulator</a:t>
            </a:r>
          </a:p>
          <a:p>
            <a:pPr lvl="1" eaLnBrk="1" hangingPunct="1"/>
            <a:r>
              <a:rPr lang="en-US" sz="2000">
                <a:solidFill>
                  <a:srgbClr val="0000FF"/>
                </a:solidFill>
                <a:latin typeface="Tahoma" charset="0"/>
              </a:rPr>
              <a:t>32-core CMP: </a:t>
            </a:r>
            <a:r>
              <a:rPr lang="en-US" sz="2000">
                <a:latin typeface="Tahoma" charset="0"/>
              </a:rPr>
              <a:t>2GHz, in-order, 2-wide, 5-stage</a:t>
            </a:r>
            <a:endParaRPr lang="en-US" sz="2000">
              <a:solidFill>
                <a:srgbClr val="0000FF"/>
              </a:solidFill>
              <a:latin typeface="Tahoma" charset="0"/>
            </a:endParaRPr>
          </a:p>
          <a:p>
            <a:pPr lvl="1" eaLnBrk="1" hangingPunct="1"/>
            <a:r>
              <a:rPr lang="en-US" sz="2000">
                <a:solidFill>
                  <a:srgbClr val="0000FF"/>
                </a:solidFill>
                <a:latin typeface="Tahoma" charset="0"/>
              </a:rPr>
              <a:t>Aggressive stream prefetcher </a:t>
            </a:r>
            <a:r>
              <a:rPr lang="en-US" sz="2000">
                <a:latin typeface="Tahoma" charset="0"/>
              </a:rPr>
              <a:t>employed at each core</a:t>
            </a:r>
            <a:endParaRPr lang="en-US" sz="1200">
              <a:latin typeface="Tahoma" charset="0"/>
            </a:endParaRPr>
          </a:p>
          <a:p>
            <a:pPr lvl="1" eaLnBrk="1" hangingPunct="1"/>
            <a:r>
              <a:rPr lang="en-US" sz="2000">
                <a:latin typeface="Tahoma" charset="0"/>
              </a:rPr>
              <a:t>Private 32 KB L1, private 256KB L2, 8MB shared L3</a:t>
            </a:r>
          </a:p>
          <a:p>
            <a:pPr lvl="1" eaLnBrk="1" hangingPunct="1"/>
            <a:r>
              <a:rPr lang="en-US" sz="2000">
                <a:latin typeface="Tahoma" charset="0"/>
              </a:rPr>
              <a:t>On-chip interconnect: Bi-directional ring, 5-cycle hop latency</a:t>
            </a:r>
          </a:p>
        </p:txBody>
      </p:sp>
      <p:sp>
        <p:nvSpPr>
          <p:cNvPr id="346115"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BA3FD39-FA2C-024B-B1BB-19ECF7618A7B}" type="slidenum">
              <a:rPr lang="en-US" sz="1600">
                <a:solidFill>
                  <a:srgbClr val="000000"/>
                </a:solidFill>
                <a:latin typeface="Garamond" charset="0"/>
              </a:rPr>
              <a:pPr eaLnBrk="1" hangingPunct="1"/>
              <a:t>130</a:t>
            </a:fld>
            <a:endParaRPr lang="en-US" sz="1600">
              <a:solidFill>
                <a:srgbClr val="000000"/>
              </a:solidFill>
              <a:latin typeface="Garamond" charset="0"/>
            </a:endParaRPr>
          </a:p>
        </p:txBody>
      </p:sp>
    </p:spTree>
    <p:extLst>
      <p:ext uri="{BB962C8B-B14F-4D97-AF65-F5344CB8AC3E}">
        <p14:creationId xmlns:p14="http://schemas.microsoft.com/office/powerpoint/2010/main" val="492797882"/>
      </p:ext>
    </p:extLst>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7" name="Slide Number Placeholder 4"/>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B4D8A39-CE8D-724A-BE3B-843EE9DCB91A}" type="slidenum">
              <a:rPr lang="en-US" sz="1600">
                <a:solidFill>
                  <a:srgbClr val="000000"/>
                </a:solidFill>
                <a:latin typeface="Garamond" charset="0"/>
              </a:rPr>
              <a:pPr eaLnBrk="1" hangingPunct="1"/>
              <a:t>131</a:t>
            </a:fld>
            <a:endParaRPr lang="en-US" sz="1600">
              <a:solidFill>
                <a:srgbClr val="000000"/>
              </a:solidFill>
              <a:latin typeface="Garamond" charset="0"/>
            </a:endParaRPr>
          </a:p>
        </p:txBody>
      </p:sp>
      <p:sp>
        <p:nvSpPr>
          <p:cNvPr id="347138" name="Rectangle 2"/>
          <p:cNvSpPr>
            <a:spLocks noGrp="1" noChangeArrowheads="1"/>
          </p:cNvSpPr>
          <p:nvPr>
            <p:ph type="title"/>
          </p:nvPr>
        </p:nvSpPr>
        <p:spPr/>
        <p:txBody>
          <a:bodyPr/>
          <a:lstStyle/>
          <a:p>
            <a:pPr eaLnBrk="1" hangingPunct="1"/>
            <a:r>
              <a:rPr lang="en-US">
                <a:latin typeface="Garamond" charset="0"/>
              </a:rPr>
              <a:t>DM on Pipeline Parallelism: Results</a:t>
            </a:r>
          </a:p>
        </p:txBody>
      </p:sp>
      <p:graphicFrame>
        <p:nvGraphicFramePr>
          <p:cNvPr id="347139" name="Object 2"/>
          <p:cNvGraphicFramePr>
            <a:graphicFrameLocks noChangeAspect="1"/>
          </p:cNvGraphicFramePr>
          <p:nvPr/>
        </p:nvGraphicFramePr>
        <p:xfrm>
          <a:off x="41275" y="2058988"/>
          <a:ext cx="9026525" cy="3856037"/>
        </p:xfrm>
        <a:graphic>
          <a:graphicData uri="http://schemas.openxmlformats.org/presentationml/2006/ole">
            <mc:AlternateContent xmlns:mc="http://schemas.openxmlformats.org/markup-compatibility/2006">
              <mc:Choice xmlns:v="urn:schemas-microsoft-com:vml" Requires="v">
                <p:oleObj spid="_x0000_s8208" name="Worksheet" r:id="rId4" imgW="6121400" imgH="2616200" progId="Excel.Sheet.8">
                  <p:embed/>
                </p:oleObj>
              </mc:Choice>
              <mc:Fallback>
                <p:oleObj name="Worksheet" r:id="rId4" imgW="6121400" imgH="26162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75" y="2058988"/>
                        <a:ext cx="9026525" cy="38560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01383" name="Oval 20"/>
          <p:cNvSpPr>
            <a:spLocks noChangeArrowheads="1"/>
          </p:cNvSpPr>
          <p:nvPr/>
        </p:nvSpPr>
        <p:spPr bwMode="auto">
          <a:xfrm>
            <a:off x="8153400" y="1828800"/>
            <a:ext cx="685800" cy="3533775"/>
          </a:xfrm>
          <a:prstGeom prst="ellipse">
            <a:avLst/>
          </a:prstGeom>
          <a:noFill/>
          <a:ln w="31750">
            <a:solidFill>
              <a:schemeClr val="tx2">
                <a:lumMod val="75000"/>
              </a:schemeClr>
            </a:solidFill>
            <a:round/>
            <a:headEnd/>
            <a:tailEnd/>
          </a:ln>
        </p:spPr>
        <p:txBody>
          <a:bodyPr wrap="none" anchor="ctr"/>
          <a:lstStyle/>
          <a:p>
            <a:pPr>
              <a:defRPr/>
            </a:pPr>
            <a:endParaRPr lang="en-US" b="1">
              <a:solidFill>
                <a:srgbClr val="000000"/>
              </a:solidFill>
              <a:latin typeface="Arial" pitchFamily="-106" charset="0"/>
              <a:ea typeface="ＭＳ Ｐゴシック" pitchFamily="-106" charset="-128"/>
              <a:cs typeface="ＭＳ Ｐゴシック" pitchFamily="-106" charset="-128"/>
            </a:endParaRPr>
          </a:p>
        </p:txBody>
      </p:sp>
      <p:sp>
        <p:nvSpPr>
          <p:cNvPr id="8" name="Text Box 5"/>
          <p:cNvSpPr txBox="1">
            <a:spLocks noChangeArrowheads="1"/>
          </p:cNvSpPr>
          <p:nvPr/>
        </p:nvSpPr>
        <p:spPr bwMode="auto">
          <a:xfrm>
            <a:off x="8164513" y="2611438"/>
            <a:ext cx="646112"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a:solidFill>
                  <a:srgbClr val="FF0000"/>
                </a:solidFill>
              </a:rPr>
              <a:t>16%</a:t>
            </a:r>
          </a:p>
        </p:txBody>
      </p:sp>
      <p:sp>
        <p:nvSpPr>
          <p:cNvPr id="104455" name="Line 7"/>
          <p:cNvSpPr>
            <a:spLocks noChangeShapeType="1"/>
          </p:cNvSpPr>
          <p:nvPr/>
        </p:nvSpPr>
        <p:spPr bwMode="auto">
          <a:xfrm>
            <a:off x="1030288" y="3221038"/>
            <a:ext cx="7874000"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endParaRPr>
          </a:p>
        </p:txBody>
      </p:sp>
    </p:spTree>
    <p:extLst>
      <p:ext uri="{BB962C8B-B14F-4D97-AF65-F5344CB8AC3E}">
        <p14:creationId xmlns:p14="http://schemas.microsoft.com/office/powerpoint/2010/main" val="17570599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Title 1"/>
          <p:cNvSpPr>
            <a:spLocks noGrp="1"/>
          </p:cNvSpPr>
          <p:nvPr>
            <p:ph type="title"/>
          </p:nvPr>
        </p:nvSpPr>
        <p:spPr/>
        <p:txBody>
          <a:bodyPr/>
          <a:lstStyle/>
          <a:p>
            <a:r>
              <a:rPr lang="en-US">
                <a:latin typeface="Garamond" charset="0"/>
              </a:rPr>
              <a:t>DM Coverage, Accuracy, Timeliness</a:t>
            </a:r>
          </a:p>
        </p:txBody>
      </p:sp>
      <p:sp>
        <p:nvSpPr>
          <p:cNvPr id="349186" name="Content Placeholder 2"/>
          <p:cNvSpPr>
            <a:spLocks noGrp="1"/>
          </p:cNvSpPr>
          <p:nvPr>
            <p:ph idx="1"/>
          </p:nvPr>
        </p:nvSpPr>
        <p:spPr>
          <a:xfrm>
            <a:off x="239713" y="4903788"/>
            <a:ext cx="8610600" cy="1400175"/>
          </a:xfrm>
        </p:spPr>
        <p:txBody>
          <a:bodyPr/>
          <a:lstStyle/>
          <a:p>
            <a:r>
              <a:rPr lang="en-US">
                <a:solidFill>
                  <a:srgbClr val="0000FF"/>
                </a:solidFill>
                <a:latin typeface="Tahoma" charset="0"/>
              </a:rPr>
              <a:t>High coverage</a:t>
            </a:r>
            <a:r>
              <a:rPr lang="en-US">
                <a:latin typeface="Tahoma" charset="0"/>
              </a:rPr>
              <a:t> of inter-segment misses in a </a:t>
            </a:r>
            <a:r>
              <a:rPr lang="en-US">
                <a:solidFill>
                  <a:srgbClr val="0000FF"/>
                </a:solidFill>
                <a:latin typeface="Tahoma" charset="0"/>
              </a:rPr>
              <a:t>timely </a:t>
            </a:r>
            <a:r>
              <a:rPr lang="en-US">
                <a:latin typeface="Tahoma" charset="0"/>
              </a:rPr>
              <a:t>manner</a:t>
            </a:r>
          </a:p>
          <a:p>
            <a:r>
              <a:rPr lang="en-US">
                <a:solidFill>
                  <a:srgbClr val="0000FF"/>
                </a:solidFill>
                <a:latin typeface="Tahoma" charset="0"/>
              </a:rPr>
              <a:t>Medium accuracy does not impact performance</a:t>
            </a:r>
          </a:p>
          <a:p>
            <a:pPr lvl="1"/>
            <a:r>
              <a:rPr lang="en-US">
                <a:latin typeface="Tahoma" charset="0"/>
              </a:rPr>
              <a:t>Only 5.0 and 6.8 cache blocks marshaled for average segment</a:t>
            </a:r>
          </a:p>
          <a:p>
            <a:endParaRPr lang="en-US">
              <a:solidFill>
                <a:srgbClr val="0000FF"/>
              </a:solidFill>
              <a:latin typeface="Tahoma" charset="0"/>
            </a:endParaRPr>
          </a:p>
          <a:p>
            <a:endParaRPr lang="en-US">
              <a:latin typeface="Tahoma" charset="0"/>
            </a:endParaRPr>
          </a:p>
        </p:txBody>
      </p:sp>
      <p:sp>
        <p:nvSpPr>
          <p:cNvPr id="349187"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AC86D48-BCCA-114F-B6FA-4FE64CAB7FCE}" type="slidenum">
              <a:rPr lang="en-US" sz="1600">
                <a:solidFill>
                  <a:srgbClr val="000000"/>
                </a:solidFill>
                <a:latin typeface="Garamond" charset="0"/>
              </a:rPr>
              <a:pPr eaLnBrk="1" hangingPunct="1"/>
              <a:t>132</a:t>
            </a:fld>
            <a:endParaRPr lang="en-US" sz="1600">
              <a:solidFill>
                <a:srgbClr val="000000"/>
              </a:solidFill>
              <a:latin typeface="Garamond" charset="0"/>
            </a:endParaRPr>
          </a:p>
        </p:txBody>
      </p:sp>
      <p:graphicFrame>
        <p:nvGraphicFramePr>
          <p:cNvPr id="349188" name="Object 2"/>
          <p:cNvGraphicFramePr>
            <a:graphicFrameLocks noChangeAspect="1"/>
          </p:cNvGraphicFramePr>
          <p:nvPr/>
        </p:nvGraphicFramePr>
        <p:xfrm>
          <a:off x="914400" y="1116013"/>
          <a:ext cx="7010400" cy="3863975"/>
        </p:xfrm>
        <a:graphic>
          <a:graphicData uri="http://schemas.openxmlformats.org/presentationml/2006/ole">
            <mc:AlternateContent xmlns:mc="http://schemas.openxmlformats.org/markup-compatibility/2006">
              <mc:Choice xmlns:v="urn:schemas-microsoft-com:vml" Requires="v">
                <p:oleObj spid="_x0000_s9232" name="Worksheet" r:id="rId3" imgW="5321300" imgH="2933700" progId="Excel.Sheet.8">
                  <p:embed/>
                </p:oleObj>
              </mc:Choice>
              <mc:Fallback>
                <p:oleObj name="Worksheet" r:id="rId3" imgW="5321300" imgH="2933700"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116013"/>
                        <a:ext cx="7010400" cy="3863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871105192"/>
      </p:ext>
    </p:extLst>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9" name="Title 1"/>
          <p:cNvSpPr>
            <a:spLocks noGrp="1"/>
          </p:cNvSpPr>
          <p:nvPr>
            <p:ph type="title"/>
          </p:nvPr>
        </p:nvSpPr>
        <p:spPr/>
        <p:txBody>
          <a:bodyPr/>
          <a:lstStyle/>
          <a:p>
            <a:pPr eaLnBrk="1" hangingPunct="1"/>
            <a:r>
              <a:rPr lang="en-US">
                <a:latin typeface="Garamond" charset="0"/>
              </a:rPr>
              <a:t>Scaling Results</a:t>
            </a:r>
          </a:p>
        </p:txBody>
      </p:sp>
      <p:sp>
        <p:nvSpPr>
          <p:cNvPr id="350210" name="Content Placeholder 2"/>
          <p:cNvSpPr>
            <a:spLocks noGrp="1"/>
          </p:cNvSpPr>
          <p:nvPr>
            <p:ph idx="1"/>
          </p:nvPr>
        </p:nvSpPr>
        <p:spPr>
          <a:xfrm>
            <a:off x="228600" y="1371600"/>
            <a:ext cx="8915400" cy="4876800"/>
          </a:xfrm>
        </p:spPr>
        <p:txBody>
          <a:bodyPr/>
          <a:lstStyle/>
          <a:p>
            <a:pPr eaLnBrk="1" hangingPunct="1"/>
            <a:r>
              <a:rPr lang="en-US">
                <a:solidFill>
                  <a:srgbClr val="000000"/>
                </a:solidFill>
                <a:latin typeface="Tahoma" charset="0"/>
              </a:rPr>
              <a:t>DM </a:t>
            </a:r>
            <a:r>
              <a:rPr lang="en-US">
                <a:solidFill>
                  <a:srgbClr val="0000FF"/>
                </a:solidFill>
                <a:latin typeface="Tahoma" charset="0"/>
              </a:rPr>
              <a:t>performance improvement increases </a:t>
            </a:r>
            <a:r>
              <a:rPr lang="en-US">
                <a:solidFill>
                  <a:srgbClr val="000000"/>
                </a:solidFill>
                <a:latin typeface="Tahoma" charset="0"/>
              </a:rPr>
              <a:t>with</a:t>
            </a:r>
          </a:p>
          <a:p>
            <a:pPr lvl="1" eaLnBrk="1" hangingPunct="1"/>
            <a:r>
              <a:rPr lang="en-US">
                <a:solidFill>
                  <a:srgbClr val="0000FF"/>
                </a:solidFill>
                <a:latin typeface="Tahoma" charset="0"/>
              </a:rPr>
              <a:t>More cores</a:t>
            </a:r>
          </a:p>
          <a:p>
            <a:pPr lvl="1" eaLnBrk="1" hangingPunct="1"/>
            <a:r>
              <a:rPr lang="en-US">
                <a:solidFill>
                  <a:srgbClr val="0000FF"/>
                </a:solidFill>
                <a:latin typeface="Tahoma" charset="0"/>
              </a:rPr>
              <a:t>Higher interconnect latency</a:t>
            </a:r>
          </a:p>
          <a:p>
            <a:pPr lvl="1" eaLnBrk="1" hangingPunct="1"/>
            <a:r>
              <a:rPr lang="en-US">
                <a:solidFill>
                  <a:srgbClr val="0000FF"/>
                </a:solidFill>
                <a:latin typeface="Tahoma" charset="0"/>
              </a:rPr>
              <a:t>Larger private L2 caches</a:t>
            </a:r>
          </a:p>
          <a:p>
            <a:pPr lvl="1" eaLnBrk="1" hangingPunct="1"/>
            <a:endParaRPr lang="en-US">
              <a:solidFill>
                <a:srgbClr val="000000"/>
              </a:solidFill>
              <a:latin typeface="Tahoma" charset="0"/>
            </a:endParaRPr>
          </a:p>
          <a:p>
            <a:pPr eaLnBrk="1" hangingPunct="1"/>
            <a:r>
              <a:rPr lang="en-US">
                <a:solidFill>
                  <a:srgbClr val="000000"/>
                </a:solidFill>
                <a:latin typeface="Tahoma" charset="0"/>
              </a:rPr>
              <a:t>Why? </a:t>
            </a:r>
            <a:r>
              <a:rPr lang="en-US">
                <a:solidFill>
                  <a:srgbClr val="FF0000"/>
                </a:solidFill>
                <a:latin typeface="Tahoma" charset="0"/>
              </a:rPr>
              <a:t>Inter-segment data misses become a larger bottleneck</a:t>
            </a:r>
          </a:p>
          <a:p>
            <a:pPr lvl="1" eaLnBrk="1" hangingPunct="1"/>
            <a:r>
              <a:rPr lang="en-US">
                <a:solidFill>
                  <a:srgbClr val="000000"/>
                </a:solidFill>
                <a:latin typeface="Tahoma" charset="0"/>
              </a:rPr>
              <a:t>More cores </a:t>
            </a:r>
            <a:r>
              <a:rPr lang="en-US">
                <a:solidFill>
                  <a:srgbClr val="000000"/>
                </a:solidFill>
                <a:latin typeface="Tahoma" charset="0"/>
                <a:sym typeface="Wingdings" charset="0"/>
              </a:rPr>
              <a:t> More communication</a:t>
            </a:r>
          </a:p>
          <a:p>
            <a:pPr lvl="1" eaLnBrk="1" hangingPunct="1"/>
            <a:r>
              <a:rPr lang="en-US">
                <a:solidFill>
                  <a:srgbClr val="000000"/>
                </a:solidFill>
                <a:latin typeface="Tahoma" charset="0"/>
                <a:sym typeface="Wingdings" charset="0"/>
              </a:rPr>
              <a:t>Higher latency  Longer stalls due to communication</a:t>
            </a:r>
          </a:p>
          <a:p>
            <a:pPr lvl="1" eaLnBrk="1" hangingPunct="1"/>
            <a:r>
              <a:rPr lang="en-US">
                <a:solidFill>
                  <a:srgbClr val="000000"/>
                </a:solidFill>
                <a:latin typeface="Tahoma" charset="0"/>
                <a:sym typeface="Wingdings" charset="0"/>
              </a:rPr>
              <a:t>Larger L2 cache  Communication misses remain</a:t>
            </a:r>
            <a:r>
              <a:rPr lang="en-US">
                <a:solidFill>
                  <a:srgbClr val="000000"/>
                </a:solidFill>
                <a:latin typeface="Tahoma" charset="0"/>
              </a:rPr>
              <a:t> </a:t>
            </a:r>
            <a:endParaRPr lang="en-US">
              <a:latin typeface="Tahoma" charset="0"/>
            </a:endParaRPr>
          </a:p>
          <a:p>
            <a:pPr eaLnBrk="1" hangingPunct="1"/>
            <a:endParaRPr lang="en-US">
              <a:latin typeface="Tahoma" charset="0"/>
            </a:endParaRPr>
          </a:p>
        </p:txBody>
      </p:sp>
      <p:sp>
        <p:nvSpPr>
          <p:cNvPr id="350211"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24E3995-3C2A-354A-9E0D-CA74B6F95133}" type="slidenum">
              <a:rPr lang="en-US" sz="1600">
                <a:solidFill>
                  <a:srgbClr val="000000"/>
                </a:solidFill>
                <a:latin typeface="Garamond" charset="0"/>
              </a:rPr>
              <a:pPr eaLnBrk="1" hangingPunct="1"/>
              <a:t>133</a:t>
            </a:fld>
            <a:endParaRPr lang="en-US" sz="1600">
              <a:solidFill>
                <a:srgbClr val="000000"/>
              </a:solidFill>
              <a:latin typeface="Garamond" charset="0"/>
            </a:endParaRPr>
          </a:p>
        </p:txBody>
      </p:sp>
    </p:spTree>
    <p:extLst>
      <p:ext uri="{BB962C8B-B14F-4D97-AF65-F5344CB8AC3E}">
        <p14:creationId xmlns:p14="http://schemas.microsoft.com/office/powerpoint/2010/main" val="1268940345"/>
      </p:ext>
    </p:extLst>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7" name="Slide Number Placeholder 4"/>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0F799FB-05D1-144F-ABA4-149CCF60736A}" type="slidenum">
              <a:rPr lang="en-US" sz="1600">
                <a:solidFill>
                  <a:srgbClr val="000000"/>
                </a:solidFill>
                <a:latin typeface="Garamond" charset="0"/>
              </a:rPr>
              <a:pPr eaLnBrk="1" hangingPunct="1"/>
              <a:t>134</a:t>
            </a:fld>
            <a:endParaRPr lang="en-US" sz="1600">
              <a:solidFill>
                <a:srgbClr val="000000"/>
              </a:solidFill>
              <a:latin typeface="Garamond" charset="0"/>
            </a:endParaRPr>
          </a:p>
        </p:txBody>
      </p:sp>
      <p:sp>
        <p:nvSpPr>
          <p:cNvPr id="352258" name="Rectangle 2"/>
          <p:cNvSpPr>
            <a:spLocks noGrp="1" noChangeArrowheads="1"/>
          </p:cNvSpPr>
          <p:nvPr>
            <p:ph type="title"/>
          </p:nvPr>
        </p:nvSpPr>
        <p:spPr/>
        <p:txBody>
          <a:bodyPr/>
          <a:lstStyle/>
          <a:p>
            <a:pPr eaLnBrk="1" hangingPunct="1"/>
            <a:r>
              <a:rPr lang="en-US">
                <a:latin typeface="Garamond" charset="0"/>
              </a:rPr>
              <a:t>Other Applications of Data Marshaling</a:t>
            </a:r>
          </a:p>
        </p:txBody>
      </p:sp>
      <p:sp>
        <p:nvSpPr>
          <p:cNvPr id="96260" name="Rectangle 3"/>
          <p:cNvSpPr>
            <a:spLocks noGrp="1" noChangeArrowheads="1"/>
          </p:cNvSpPr>
          <p:nvPr>
            <p:ph type="body" idx="1"/>
          </p:nvPr>
        </p:nvSpPr>
        <p:spPr>
          <a:xfrm>
            <a:off x="228600" y="1371600"/>
            <a:ext cx="8915400" cy="4876800"/>
          </a:xfrm>
        </p:spPr>
        <p:txBody>
          <a:bodyPr/>
          <a:lstStyle/>
          <a:p>
            <a:pPr eaLnBrk="1" hangingPunct="1">
              <a:lnSpc>
                <a:spcPct val="90000"/>
              </a:lnSpc>
            </a:pPr>
            <a:r>
              <a:rPr lang="en-US">
                <a:solidFill>
                  <a:srgbClr val="0000FF"/>
                </a:solidFill>
                <a:latin typeface="Tahoma" charset="0"/>
              </a:rPr>
              <a:t>Can be applied to other Staged Execution models</a:t>
            </a:r>
          </a:p>
          <a:p>
            <a:pPr lvl="1" eaLnBrk="1" hangingPunct="1">
              <a:lnSpc>
                <a:spcPct val="90000"/>
              </a:lnSpc>
            </a:pPr>
            <a:r>
              <a:rPr lang="en-US">
                <a:latin typeface="Tahoma" charset="0"/>
              </a:rPr>
              <a:t>Task parallelism models</a:t>
            </a:r>
          </a:p>
          <a:p>
            <a:pPr lvl="2" eaLnBrk="1" hangingPunct="1">
              <a:lnSpc>
                <a:spcPct val="90000"/>
              </a:lnSpc>
            </a:pPr>
            <a:r>
              <a:rPr lang="en-US">
                <a:latin typeface="Tahoma" charset="0"/>
              </a:rPr>
              <a:t>Cilk, Intel TBB, Apple Grand Central Dispatch</a:t>
            </a:r>
          </a:p>
          <a:p>
            <a:pPr lvl="1" eaLnBrk="1" hangingPunct="1">
              <a:lnSpc>
                <a:spcPct val="90000"/>
              </a:lnSpc>
            </a:pPr>
            <a:r>
              <a:rPr lang="en-US">
                <a:latin typeface="Tahoma" charset="0"/>
              </a:rPr>
              <a:t>Special-purpose remote functional units</a:t>
            </a:r>
          </a:p>
          <a:p>
            <a:pPr lvl="1" eaLnBrk="1" hangingPunct="1">
              <a:lnSpc>
                <a:spcPct val="90000"/>
              </a:lnSpc>
            </a:pPr>
            <a:r>
              <a:rPr lang="en-US">
                <a:latin typeface="Tahoma" charset="0"/>
              </a:rPr>
              <a:t>Computation spreading </a:t>
            </a:r>
            <a:r>
              <a:rPr lang="en-US" sz="1600">
                <a:latin typeface="Tahoma" charset="0"/>
              </a:rPr>
              <a:t>[Chakraborty et al., ASPLOS</a:t>
            </a:r>
            <a:r>
              <a:rPr lang="ja-JP" altLang="en-US" sz="1600">
                <a:latin typeface="Tahoma" charset="0"/>
              </a:rPr>
              <a:t>’</a:t>
            </a:r>
            <a:r>
              <a:rPr lang="en-US" altLang="ja-JP" sz="1600">
                <a:latin typeface="Tahoma" charset="0"/>
              </a:rPr>
              <a:t>06]</a:t>
            </a:r>
          </a:p>
          <a:p>
            <a:pPr lvl="1" eaLnBrk="1" hangingPunct="1">
              <a:lnSpc>
                <a:spcPct val="90000"/>
              </a:lnSpc>
            </a:pPr>
            <a:r>
              <a:rPr lang="en-US">
                <a:latin typeface="Tahoma" charset="0"/>
              </a:rPr>
              <a:t>Thread motion/migration </a:t>
            </a:r>
            <a:r>
              <a:rPr lang="en-US" sz="1600">
                <a:latin typeface="Tahoma" charset="0"/>
              </a:rPr>
              <a:t>[e.g., Rangan et al., ISCA</a:t>
            </a:r>
            <a:r>
              <a:rPr lang="ja-JP" altLang="en-US" sz="1600">
                <a:latin typeface="Tahoma" charset="0"/>
              </a:rPr>
              <a:t>’</a:t>
            </a:r>
            <a:r>
              <a:rPr lang="en-US" altLang="ja-JP" sz="1600">
                <a:latin typeface="Tahoma" charset="0"/>
              </a:rPr>
              <a:t>09]</a:t>
            </a:r>
          </a:p>
          <a:p>
            <a:pPr lvl="1" eaLnBrk="1" hangingPunct="1">
              <a:lnSpc>
                <a:spcPct val="90000"/>
              </a:lnSpc>
              <a:buFont typeface="Wingdings" charset="0"/>
              <a:buNone/>
            </a:pPr>
            <a:endParaRPr lang="en-US">
              <a:latin typeface="Tahoma" charset="0"/>
            </a:endParaRPr>
          </a:p>
          <a:p>
            <a:pPr eaLnBrk="1" hangingPunct="1">
              <a:lnSpc>
                <a:spcPct val="90000"/>
              </a:lnSpc>
            </a:pPr>
            <a:r>
              <a:rPr lang="en-US">
                <a:solidFill>
                  <a:srgbClr val="0000FF"/>
                </a:solidFill>
                <a:latin typeface="Tahoma" charset="0"/>
              </a:rPr>
              <a:t>Can be an enabler for more aggressive SE models</a:t>
            </a:r>
          </a:p>
          <a:p>
            <a:pPr lvl="1" eaLnBrk="1" hangingPunct="1">
              <a:lnSpc>
                <a:spcPct val="90000"/>
              </a:lnSpc>
            </a:pPr>
            <a:r>
              <a:rPr lang="en-US">
                <a:solidFill>
                  <a:srgbClr val="FF0000"/>
                </a:solidFill>
                <a:latin typeface="Tahoma" charset="0"/>
              </a:rPr>
              <a:t>Lowers the cost of data migration</a:t>
            </a:r>
          </a:p>
          <a:p>
            <a:pPr lvl="2" eaLnBrk="1" hangingPunct="1">
              <a:lnSpc>
                <a:spcPct val="90000"/>
              </a:lnSpc>
            </a:pPr>
            <a:r>
              <a:rPr lang="en-US">
                <a:latin typeface="Tahoma" charset="0"/>
              </a:rPr>
              <a:t>an important overhead in remote execution of code segments</a:t>
            </a:r>
          </a:p>
          <a:p>
            <a:pPr lvl="1" eaLnBrk="1" hangingPunct="1">
              <a:lnSpc>
                <a:spcPct val="90000"/>
              </a:lnSpc>
            </a:pPr>
            <a:r>
              <a:rPr lang="en-US">
                <a:solidFill>
                  <a:srgbClr val="FF0000"/>
                </a:solidFill>
                <a:latin typeface="Tahoma" charset="0"/>
              </a:rPr>
              <a:t>Remote execution of finer-grained tasks can become more feasible </a:t>
            </a:r>
            <a:r>
              <a:rPr lang="en-US">
                <a:latin typeface="Tahoma" charset="0"/>
                <a:sym typeface="Wingdings" charset="0"/>
              </a:rPr>
              <a:t> finer-grained parallelization in multi-cores</a:t>
            </a:r>
            <a:endParaRPr lang="en-US">
              <a:latin typeface="Tahoma" charset="0"/>
            </a:endParaRPr>
          </a:p>
        </p:txBody>
      </p:sp>
    </p:spTree>
    <p:extLst>
      <p:ext uri="{BB962C8B-B14F-4D97-AF65-F5344CB8AC3E}">
        <p14:creationId xmlns:p14="http://schemas.microsoft.com/office/powerpoint/2010/main" val="573219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6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26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626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626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6260">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6260">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6260">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6260">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6260">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626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5" name="Title 1"/>
          <p:cNvSpPr>
            <a:spLocks noGrp="1"/>
          </p:cNvSpPr>
          <p:nvPr>
            <p:ph type="title"/>
          </p:nvPr>
        </p:nvSpPr>
        <p:spPr/>
        <p:txBody>
          <a:bodyPr/>
          <a:lstStyle/>
          <a:p>
            <a:pPr eaLnBrk="1" hangingPunct="1"/>
            <a:r>
              <a:rPr lang="en-US">
                <a:latin typeface="Garamond" charset="0"/>
              </a:rPr>
              <a:t>Data Marshaling Summary</a:t>
            </a:r>
          </a:p>
        </p:txBody>
      </p:sp>
      <p:sp>
        <p:nvSpPr>
          <p:cNvPr id="101379" name="Content Placeholder 2"/>
          <p:cNvSpPr>
            <a:spLocks noGrp="1"/>
          </p:cNvSpPr>
          <p:nvPr>
            <p:ph idx="1"/>
          </p:nvPr>
        </p:nvSpPr>
        <p:spPr>
          <a:xfrm>
            <a:off x="152400" y="1066800"/>
            <a:ext cx="8915400" cy="5029200"/>
          </a:xfrm>
        </p:spPr>
        <p:txBody>
          <a:bodyPr/>
          <a:lstStyle/>
          <a:p>
            <a:pPr eaLnBrk="1" hangingPunct="1"/>
            <a:r>
              <a:rPr lang="en-US">
                <a:solidFill>
                  <a:srgbClr val="FF0000"/>
                </a:solidFill>
                <a:latin typeface="Tahoma" charset="0"/>
              </a:rPr>
              <a:t>Inter-segment data transfers between cores </a:t>
            </a:r>
            <a:r>
              <a:rPr lang="en-US">
                <a:solidFill>
                  <a:srgbClr val="000000"/>
                </a:solidFill>
                <a:latin typeface="Tahoma" charset="0"/>
              </a:rPr>
              <a:t>limit the benefit of promising Staged Execution (SE) models</a:t>
            </a:r>
          </a:p>
          <a:p>
            <a:pPr eaLnBrk="1" hangingPunct="1"/>
            <a:endParaRPr lang="en-US" sz="1100">
              <a:solidFill>
                <a:srgbClr val="000000"/>
              </a:solidFill>
              <a:latin typeface="Tahoma" charset="0"/>
            </a:endParaRPr>
          </a:p>
          <a:p>
            <a:pPr eaLnBrk="1" hangingPunct="1"/>
            <a:r>
              <a:rPr lang="en-US">
                <a:solidFill>
                  <a:srgbClr val="000000"/>
                </a:solidFill>
                <a:latin typeface="Tahoma" charset="0"/>
              </a:rPr>
              <a:t>Data Marshaling is a hardware/software cooperative solution: </a:t>
            </a:r>
            <a:r>
              <a:rPr lang="en-US">
                <a:solidFill>
                  <a:srgbClr val="0000FF"/>
                </a:solidFill>
                <a:latin typeface="Tahoma" charset="0"/>
              </a:rPr>
              <a:t>detect inter-segment data generator instructions and push their data to next segment</a:t>
            </a:r>
            <a:r>
              <a:rPr lang="ja-JP" altLang="en-US">
                <a:solidFill>
                  <a:srgbClr val="0000FF"/>
                </a:solidFill>
                <a:latin typeface="Tahoma" charset="0"/>
              </a:rPr>
              <a:t>’</a:t>
            </a:r>
            <a:r>
              <a:rPr lang="en-US" altLang="ja-JP">
                <a:solidFill>
                  <a:srgbClr val="0000FF"/>
                </a:solidFill>
                <a:latin typeface="Tahoma" charset="0"/>
              </a:rPr>
              <a:t>s core</a:t>
            </a:r>
          </a:p>
          <a:p>
            <a:pPr lvl="1" eaLnBrk="1" hangingPunct="1"/>
            <a:r>
              <a:rPr lang="en-US" sz="2000">
                <a:solidFill>
                  <a:srgbClr val="000000"/>
                </a:solidFill>
                <a:latin typeface="Tahoma" charset="0"/>
              </a:rPr>
              <a:t>Significantly reduces cache misses for inter-segment data</a:t>
            </a:r>
          </a:p>
          <a:p>
            <a:pPr lvl="1" eaLnBrk="1" hangingPunct="1"/>
            <a:r>
              <a:rPr lang="en-US" sz="2000">
                <a:solidFill>
                  <a:srgbClr val="000000"/>
                </a:solidFill>
                <a:latin typeface="Tahoma" charset="0"/>
              </a:rPr>
              <a:t>Low cost, high-coverage, timely for arbitrary address sequences</a:t>
            </a:r>
          </a:p>
          <a:p>
            <a:pPr lvl="1" eaLnBrk="1" hangingPunct="1"/>
            <a:r>
              <a:rPr lang="en-US" sz="2000">
                <a:solidFill>
                  <a:srgbClr val="000000"/>
                </a:solidFill>
                <a:latin typeface="Tahoma" charset="0"/>
              </a:rPr>
              <a:t>Achieves most of the potential of eliminating such misses</a:t>
            </a:r>
          </a:p>
          <a:p>
            <a:pPr eaLnBrk="1" hangingPunct="1"/>
            <a:endParaRPr lang="en-US" sz="1100">
              <a:solidFill>
                <a:srgbClr val="000000"/>
              </a:solidFill>
              <a:latin typeface="Tahoma" charset="0"/>
            </a:endParaRPr>
          </a:p>
          <a:p>
            <a:pPr eaLnBrk="1" hangingPunct="1"/>
            <a:r>
              <a:rPr lang="en-US">
                <a:solidFill>
                  <a:srgbClr val="000000"/>
                </a:solidFill>
                <a:latin typeface="Tahoma" charset="0"/>
              </a:rPr>
              <a:t>Applicable to several existing Staged Execution models</a:t>
            </a:r>
          </a:p>
          <a:p>
            <a:pPr lvl="1" eaLnBrk="1" hangingPunct="1"/>
            <a:r>
              <a:rPr lang="en-US" sz="2000">
                <a:solidFill>
                  <a:srgbClr val="000000"/>
                </a:solidFill>
                <a:latin typeface="Tahoma" charset="0"/>
              </a:rPr>
              <a:t>Accelerated Critical Sections: 9% performance benefit</a:t>
            </a:r>
          </a:p>
          <a:p>
            <a:pPr lvl="1" eaLnBrk="1" hangingPunct="1"/>
            <a:r>
              <a:rPr lang="en-US" sz="2000">
                <a:solidFill>
                  <a:srgbClr val="000000"/>
                </a:solidFill>
                <a:latin typeface="Tahoma" charset="0"/>
              </a:rPr>
              <a:t>Pipeline Parallelism: 16% performance benefit</a:t>
            </a:r>
          </a:p>
          <a:p>
            <a:pPr eaLnBrk="1" hangingPunct="1"/>
            <a:r>
              <a:rPr lang="en-US">
                <a:solidFill>
                  <a:srgbClr val="000000"/>
                </a:solidFill>
                <a:latin typeface="Tahoma" charset="0"/>
              </a:rPr>
              <a:t>Can enable new models</a:t>
            </a:r>
            <a:r>
              <a:rPr lang="en-US">
                <a:solidFill>
                  <a:srgbClr val="000000"/>
                </a:solidFill>
                <a:latin typeface="Tahoma" charset="0"/>
                <a:sym typeface="Wingdings" charset="0"/>
              </a:rPr>
              <a:t> </a:t>
            </a:r>
            <a:r>
              <a:rPr lang="en-US">
                <a:solidFill>
                  <a:srgbClr val="0000FF"/>
                </a:solidFill>
                <a:latin typeface="Tahoma" charset="0"/>
                <a:sym typeface="Wingdings" charset="0"/>
              </a:rPr>
              <a:t>very fine-grained remote execution</a:t>
            </a:r>
            <a:endParaRPr lang="en-US">
              <a:solidFill>
                <a:srgbClr val="000000"/>
              </a:solidFill>
              <a:latin typeface="Tahoma" charset="0"/>
            </a:endParaRPr>
          </a:p>
          <a:p>
            <a:pPr eaLnBrk="1" hangingPunct="1"/>
            <a:endParaRPr lang="en-US">
              <a:latin typeface="Tahoma" charset="0"/>
            </a:endParaRPr>
          </a:p>
        </p:txBody>
      </p:sp>
      <p:sp>
        <p:nvSpPr>
          <p:cNvPr id="354307"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AB4E2CD-56FB-D743-A5E1-FFF033324FE3}" type="slidenum">
              <a:rPr lang="en-US" sz="1600">
                <a:solidFill>
                  <a:srgbClr val="000000"/>
                </a:solidFill>
                <a:latin typeface="Garamond" charset="0"/>
              </a:rPr>
              <a:pPr eaLnBrk="1" hangingPunct="1"/>
              <a:t>135</a:t>
            </a:fld>
            <a:endParaRPr lang="en-US" sz="1600">
              <a:solidFill>
                <a:srgbClr val="000000"/>
              </a:solidFill>
              <a:latin typeface="Garamond" charset="0"/>
            </a:endParaRPr>
          </a:p>
        </p:txBody>
      </p:sp>
    </p:spTree>
    <p:extLst>
      <p:ext uri="{BB962C8B-B14F-4D97-AF65-F5344CB8AC3E}">
        <p14:creationId xmlns:p14="http://schemas.microsoft.com/office/powerpoint/2010/main" val="13684565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13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137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137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137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137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1379">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1379">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137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755650"/>
          </a:xfrm>
        </p:spPr>
        <p:txBody>
          <a:bodyPr/>
          <a:lstStyle/>
          <a:p>
            <a:r>
              <a:rPr lang="en-US" sz="3600" dirty="0"/>
              <a:t>More on Bottleneck Identification &amp; Scheduling</a:t>
            </a:r>
          </a:p>
        </p:txBody>
      </p:sp>
      <p:sp>
        <p:nvSpPr>
          <p:cNvPr id="3" name="Content Placeholder 2"/>
          <p:cNvSpPr>
            <a:spLocks noGrp="1"/>
          </p:cNvSpPr>
          <p:nvPr>
            <p:ph idx="1"/>
          </p:nvPr>
        </p:nvSpPr>
        <p:spPr>
          <a:xfrm>
            <a:off x="228600" y="1257002"/>
            <a:ext cx="8610600" cy="5340350"/>
          </a:xfrm>
        </p:spPr>
        <p:txBody>
          <a:bodyPr/>
          <a:lstStyle/>
          <a:p>
            <a:r>
              <a:rPr lang="en-US" sz="2000" dirty="0"/>
              <a:t>M. </a:t>
            </a:r>
            <a:r>
              <a:rPr lang="en-US" sz="2000" dirty="0" err="1"/>
              <a:t>Aater</a:t>
            </a:r>
            <a:r>
              <a:rPr lang="en-US" sz="2000" dirty="0"/>
              <a:t> Suleman, Onur Mutlu, Jose A. Joao, </a:t>
            </a:r>
            <a:r>
              <a:rPr lang="en-US" sz="2000" dirty="0" err="1"/>
              <a:t>Khubaib</a:t>
            </a:r>
            <a:r>
              <a:rPr lang="en-US" sz="2000" dirty="0"/>
              <a:t>, and Yale N. </a:t>
            </a:r>
            <a:r>
              <a:rPr lang="en-US" sz="2000" dirty="0" err="1"/>
              <a:t>Patt</a:t>
            </a:r>
            <a:r>
              <a:rPr lang="en-US" sz="2000" dirty="0"/>
              <a:t>,</a:t>
            </a:r>
            <a:br>
              <a:rPr lang="en-US" sz="2000" dirty="0"/>
            </a:br>
            <a:r>
              <a:rPr lang="en-US" sz="2000" b="1" dirty="0">
                <a:hlinkClick r:id="rId2"/>
              </a:rPr>
              <a:t>"Data Marshaling for Multi-core Architectures"</a:t>
            </a:r>
            <a:br>
              <a:rPr lang="en-US" sz="2000" dirty="0"/>
            </a:br>
            <a:r>
              <a:rPr lang="en-US" sz="2000" i="1" dirty="0"/>
              <a:t>Proceedings of the </a:t>
            </a:r>
            <a:r>
              <a:rPr lang="en-US" sz="2000" i="1" dirty="0">
                <a:hlinkClick r:id="rId3"/>
              </a:rPr>
              <a:t>37th International Symposium on Computer Architecture</a:t>
            </a:r>
            <a:r>
              <a:rPr lang="en-US" sz="2000" i="1" dirty="0"/>
              <a:t> (</a:t>
            </a:r>
            <a:r>
              <a:rPr lang="en-US" sz="2000" b="1" i="1" dirty="0"/>
              <a:t>ISCA</a:t>
            </a:r>
            <a:r>
              <a:rPr lang="en-US" sz="2000" i="1" dirty="0"/>
              <a:t>)</a:t>
            </a:r>
            <a:r>
              <a:rPr lang="en-US" sz="2000" dirty="0"/>
              <a:t>, pages 441-450, Saint-Malo, France, June 2010. </a:t>
            </a:r>
            <a:r>
              <a:rPr lang="en-US" sz="2000" dirty="0">
                <a:hlinkClick r:id="rId4"/>
              </a:rPr>
              <a:t>Slides (ppt)</a:t>
            </a:r>
            <a:r>
              <a:rPr lang="en-US" sz="2000" dirty="0"/>
              <a:t> </a:t>
            </a:r>
          </a:p>
        </p:txBody>
      </p:sp>
      <p:sp>
        <p:nvSpPr>
          <p:cNvPr id="4" name="Slide Number Placeholder 3"/>
          <p:cNvSpPr>
            <a:spLocks noGrp="1"/>
          </p:cNvSpPr>
          <p:nvPr>
            <p:ph type="sldNum" sz="quarter" idx="11"/>
          </p:nvPr>
        </p:nvSpPr>
        <p:spPr/>
        <p:txBody>
          <a:bodyPr/>
          <a:lstStyle/>
          <a:p>
            <a:pPr>
              <a:defRPr/>
            </a:pPr>
            <a:fld id="{0019D519-B001-7544-9924-EFFC16FCB3EE}" type="slidenum">
              <a:rPr lang="en-US" altLang="en-US" smtClean="0"/>
              <a:pPr>
                <a:defRPr/>
              </a:pPr>
              <a:t>136</a:t>
            </a:fld>
            <a:endParaRPr lang="en-US" altLang="en-US"/>
          </a:p>
        </p:txBody>
      </p:sp>
      <p:pic>
        <p:nvPicPr>
          <p:cNvPr id="5" name="Picture 4"/>
          <p:cNvPicPr>
            <a:picLocks noChangeAspect="1"/>
          </p:cNvPicPr>
          <p:nvPr/>
        </p:nvPicPr>
        <p:blipFill>
          <a:blip r:embed="rId5"/>
          <a:stretch>
            <a:fillRect/>
          </a:stretch>
        </p:blipFill>
        <p:spPr>
          <a:xfrm>
            <a:off x="0" y="3654565"/>
            <a:ext cx="9144000" cy="1862667"/>
          </a:xfrm>
          <a:prstGeom prst="rect">
            <a:avLst/>
          </a:prstGeom>
        </p:spPr>
      </p:pic>
    </p:spTree>
    <p:extLst>
      <p:ext uri="{BB962C8B-B14F-4D97-AF65-F5344CB8AC3E}">
        <p14:creationId xmlns:p14="http://schemas.microsoft.com/office/powerpoint/2010/main" val="129346846"/>
      </p:ext>
    </p:extLst>
  </p:cSld>
  <p:clrMapOvr>
    <a:masterClrMapping/>
  </p:clrMapOvr>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152400" y="908720"/>
            <a:ext cx="8991600" cy="5339680"/>
          </a:xfrm>
        </p:spPr>
        <p:txBody>
          <a:bodyPr/>
          <a:lstStyle/>
          <a:p>
            <a:r>
              <a:rPr lang="en-US" sz="2200" dirty="0"/>
              <a:t>Applications and phases have varying performance requirements</a:t>
            </a:r>
          </a:p>
          <a:p>
            <a:r>
              <a:rPr lang="en-US" sz="2200" dirty="0"/>
              <a:t>Designs evaluated on multiple metrics/constraints: energy, performance, reliability, fairness, … </a:t>
            </a:r>
          </a:p>
          <a:p>
            <a:pPr marL="0" indent="0">
              <a:buNone/>
            </a:pPr>
            <a:endParaRPr lang="en-US" sz="1200" dirty="0"/>
          </a:p>
          <a:p>
            <a:r>
              <a:rPr lang="en-US" sz="2200" dirty="0">
                <a:solidFill>
                  <a:srgbClr val="FF0000"/>
                </a:solidFill>
              </a:rPr>
              <a:t>One-size-fits-all </a:t>
            </a:r>
            <a:r>
              <a:rPr lang="en-US" sz="2200" dirty="0">
                <a:solidFill>
                  <a:srgbClr val="000000"/>
                </a:solidFill>
              </a:rPr>
              <a:t>design cannot satisfy all requirements and metrics</a:t>
            </a:r>
            <a:r>
              <a:rPr lang="en-US" sz="2200" dirty="0">
                <a:solidFill>
                  <a:srgbClr val="004D26"/>
                </a:solidFill>
              </a:rPr>
              <a:t>: </a:t>
            </a:r>
            <a:r>
              <a:rPr lang="en-US" sz="2200" dirty="0">
                <a:solidFill>
                  <a:srgbClr val="FF0000"/>
                </a:solidFill>
              </a:rPr>
              <a:t>cannot get the best of all worlds</a:t>
            </a:r>
          </a:p>
          <a:p>
            <a:endParaRPr lang="en-US" sz="1200" dirty="0">
              <a:solidFill>
                <a:srgbClr val="FF0000"/>
              </a:solidFill>
            </a:endParaRPr>
          </a:p>
          <a:p>
            <a:r>
              <a:rPr lang="en-US" sz="2200" dirty="0">
                <a:solidFill>
                  <a:srgbClr val="0000FF"/>
                </a:solidFill>
              </a:rPr>
              <a:t>Asymmetry</a:t>
            </a:r>
            <a:r>
              <a:rPr lang="en-US" sz="2200" dirty="0"/>
              <a:t> in design enables tradeoffs: </a:t>
            </a:r>
            <a:r>
              <a:rPr lang="en-US" sz="2200" dirty="0">
                <a:solidFill>
                  <a:srgbClr val="0000FF"/>
                </a:solidFill>
              </a:rPr>
              <a:t>can get the best of all worlds</a:t>
            </a:r>
          </a:p>
          <a:p>
            <a:pPr lvl="1"/>
            <a:r>
              <a:rPr lang="en-US" sz="2000" dirty="0"/>
              <a:t>Asymmetry in core </a:t>
            </a:r>
            <a:r>
              <a:rPr lang="en-US" sz="2000" dirty="0" err="1"/>
              <a:t>microarch</a:t>
            </a:r>
            <a:r>
              <a:rPr lang="en-US" sz="2000" dirty="0"/>
              <a:t>. </a:t>
            </a:r>
            <a:r>
              <a:rPr lang="en-US" sz="2000" dirty="0">
                <a:sym typeface="Wingdings"/>
              </a:rPr>
              <a:t> </a:t>
            </a:r>
            <a:r>
              <a:rPr lang="en-US" sz="2000" dirty="0">
                <a:solidFill>
                  <a:schemeClr val="tx2">
                    <a:lumMod val="75000"/>
                  </a:schemeClr>
                </a:solidFill>
                <a:sym typeface="Wingdings"/>
              </a:rPr>
              <a:t>Accelerated Critical Sections, BIS, DM             </a:t>
            </a:r>
            <a:r>
              <a:rPr lang="en-US" sz="2000" dirty="0">
                <a:sym typeface="Wingdings"/>
              </a:rPr>
              <a:t> Good parallel performance + Good serialized performance</a:t>
            </a:r>
          </a:p>
          <a:p>
            <a:pPr lvl="1"/>
            <a:r>
              <a:rPr lang="en-US" sz="2000" dirty="0">
                <a:sym typeface="Wingdings"/>
              </a:rPr>
              <a:t>Asymmetry in memory scheduling  </a:t>
            </a:r>
            <a:r>
              <a:rPr lang="en-US" sz="2000" dirty="0">
                <a:solidFill>
                  <a:srgbClr val="004D26"/>
                </a:solidFill>
                <a:sym typeface="Wingdings"/>
              </a:rPr>
              <a:t>Thread Cluster Memory Scheduling</a:t>
            </a:r>
            <a:r>
              <a:rPr lang="en-US" sz="2000" dirty="0">
                <a:sym typeface="Wingdings"/>
              </a:rPr>
              <a:t>  Good throughput + good fairness</a:t>
            </a:r>
          </a:p>
          <a:p>
            <a:pPr lvl="1"/>
            <a:endParaRPr lang="en-US" sz="2000" dirty="0">
              <a:sym typeface="Wingdings"/>
            </a:endParaRPr>
          </a:p>
          <a:p>
            <a:r>
              <a:rPr lang="en-US" sz="2200" dirty="0">
                <a:sym typeface="Wingdings"/>
              </a:rPr>
              <a:t>Simple asymmetric designs can be effective and low-cost</a:t>
            </a:r>
            <a:endParaRPr lang="en-US" sz="2200" dirty="0"/>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594FA-E141-4234-AE05-360401972BE7}" type="slidenum">
              <a:rPr kumimoji="0" lang="en-US" altLang="en-US" sz="1600" b="0" i="0" u="none" strike="noStrike" kern="1200" cap="none" spc="0" normalizeH="0" baseline="0" noProof="0" smtClean="0">
                <a:ln>
                  <a:noFill/>
                </a:ln>
                <a:solidFill>
                  <a:srgbClr val="000000"/>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altLang="en-US" sz="1600" b="0" i="0" u="none" strike="noStrike" kern="1200" cap="none" spc="0" normalizeH="0" baseline="0" noProof="0">
              <a:ln>
                <a:noFill/>
              </a:ln>
              <a:solidFill>
                <a:srgbClr val="000000"/>
              </a:solidFill>
              <a:effectLst/>
              <a:uLnTx/>
              <a:uFillTx/>
              <a:latin typeface="Garamond" pitchFamily="18" charset="0"/>
              <a:ea typeface="+mn-ea"/>
              <a:cs typeface="+mn-cs"/>
            </a:endParaRPr>
          </a:p>
        </p:txBody>
      </p:sp>
    </p:spTree>
    <p:extLst>
      <p:ext uri="{BB962C8B-B14F-4D97-AF65-F5344CB8AC3E}">
        <p14:creationId xmlns:p14="http://schemas.microsoft.com/office/powerpoint/2010/main" val="1969731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Readings: Heterogeneous Cores</a:t>
            </a:r>
          </a:p>
        </p:txBody>
      </p:sp>
      <p:sp>
        <p:nvSpPr>
          <p:cNvPr id="3" name="Content Placeholder 2"/>
          <p:cNvSpPr>
            <a:spLocks noGrp="1"/>
          </p:cNvSpPr>
          <p:nvPr>
            <p:ph idx="1"/>
          </p:nvPr>
        </p:nvSpPr>
        <p:spPr>
          <a:xfrm>
            <a:off x="228600" y="980728"/>
            <a:ext cx="8915400" cy="5195664"/>
          </a:xfrm>
        </p:spPr>
        <p:txBody>
          <a:bodyPr/>
          <a:lstStyle/>
          <a:p>
            <a:r>
              <a:rPr lang="en-US" sz="1600" dirty="0"/>
              <a:t>M. </a:t>
            </a:r>
            <a:r>
              <a:rPr lang="en-US" sz="1600" dirty="0" err="1"/>
              <a:t>Aater</a:t>
            </a:r>
            <a:r>
              <a:rPr lang="en-US" sz="1600" dirty="0"/>
              <a:t> </a:t>
            </a:r>
            <a:r>
              <a:rPr lang="en-US" sz="1600" dirty="0" err="1"/>
              <a:t>Suleman</a:t>
            </a:r>
            <a:r>
              <a:rPr lang="en-US" sz="1600" dirty="0"/>
              <a:t>, </a:t>
            </a:r>
            <a:r>
              <a:rPr lang="en-US" sz="1600" u="sng" dirty="0"/>
              <a:t>Onur Mutlu</a:t>
            </a:r>
            <a:r>
              <a:rPr lang="en-US" sz="1600" dirty="0"/>
              <a:t>, </a:t>
            </a:r>
            <a:r>
              <a:rPr lang="en-US" sz="1600" dirty="0" err="1"/>
              <a:t>Moinuddin</a:t>
            </a:r>
            <a:r>
              <a:rPr lang="en-US" sz="1600" dirty="0"/>
              <a:t> K. </a:t>
            </a:r>
            <a:r>
              <a:rPr lang="en-US" sz="1600" dirty="0" err="1"/>
              <a:t>Qureshi</a:t>
            </a:r>
            <a:r>
              <a:rPr lang="en-US" sz="1600" dirty="0"/>
              <a:t>, and Yale N. </a:t>
            </a:r>
            <a:r>
              <a:rPr lang="en-US" sz="1600" dirty="0" err="1"/>
              <a:t>Patt</a:t>
            </a:r>
            <a:r>
              <a:rPr lang="en-US" sz="1600" dirty="0"/>
              <a:t>,</a:t>
            </a:r>
            <a:br>
              <a:rPr lang="en-US" sz="1600" dirty="0"/>
            </a:br>
            <a:r>
              <a:rPr lang="en-US" sz="1600" b="1" dirty="0">
                <a:hlinkClick r:id="rId2"/>
              </a:rPr>
              <a:t>"Accelerating Critical Section Execution with Asymmetric Multi-Core Architectures"</a:t>
            </a:r>
            <a:r>
              <a:rPr lang="en-US" sz="1600" dirty="0"/>
              <a:t> </a:t>
            </a:r>
            <a:br>
              <a:rPr lang="en-US" sz="1600" dirty="0"/>
            </a:br>
            <a:r>
              <a:rPr lang="en-US" sz="1600" i="1" dirty="0"/>
              <a:t>Proceedings of the </a:t>
            </a:r>
            <a:r>
              <a:rPr lang="en-US" sz="1600" i="1" dirty="0">
                <a:hlinkClick r:id="rId3"/>
              </a:rPr>
              <a:t>14th International Conference on Architectural Support for Programming Languages and Operating Systems</a:t>
            </a:r>
            <a:r>
              <a:rPr lang="en-US" sz="1600" i="1" dirty="0"/>
              <a:t> (</a:t>
            </a:r>
            <a:r>
              <a:rPr lang="en-US" sz="1600" b="1" i="1" dirty="0"/>
              <a:t>ASPLOS</a:t>
            </a:r>
            <a:r>
              <a:rPr lang="en-US" sz="1600" i="1" dirty="0"/>
              <a:t>)</a:t>
            </a:r>
            <a:r>
              <a:rPr lang="en-US" sz="1600" dirty="0"/>
              <a:t>, pages 253-264, Washington, DC, March 2009. </a:t>
            </a:r>
            <a:r>
              <a:rPr lang="en-US" sz="1600" dirty="0">
                <a:hlinkClick r:id="rId4"/>
              </a:rPr>
              <a:t>Slides (ppt)</a:t>
            </a:r>
            <a:r>
              <a:rPr lang="en-US" sz="1600" dirty="0"/>
              <a:t> </a:t>
            </a:r>
          </a:p>
          <a:p>
            <a:endParaRPr lang="en-US" sz="800" dirty="0"/>
          </a:p>
          <a:p>
            <a:endParaRPr lang="en-US" sz="400" dirty="0"/>
          </a:p>
          <a:p>
            <a:r>
              <a:rPr lang="en-US" sz="1600" dirty="0"/>
              <a:t>M. </a:t>
            </a:r>
            <a:r>
              <a:rPr lang="en-US" sz="1600" dirty="0" err="1"/>
              <a:t>Aater</a:t>
            </a:r>
            <a:r>
              <a:rPr lang="en-US" sz="1600" dirty="0"/>
              <a:t> </a:t>
            </a:r>
            <a:r>
              <a:rPr lang="en-US" sz="1600" dirty="0" err="1"/>
              <a:t>Suleman</a:t>
            </a:r>
            <a:r>
              <a:rPr lang="en-US" sz="1600" dirty="0"/>
              <a:t>, </a:t>
            </a:r>
            <a:r>
              <a:rPr lang="en-US" sz="1600" u="sng" dirty="0"/>
              <a:t>Onur Mutlu</a:t>
            </a:r>
            <a:r>
              <a:rPr lang="en-US" sz="1600" dirty="0"/>
              <a:t>, Jose A. Joao, </a:t>
            </a:r>
            <a:r>
              <a:rPr lang="en-US" sz="1600" dirty="0" err="1"/>
              <a:t>Khubaib</a:t>
            </a:r>
            <a:r>
              <a:rPr lang="en-US" sz="1600" dirty="0"/>
              <a:t>, and Yale N. </a:t>
            </a:r>
            <a:r>
              <a:rPr lang="en-US" sz="1600" dirty="0" err="1"/>
              <a:t>Patt</a:t>
            </a:r>
            <a:r>
              <a:rPr lang="en-US" sz="1600" dirty="0"/>
              <a:t>,</a:t>
            </a:r>
            <a:br>
              <a:rPr lang="en-US" sz="1600" dirty="0"/>
            </a:br>
            <a:r>
              <a:rPr lang="en-US" sz="1600" b="1" dirty="0">
                <a:hlinkClick r:id="rId5"/>
              </a:rPr>
              <a:t>"Data Marshaling for Multi-core Architectures"</a:t>
            </a:r>
            <a:br>
              <a:rPr lang="en-US" sz="1600" dirty="0"/>
            </a:br>
            <a:r>
              <a:rPr lang="en-US" sz="1600" i="1" dirty="0"/>
              <a:t>Proceedings of the </a:t>
            </a:r>
            <a:r>
              <a:rPr lang="en-US" sz="1600" i="1" dirty="0">
                <a:hlinkClick r:id="rId6"/>
              </a:rPr>
              <a:t>37th International Symposium on Computer Architecture</a:t>
            </a:r>
            <a:r>
              <a:rPr lang="en-US" sz="1600" i="1" dirty="0"/>
              <a:t> (</a:t>
            </a:r>
            <a:r>
              <a:rPr lang="en-US" sz="1600" b="1" i="1" dirty="0"/>
              <a:t>ISCA</a:t>
            </a:r>
            <a:r>
              <a:rPr lang="en-US" sz="1600" i="1" dirty="0"/>
              <a:t>)</a:t>
            </a:r>
            <a:r>
              <a:rPr lang="en-US" sz="1600" dirty="0"/>
              <a:t>, pages 441-450, Saint-Malo, France, June 2010. </a:t>
            </a:r>
            <a:r>
              <a:rPr lang="en-US" sz="1600" dirty="0">
                <a:hlinkClick r:id="rId7"/>
              </a:rPr>
              <a:t>Slides (ppt)</a:t>
            </a:r>
            <a:r>
              <a:rPr lang="en-US" sz="1600" dirty="0"/>
              <a:t> </a:t>
            </a:r>
          </a:p>
          <a:p>
            <a:endParaRPr lang="en-US" sz="400" dirty="0"/>
          </a:p>
          <a:p>
            <a:endParaRPr lang="en-US" sz="800" dirty="0"/>
          </a:p>
          <a:p>
            <a:r>
              <a:rPr lang="en-US" sz="1600" dirty="0"/>
              <a:t>Jose A. Joao, M. </a:t>
            </a:r>
            <a:r>
              <a:rPr lang="en-US" sz="1600" dirty="0" err="1"/>
              <a:t>Aater</a:t>
            </a:r>
            <a:r>
              <a:rPr lang="en-US" sz="1600" dirty="0"/>
              <a:t> </a:t>
            </a:r>
            <a:r>
              <a:rPr lang="en-US" sz="1600" dirty="0" err="1"/>
              <a:t>Suleman</a:t>
            </a:r>
            <a:r>
              <a:rPr lang="en-US" sz="1600" dirty="0"/>
              <a:t>, </a:t>
            </a:r>
            <a:r>
              <a:rPr lang="en-US" sz="1600" u="sng" dirty="0"/>
              <a:t>Onur Mutlu</a:t>
            </a:r>
            <a:r>
              <a:rPr lang="en-US" sz="1600" dirty="0"/>
              <a:t>, and Yale N. </a:t>
            </a:r>
            <a:r>
              <a:rPr lang="en-US" sz="1600" dirty="0" err="1"/>
              <a:t>Patt</a:t>
            </a:r>
            <a:r>
              <a:rPr lang="en-US" sz="1600" dirty="0"/>
              <a:t>,</a:t>
            </a:r>
            <a:br>
              <a:rPr lang="en-US" sz="1600" dirty="0"/>
            </a:br>
            <a:r>
              <a:rPr lang="en-US" sz="1600" b="1" dirty="0">
                <a:hlinkClick r:id="rId8"/>
              </a:rPr>
              <a:t>"Bottleneck Identification and Scheduling in Multithreaded Applications"</a:t>
            </a:r>
            <a:r>
              <a:rPr lang="en-US" sz="1600" dirty="0"/>
              <a:t> </a:t>
            </a:r>
            <a:br>
              <a:rPr lang="en-US" sz="1600" dirty="0"/>
            </a:br>
            <a:r>
              <a:rPr lang="en-US" sz="1600" i="1" dirty="0"/>
              <a:t>Proceedings of the </a:t>
            </a:r>
            <a:r>
              <a:rPr lang="en-US" sz="1600" i="1" dirty="0">
                <a:hlinkClick r:id="rId9"/>
              </a:rPr>
              <a:t>17th International Conference on Architectural Support for Programming Languages and Operating Systems</a:t>
            </a:r>
            <a:r>
              <a:rPr lang="en-US" sz="1600" i="1" dirty="0"/>
              <a:t> (</a:t>
            </a:r>
            <a:r>
              <a:rPr lang="en-US" sz="1600" b="1" i="1" dirty="0"/>
              <a:t>ASPLOS</a:t>
            </a:r>
            <a:r>
              <a:rPr lang="en-US" sz="1600" i="1" dirty="0"/>
              <a:t>)</a:t>
            </a:r>
            <a:r>
              <a:rPr lang="en-US" sz="1600" dirty="0"/>
              <a:t>, London, UK, March 2012. </a:t>
            </a:r>
            <a:r>
              <a:rPr lang="en-US" sz="1600" dirty="0">
                <a:hlinkClick r:id="rId10"/>
              </a:rPr>
              <a:t>Slides (ppt)</a:t>
            </a:r>
            <a:r>
              <a:rPr lang="en-US" sz="1600" dirty="0"/>
              <a:t> </a:t>
            </a:r>
            <a:r>
              <a:rPr lang="en-US" sz="1600" dirty="0">
                <a:hlinkClick r:id="rId11"/>
              </a:rPr>
              <a:t>(pdf)</a:t>
            </a:r>
            <a:endParaRPr lang="en-US" sz="1600" dirty="0"/>
          </a:p>
          <a:p>
            <a:endParaRPr lang="en-US" sz="400" dirty="0"/>
          </a:p>
          <a:p>
            <a:endParaRPr lang="en-US" sz="400" dirty="0"/>
          </a:p>
          <a:p>
            <a:r>
              <a:rPr lang="en-US" sz="1600" dirty="0"/>
              <a:t>Jose A. Joao, M. </a:t>
            </a:r>
            <a:r>
              <a:rPr lang="en-US" sz="1600" dirty="0" err="1"/>
              <a:t>Aater</a:t>
            </a:r>
            <a:r>
              <a:rPr lang="en-US" sz="1600" dirty="0"/>
              <a:t> </a:t>
            </a:r>
            <a:r>
              <a:rPr lang="en-US" sz="1600" dirty="0" err="1"/>
              <a:t>Suleman</a:t>
            </a:r>
            <a:r>
              <a:rPr lang="en-US" sz="1600" dirty="0"/>
              <a:t>, </a:t>
            </a:r>
            <a:r>
              <a:rPr lang="en-US" sz="1600" u="sng" dirty="0"/>
              <a:t>Onur Mutlu</a:t>
            </a:r>
            <a:r>
              <a:rPr lang="en-US" sz="1600" dirty="0"/>
              <a:t>, and Yale N. </a:t>
            </a:r>
            <a:r>
              <a:rPr lang="en-US" sz="1600" dirty="0" err="1"/>
              <a:t>Patt</a:t>
            </a:r>
            <a:r>
              <a:rPr lang="en-US" sz="1600" dirty="0"/>
              <a:t>,</a:t>
            </a:r>
            <a:br>
              <a:rPr lang="en-US" sz="1600" dirty="0"/>
            </a:br>
            <a:r>
              <a:rPr lang="en-US" sz="1600" b="1" dirty="0">
                <a:hlinkClick r:id="rId12"/>
              </a:rPr>
              <a:t>"Utility-Based Acceleration of Multithreaded Applications on Asymmetric CMPs"</a:t>
            </a:r>
            <a:br>
              <a:rPr lang="en-US" sz="1600" dirty="0"/>
            </a:br>
            <a:r>
              <a:rPr lang="en-US" sz="1600" i="1" dirty="0"/>
              <a:t>Proceedings of the </a:t>
            </a:r>
            <a:r>
              <a:rPr lang="en-US" sz="1600" i="1" dirty="0">
                <a:hlinkClick r:id="rId13"/>
              </a:rPr>
              <a:t>40th International Symposium on Computer Architecture</a:t>
            </a:r>
            <a:r>
              <a:rPr lang="en-US" sz="1600" i="1" dirty="0"/>
              <a:t> (</a:t>
            </a:r>
            <a:r>
              <a:rPr lang="en-US" sz="1600" b="1" i="1" dirty="0"/>
              <a:t>ISCA</a:t>
            </a:r>
            <a:r>
              <a:rPr lang="en-US" sz="1600" i="1" dirty="0"/>
              <a:t>)</a:t>
            </a:r>
            <a:r>
              <a:rPr lang="en-US" sz="1600" dirty="0"/>
              <a:t>, Tel-Aviv, Israel, June 2013. </a:t>
            </a:r>
            <a:r>
              <a:rPr lang="en-US" sz="1600" dirty="0">
                <a:hlinkClick r:id="rId14"/>
              </a:rPr>
              <a:t>Slides (ppt)</a:t>
            </a:r>
            <a:r>
              <a:rPr lang="en-US" sz="1600" dirty="0"/>
              <a:t> </a:t>
            </a:r>
            <a:r>
              <a:rPr lang="en-US" sz="1600" dirty="0">
                <a:hlinkClick r:id="rId15"/>
              </a:rPr>
              <a:t>Slides (pdf)</a:t>
            </a:r>
            <a:r>
              <a:rPr lang="en-US" sz="1600" dirty="0"/>
              <a:t> </a:t>
            </a:r>
            <a:br>
              <a:rPr lang="en-US" sz="1600" dirty="0"/>
            </a:br>
            <a:endParaRPr lang="en-US" sz="1600" dirty="0"/>
          </a:p>
          <a:p>
            <a:endParaRPr lang="en-US" sz="800" dirty="0"/>
          </a:p>
          <a:p>
            <a:endParaRPr lang="en-US" sz="1600" dirty="0"/>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594FA-E141-4234-AE05-360401972BE7}" type="slidenum">
              <a:rPr kumimoji="0" lang="en-US" altLang="en-US" sz="1600" b="0" i="0" u="none" strike="noStrike" kern="1200" cap="none" spc="0" normalizeH="0" baseline="0" noProof="0" smtClean="0">
                <a:ln>
                  <a:noFill/>
                </a:ln>
                <a:solidFill>
                  <a:srgbClr val="000000"/>
                </a:solidFill>
                <a:effectLst/>
                <a:uLnTx/>
                <a:uFillTx/>
                <a:latin typeface="Garamond"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en-US" altLang="en-US" sz="1600" b="0" i="0" u="none" strike="noStrike" kern="1200" cap="none" spc="0" normalizeH="0" baseline="0" noProof="0">
              <a:ln>
                <a:noFill/>
              </a:ln>
              <a:solidFill>
                <a:srgbClr val="000000"/>
              </a:solidFill>
              <a:effectLst/>
              <a:uLnTx/>
              <a:uFillTx/>
              <a:latin typeface="Garamond" charset="0"/>
              <a:ea typeface="+mn-ea"/>
              <a:cs typeface="+mn-cs"/>
            </a:endParaRPr>
          </a:p>
        </p:txBody>
      </p:sp>
    </p:spTree>
    <p:extLst>
      <p:ext uri="{BB962C8B-B14F-4D97-AF65-F5344CB8AC3E}">
        <p14:creationId xmlns:p14="http://schemas.microsoft.com/office/powerpoint/2010/main" val="1156897796"/>
      </p:ext>
    </p:extLst>
  </p:cSld>
  <p:clrMapOvr>
    <a:masterClrMapping/>
  </p:clrMapOv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Title 4"/>
          <p:cNvSpPr>
            <a:spLocks noGrp="1"/>
          </p:cNvSpPr>
          <p:nvPr>
            <p:ph type="ctrTitle"/>
          </p:nvPr>
        </p:nvSpPr>
        <p:spPr>
          <a:xfrm>
            <a:off x="685800" y="1371600"/>
            <a:ext cx="7924800" cy="1752600"/>
          </a:xfrm>
        </p:spPr>
        <p:txBody>
          <a:bodyPr/>
          <a:lstStyle/>
          <a:p>
            <a:r>
              <a:rPr lang="en-US">
                <a:latin typeface="Garamond" charset="0"/>
              </a:rPr>
              <a:t>A Case for </a:t>
            </a:r>
            <a:br>
              <a:rPr lang="en-US">
                <a:latin typeface="Garamond" charset="0"/>
              </a:rPr>
            </a:br>
            <a:r>
              <a:rPr lang="en-US">
                <a:latin typeface="Garamond" charset="0"/>
              </a:rPr>
              <a:t>	Asymmetry Everywhere</a:t>
            </a:r>
          </a:p>
        </p:txBody>
      </p:sp>
      <p:sp>
        <p:nvSpPr>
          <p:cNvPr id="194562" name="Subtitle 5"/>
          <p:cNvSpPr>
            <a:spLocks noGrp="1"/>
          </p:cNvSpPr>
          <p:nvPr>
            <p:ph type="subTitle" idx="1"/>
          </p:nvPr>
        </p:nvSpPr>
        <p:spPr>
          <a:xfrm>
            <a:off x="76200" y="4191000"/>
            <a:ext cx="8991600" cy="1752600"/>
          </a:xfrm>
        </p:spPr>
        <p:txBody>
          <a:bodyPr/>
          <a:lstStyle/>
          <a:p>
            <a:pPr>
              <a:buFont typeface="Wingdings" charset="0"/>
              <a:buNone/>
            </a:pPr>
            <a:r>
              <a:rPr lang="en-US" sz="2000" dirty="0" err="1">
                <a:latin typeface="Tahoma" charset="0"/>
              </a:rPr>
              <a:t>Onur</a:t>
            </a:r>
            <a:r>
              <a:rPr lang="en-US" sz="2000" dirty="0">
                <a:latin typeface="Tahoma" charset="0"/>
              </a:rPr>
              <a:t> </a:t>
            </a:r>
            <a:r>
              <a:rPr lang="en-US" sz="2000" dirty="0" err="1">
                <a:latin typeface="Tahoma" charset="0"/>
              </a:rPr>
              <a:t>Mutlu</a:t>
            </a:r>
            <a:r>
              <a:rPr lang="en-US" sz="2000" dirty="0">
                <a:latin typeface="Tahoma" charset="0"/>
              </a:rPr>
              <a:t>, </a:t>
            </a:r>
            <a:br>
              <a:rPr lang="en-US" sz="2000" dirty="0">
                <a:latin typeface="Tahoma" charset="0"/>
              </a:rPr>
            </a:br>
            <a:r>
              <a:rPr lang="en-US" sz="2000" b="1" dirty="0">
                <a:latin typeface="Tahoma" charset="0"/>
                <a:hlinkClick r:id="rId2"/>
              </a:rPr>
              <a:t>"Asymmetry Everywhere (with Automatic Resource Management)"</a:t>
            </a:r>
            <a:br>
              <a:rPr lang="en-US" sz="2000" dirty="0">
                <a:latin typeface="Tahoma" charset="0"/>
              </a:rPr>
            </a:br>
            <a:r>
              <a:rPr lang="en-US" sz="2000" i="1" dirty="0">
                <a:latin typeface="Tahoma" charset="0"/>
                <a:hlinkClick r:id="rId3"/>
              </a:rPr>
              <a:t>CRA Workshop on Advancing Computer Architecture Research: Popular Parallel Programming</a:t>
            </a:r>
            <a:r>
              <a:rPr lang="en-US" sz="2000" dirty="0">
                <a:latin typeface="Tahoma" charset="0"/>
              </a:rPr>
              <a:t>, San Diego, CA, February 2010. </a:t>
            </a:r>
            <a:br>
              <a:rPr lang="en-US" sz="2000" dirty="0">
                <a:latin typeface="Tahoma" charset="0"/>
              </a:rPr>
            </a:br>
            <a:r>
              <a:rPr lang="en-US" sz="2000" dirty="0">
                <a:latin typeface="Tahoma" charset="0"/>
                <a:hlinkClick r:id="rId4"/>
              </a:rPr>
              <a:t>Position paper</a:t>
            </a:r>
            <a:r>
              <a:rPr lang="en-US" sz="2000" dirty="0">
                <a:latin typeface="Tahoma" charset="0"/>
              </a:rPr>
              <a:t> </a:t>
            </a:r>
          </a:p>
        </p:txBody>
      </p:sp>
      <p:sp>
        <p:nvSpPr>
          <p:cNvPr id="194563"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DEAA47D-C9F6-7643-802A-9D2B1C71C581}" type="slidenum">
              <a:rPr lang="en-US" sz="1200">
                <a:solidFill>
                  <a:srgbClr val="000000"/>
                </a:solidFill>
                <a:latin typeface="Garamond" charset="0"/>
              </a:rPr>
              <a:pPr eaLnBrk="1" hangingPunct="1"/>
              <a:t>139</a:t>
            </a:fld>
            <a:endParaRPr lang="en-US" sz="1200">
              <a:solidFill>
                <a:srgbClr val="000000"/>
              </a:solidFill>
              <a:latin typeface="Garamond" charset="0"/>
            </a:endParaRPr>
          </a:p>
        </p:txBody>
      </p:sp>
    </p:spTree>
    <p:extLst>
      <p:ext uri="{BB962C8B-B14F-4D97-AF65-F5344CB8AC3E}">
        <p14:creationId xmlns:p14="http://schemas.microsoft.com/office/powerpoint/2010/main" val="268957495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755650"/>
          </a:xfrm>
        </p:spPr>
        <p:txBody>
          <a:bodyPr/>
          <a:lstStyle/>
          <a:p>
            <a:r>
              <a:rPr lang="en-US" sz="3200" dirty="0"/>
              <a:t>Remember: Heterogeneous Retention Times in DRAM</a:t>
            </a:r>
          </a:p>
        </p:txBody>
      </p:sp>
      <p:sp>
        <p:nvSpPr>
          <p:cNvPr id="4" name="Slide Number Placeholder 3"/>
          <p:cNvSpPr>
            <a:spLocks noGrp="1"/>
          </p:cNvSpPr>
          <p:nvPr>
            <p:ph type="sldNum" sz="quarter" idx="11"/>
          </p:nvPr>
        </p:nvSpPr>
        <p:spPr/>
        <p:txBody>
          <a:bodyPr/>
          <a:lstStyle/>
          <a:p>
            <a:pPr>
              <a:defRPr/>
            </a:pPr>
            <a:fld id="{D47506E6-4811-C243-B068-1C22F879B5EB}" type="slidenum">
              <a:rPr lang="en-US" altLang="en-US" smtClean="0"/>
              <a:pPr>
                <a:defRPr/>
              </a:pPr>
              <a:t>14</a:t>
            </a:fld>
            <a:endParaRPr lang="en-US"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44588"/>
            <a:ext cx="9144000" cy="4371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p:nvSpPr>
        <p:spPr>
          <a:xfrm>
            <a:off x="467544" y="6381328"/>
            <a:ext cx="7795339" cy="369332"/>
          </a:xfrm>
          <a:prstGeom prst="rect">
            <a:avLst/>
          </a:prstGeom>
          <a:noFill/>
        </p:spPr>
        <p:txBody>
          <a:bodyPr wrap="none" rtlCol="0">
            <a:spAutoFit/>
          </a:bodyPr>
          <a:lstStyle/>
          <a:p>
            <a:r>
              <a:rPr lang="en-US" dirty="0"/>
              <a:t>Liu et al., “</a:t>
            </a:r>
            <a:r>
              <a:rPr lang="en-US" dirty="0">
                <a:solidFill>
                  <a:srgbClr val="0000FF"/>
                </a:solidFill>
              </a:rPr>
              <a:t>RAIDR: Retention-Aware Intelligent DRAM Refresh</a:t>
            </a:r>
            <a:r>
              <a:rPr lang="en-US" dirty="0"/>
              <a:t>,” ISCA 2012.</a:t>
            </a:r>
          </a:p>
        </p:txBody>
      </p:sp>
    </p:spTree>
    <p:extLst>
      <p:ext uri="{BB962C8B-B14F-4D97-AF65-F5344CB8AC3E}">
        <p14:creationId xmlns:p14="http://schemas.microsoft.com/office/powerpoint/2010/main" val="2319133171"/>
      </p:ext>
    </p:extLst>
  </p:cSld>
  <p:clrMapOvr>
    <a:masterClrMapping/>
  </p:clrMapOvr>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Title 1"/>
          <p:cNvSpPr>
            <a:spLocks noGrp="1"/>
          </p:cNvSpPr>
          <p:nvPr>
            <p:ph type="title"/>
          </p:nvPr>
        </p:nvSpPr>
        <p:spPr/>
        <p:txBody>
          <a:bodyPr/>
          <a:lstStyle/>
          <a:p>
            <a:r>
              <a:rPr lang="en-US">
                <a:latin typeface="Garamond" charset="0"/>
              </a:rPr>
              <a:t>Asymmetry Enables Customization</a:t>
            </a:r>
          </a:p>
        </p:txBody>
      </p:sp>
      <p:sp>
        <p:nvSpPr>
          <p:cNvPr id="21507" name="Content Placeholder 2"/>
          <p:cNvSpPr>
            <a:spLocks noGrp="1"/>
          </p:cNvSpPr>
          <p:nvPr>
            <p:ph idx="1"/>
          </p:nvPr>
        </p:nvSpPr>
        <p:spPr>
          <a:xfrm>
            <a:off x="228600" y="1143000"/>
            <a:ext cx="8610600" cy="4876800"/>
          </a:xfrm>
        </p:spPr>
        <p:txBody>
          <a:bodyPr/>
          <a:lstStyle/>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r>
              <a:rPr lang="en-US">
                <a:latin typeface="Tahoma" charset="0"/>
              </a:rPr>
              <a:t>Symmetric: One size fits all</a:t>
            </a:r>
          </a:p>
          <a:p>
            <a:pPr lvl="1"/>
            <a:r>
              <a:rPr lang="en-US" sz="2000">
                <a:latin typeface="Tahoma" charset="0"/>
              </a:rPr>
              <a:t>Energy and performance suboptimal for different phase behaviors</a:t>
            </a:r>
          </a:p>
          <a:p>
            <a:r>
              <a:rPr lang="en-US">
                <a:solidFill>
                  <a:srgbClr val="0000FF"/>
                </a:solidFill>
                <a:latin typeface="Tahoma" charset="0"/>
              </a:rPr>
              <a:t>Asymmetric: Enables tradeoffs and customization</a:t>
            </a:r>
          </a:p>
          <a:p>
            <a:pPr lvl="1"/>
            <a:r>
              <a:rPr lang="en-US" sz="2000">
                <a:solidFill>
                  <a:srgbClr val="000000"/>
                </a:solidFill>
                <a:latin typeface="Tahoma" charset="0"/>
              </a:rPr>
              <a:t>Processing requirements vary across applications and phases</a:t>
            </a:r>
          </a:p>
          <a:p>
            <a:pPr lvl="1"/>
            <a:r>
              <a:rPr lang="en-US" sz="2000">
                <a:solidFill>
                  <a:srgbClr val="FF0000"/>
                </a:solidFill>
                <a:latin typeface="Tahoma" charset="0"/>
              </a:rPr>
              <a:t>Execute code on best-fit resources (minimal energy, adequate perf.)</a:t>
            </a:r>
          </a:p>
        </p:txBody>
      </p:sp>
      <p:sp>
        <p:nvSpPr>
          <p:cNvPr id="199683"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D99F04B-28CD-9D46-B4CF-9C5A4AA8DF05}" type="slidenum">
              <a:rPr lang="en-US" sz="1600">
                <a:solidFill>
                  <a:srgbClr val="000000"/>
                </a:solidFill>
                <a:latin typeface="Garamond" charset="0"/>
              </a:rPr>
              <a:pPr eaLnBrk="1" hangingPunct="1"/>
              <a:t>140</a:t>
            </a:fld>
            <a:endParaRPr lang="en-US" sz="1600">
              <a:solidFill>
                <a:srgbClr val="000000"/>
              </a:solidFill>
              <a:latin typeface="Garamond" charset="0"/>
            </a:endParaRPr>
          </a:p>
        </p:txBody>
      </p:sp>
      <p:grpSp>
        <p:nvGrpSpPr>
          <p:cNvPr id="21509" name="Group 4"/>
          <p:cNvGrpSpPr>
            <a:grpSpLocks/>
          </p:cNvGrpSpPr>
          <p:nvPr/>
        </p:nvGrpSpPr>
        <p:grpSpPr bwMode="auto">
          <a:xfrm>
            <a:off x="6248400" y="1143000"/>
            <a:ext cx="2133600" cy="2711450"/>
            <a:chOff x="3936" y="864"/>
            <a:chExt cx="1344" cy="1708"/>
          </a:xfrm>
        </p:grpSpPr>
        <p:grpSp>
          <p:nvGrpSpPr>
            <p:cNvPr id="199707" name="Group 47"/>
            <p:cNvGrpSpPr>
              <a:grpSpLocks/>
            </p:cNvGrpSpPr>
            <p:nvPr/>
          </p:nvGrpSpPr>
          <p:grpSpPr bwMode="auto">
            <a:xfrm>
              <a:off x="3936" y="1536"/>
              <a:ext cx="672" cy="672"/>
              <a:chOff x="3648" y="3120"/>
              <a:chExt cx="672" cy="672"/>
            </a:xfrm>
          </p:grpSpPr>
          <p:sp>
            <p:nvSpPr>
              <p:cNvPr id="199718" name="Rectangle 4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C4</a:t>
                </a:r>
              </a:p>
            </p:txBody>
          </p:sp>
          <p:sp>
            <p:nvSpPr>
              <p:cNvPr id="199719" name="Rectangle 4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C4</a:t>
                </a:r>
              </a:p>
            </p:txBody>
          </p:sp>
          <p:sp>
            <p:nvSpPr>
              <p:cNvPr id="199720" name="Rectangle 5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C5</a:t>
                </a:r>
              </a:p>
            </p:txBody>
          </p:sp>
          <p:sp>
            <p:nvSpPr>
              <p:cNvPr id="199721" name="Rectangle 5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C5</a:t>
                </a:r>
              </a:p>
            </p:txBody>
          </p:sp>
        </p:grpSp>
        <p:grpSp>
          <p:nvGrpSpPr>
            <p:cNvPr id="199708" name="Group 52"/>
            <p:cNvGrpSpPr>
              <a:grpSpLocks/>
            </p:cNvGrpSpPr>
            <p:nvPr/>
          </p:nvGrpSpPr>
          <p:grpSpPr bwMode="auto">
            <a:xfrm>
              <a:off x="4608" y="1536"/>
              <a:ext cx="672" cy="672"/>
              <a:chOff x="3648" y="3120"/>
              <a:chExt cx="672" cy="672"/>
            </a:xfrm>
          </p:grpSpPr>
          <p:sp>
            <p:nvSpPr>
              <p:cNvPr id="199714" name="Rectangle 5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C4</a:t>
                </a:r>
              </a:p>
            </p:txBody>
          </p:sp>
          <p:sp>
            <p:nvSpPr>
              <p:cNvPr id="199715" name="Rectangle 5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C4</a:t>
                </a:r>
              </a:p>
            </p:txBody>
          </p:sp>
          <p:sp>
            <p:nvSpPr>
              <p:cNvPr id="199716" name="Rectangle 5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C5</a:t>
                </a:r>
              </a:p>
            </p:txBody>
          </p:sp>
          <p:sp>
            <p:nvSpPr>
              <p:cNvPr id="199717" name="Rectangle 5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C5</a:t>
                </a:r>
              </a:p>
            </p:txBody>
          </p:sp>
        </p:grpSp>
        <p:grpSp>
          <p:nvGrpSpPr>
            <p:cNvPr id="199709" name="Group 57"/>
            <p:cNvGrpSpPr>
              <a:grpSpLocks/>
            </p:cNvGrpSpPr>
            <p:nvPr/>
          </p:nvGrpSpPr>
          <p:grpSpPr bwMode="auto">
            <a:xfrm>
              <a:off x="4608" y="864"/>
              <a:ext cx="672" cy="672"/>
              <a:chOff x="3648" y="3120"/>
              <a:chExt cx="672" cy="672"/>
            </a:xfrm>
          </p:grpSpPr>
          <p:sp>
            <p:nvSpPr>
              <p:cNvPr id="199712" name="Rectangle 58"/>
              <p:cNvSpPr>
                <a:spLocks noChangeArrowheads="1"/>
              </p:cNvSpPr>
              <p:nvPr/>
            </p:nvSpPr>
            <p:spPr bwMode="auto">
              <a:xfrm>
                <a:off x="3648" y="3120"/>
                <a:ext cx="672"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C2</a:t>
                </a:r>
              </a:p>
            </p:txBody>
          </p:sp>
          <p:sp>
            <p:nvSpPr>
              <p:cNvPr id="199713" name="Rectangle 60"/>
              <p:cNvSpPr>
                <a:spLocks noChangeArrowheads="1"/>
              </p:cNvSpPr>
              <p:nvPr/>
            </p:nvSpPr>
            <p:spPr bwMode="auto">
              <a:xfrm>
                <a:off x="3648" y="3456"/>
                <a:ext cx="672"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C3</a:t>
                </a:r>
              </a:p>
            </p:txBody>
          </p:sp>
        </p:grpSp>
        <p:sp>
          <p:nvSpPr>
            <p:cNvPr id="199710" name="Rectangle 67"/>
            <p:cNvSpPr>
              <a:spLocks noChangeArrowheads="1"/>
            </p:cNvSpPr>
            <p:nvPr/>
          </p:nvSpPr>
          <p:spPr bwMode="auto">
            <a:xfrm>
              <a:off x="3936" y="864"/>
              <a:ext cx="672" cy="67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600" b="1">
                  <a:solidFill>
                    <a:srgbClr val="000000"/>
                  </a:solidFill>
                  <a:latin typeface="Arial" charset="0"/>
                  <a:ea typeface="ＭＳ Ｐゴシック" charset="0"/>
                  <a:cs typeface="ＭＳ Ｐゴシック" charset="0"/>
                </a:rPr>
                <a:t>C1</a:t>
              </a:r>
            </a:p>
          </p:txBody>
        </p:sp>
        <p:sp>
          <p:nvSpPr>
            <p:cNvPr id="199711" name="Text Box 70"/>
            <p:cNvSpPr txBox="1">
              <a:spLocks noChangeArrowheads="1"/>
            </p:cNvSpPr>
            <p:nvPr/>
          </p:nvSpPr>
          <p:spPr bwMode="auto">
            <a:xfrm>
              <a:off x="3936" y="2341"/>
              <a:ext cx="1344" cy="2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latin typeface="Times New Roman" charset="0"/>
                </a:rPr>
                <a:t>Asymmetric</a:t>
              </a:r>
            </a:p>
          </p:txBody>
        </p:sp>
      </p:grpSp>
      <p:grpSp>
        <p:nvGrpSpPr>
          <p:cNvPr id="199685" name="Group 74"/>
          <p:cNvGrpSpPr>
            <a:grpSpLocks/>
          </p:cNvGrpSpPr>
          <p:nvPr/>
        </p:nvGrpSpPr>
        <p:grpSpPr bwMode="auto">
          <a:xfrm>
            <a:off x="1295400" y="1143000"/>
            <a:ext cx="2133600" cy="2728913"/>
            <a:chOff x="624" y="1056"/>
            <a:chExt cx="1344" cy="1719"/>
          </a:xfrm>
        </p:grpSpPr>
        <p:grpSp>
          <p:nvGrpSpPr>
            <p:cNvPr id="199686" name="Group 27"/>
            <p:cNvGrpSpPr>
              <a:grpSpLocks/>
            </p:cNvGrpSpPr>
            <p:nvPr/>
          </p:nvGrpSpPr>
          <p:grpSpPr bwMode="auto">
            <a:xfrm>
              <a:off x="624" y="1056"/>
              <a:ext cx="672" cy="672"/>
              <a:chOff x="3648" y="3120"/>
              <a:chExt cx="672" cy="672"/>
            </a:xfrm>
          </p:grpSpPr>
          <p:sp>
            <p:nvSpPr>
              <p:cNvPr id="199703" name="Rectangle 2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C</a:t>
                </a:r>
              </a:p>
            </p:txBody>
          </p:sp>
          <p:sp>
            <p:nvSpPr>
              <p:cNvPr id="199704" name="Rectangle 2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C</a:t>
                </a:r>
              </a:p>
            </p:txBody>
          </p:sp>
          <p:sp>
            <p:nvSpPr>
              <p:cNvPr id="199705" name="Rectangle 3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C</a:t>
                </a:r>
              </a:p>
            </p:txBody>
          </p:sp>
          <p:sp>
            <p:nvSpPr>
              <p:cNvPr id="199706" name="Rectangle 3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C</a:t>
                </a:r>
              </a:p>
            </p:txBody>
          </p:sp>
        </p:grpSp>
        <p:grpSp>
          <p:nvGrpSpPr>
            <p:cNvPr id="199687" name="Group 32"/>
            <p:cNvGrpSpPr>
              <a:grpSpLocks/>
            </p:cNvGrpSpPr>
            <p:nvPr/>
          </p:nvGrpSpPr>
          <p:grpSpPr bwMode="auto">
            <a:xfrm>
              <a:off x="624" y="1728"/>
              <a:ext cx="672" cy="672"/>
              <a:chOff x="3648" y="3120"/>
              <a:chExt cx="672" cy="672"/>
            </a:xfrm>
          </p:grpSpPr>
          <p:sp>
            <p:nvSpPr>
              <p:cNvPr id="199699" name="Rectangle 3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C</a:t>
                </a:r>
              </a:p>
            </p:txBody>
          </p:sp>
          <p:sp>
            <p:nvSpPr>
              <p:cNvPr id="199700" name="Rectangle 3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C</a:t>
                </a:r>
              </a:p>
            </p:txBody>
          </p:sp>
          <p:sp>
            <p:nvSpPr>
              <p:cNvPr id="199701" name="Rectangle 3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C</a:t>
                </a:r>
              </a:p>
            </p:txBody>
          </p:sp>
          <p:sp>
            <p:nvSpPr>
              <p:cNvPr id="199702" name="Rectangle 3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C</a:t>
                </a:r>
              </a:p>
            </p:txBody>
          </p:sp>
        </p:grpSp>
        <p:grpSp>
          <p:nvGrpSpPr>
            <p:cNvPr id="199688" name="Group 37"/>
            <p:cNvGrpSpPr>
              <a:grpSpLocks/>
            </p:cNvGrpSpPr>
            <p:nvPr/>
          </p:nvGrpSpPr>
          <p:grpSpPr bwMode="auto">
            <a:xfrm>
              <a:off x="1296" y="1056"/>
              <a:ext cx="672" cy="672"/>
              <a:chOff x="3648" y="3120"/>
              <a:chExt cx="672" cy="672"/>
            </a:xfrm>
          </p:grpSpPr>
          <p:sp>
            <p:nvSpPr>
              <p:cNvPr id="199695" name="Rectangle 3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C</a:t>
                </a:r>
              </a:p>
            </p:txBody>
          </p:sp>
          <p:sp>
            <p:nvSpPr>
              <p:cNvPr id="199696" name="Rectangle 3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C</a:t>
                </a:r>
              </a:p>
            </p:txBody>
          </p:sp>
          <p:sp>
            <p:nvSpPr>
              <p:cNvPr id="199697" name="Rectangle 4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C</a:t>
                </a:r>
              </a:p>
            </p:txBody>
          </p:sp>
          <p:sp>
            <p:nvSpPr>
              <p:cNvPr id="199698" name="Rectangle 4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C</a:t>
                </a:r>
              </a:p>
            </p:txBody>
          </p:sp>
        </p:grpSp>
        <p:grpSp>
          <p:nvGrpSpPr>
            <p:cNvPr id="199689" name="Group 42"/>
            <p:cNvGrpSpPr>
              <a:grpSpLocks/>
            </p:cNvGrpSpPr>
            <p:nvPr/>
          </p:nvGrpSpPr>
          <p:grpSpPr bwMode="auto">
            <a:xfrm>
              <a:off x="1296" y="1728"/>
              <a:ext cx="672" cy="672"/>
              <a:chOff x="3648" y="3120"/>
              <a:chExt cx="672" cy="672"/>
            </a:xfrm>
          </p:grpSpPr>
          <p:sp>
            <p:nvSpPr>
              <p:cNvPr id="199691" name="Rectangle 4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C</a:t>
                </a:r>
              </a:p>
            </p:txBody>
          </p:sp>
          <p:sp>
            <p:nvSpPr>
              <p:cNvPr id="199692" name="Rectangle 4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C</a:t>
                </a:r>
              </a:p>
            </p:txBody>
          </p:sp>
          <p:sp>
            <p:nvSpPr>
              <p:cNvPr id="199693" name="Rectangle 4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C</a:t>
                </a:r>
              </a:p>
            </p:txBody>
          </p:sp>
          <p:sp>
            <p:nvSpPr>
              <p:cNvPr id="199694" name="Rectangle 4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C</a:t>
                </a:r>
              </a:p>
            </p:txBody>
          </p:sp>
        </p:grpSp>
        <p:sp>
          <p:nvSpPr>
            <p:cNvPr id="199690" name="Text Box 69"/>
            <p:cNvSpPr txBox="1">
              <a:spLocks noChangeArrowheads="1"/>
            </p:cNvSpPr>
            <p:nvPr/>
          </p:nvSpPr>
          <p:spPr bwMode="auto">
            <a:xfrm>
              <a:off x="624" y="2544"/>
              <a:ext cx="1344" cy="2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latin typeface="Times New Roman" charset="0"/>
                </a:rPr>
                <a:t>Symmetric</a:t>
              </a:r>
            </a:p>
          </p:txBody>
        </p:sp>
      </p:grpSp>
    </p:spTree>
    <p:extLst>
      <p:ext uri="{BB962C8B-B14F-4D97-AF65-F5344CB8AC3E}">
        <p14:creationId xmlns:p14="http://schemas.microsoft.com/office/powerpoint/2010/main" val="16825129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07">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0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Title 1"/>
          <p:cNvSpPr>
            <a:spLocks noGrp="1"/>
          </p:cNvSpPr>
          <p:nvPr>
            <p:ph type="title"/>
          </p:nvPr>
        </p:nvSpPr>
        <p:spPr/>
        <p:txBody>
          <a:bodyPr/>
          <a:lstStyle/>
          <a:p>
            <a:r>
              <a:rPr lang="en-US" sz="3600">
                <a:latin typeface="Garamond" charset="0"/>
              </a:rPr>
              <a:t>Thought Experiment: Asymmetry Everywhere</a:t>
            </a:r>
          </a:p>
        </p:txBody>
      </p:sp>
      <p:sp>
        <p:nvSpPr>
          <p:cNvPr id="200706" name="Content Placeholder 2"/>
          <p:cNvSpPr>
            <a:spLocks noGrp="1"/>
          </p:cNvSpPr>
          <p:nvPr>
            <p:ph idx="1"/>
          </p:nvPr>
        </p:nvSpPr>
        <p:spPr>
          <a:xfrm>
            <a:off x="76200" y="990600"/>
            <a:ext cx="8991600" cy="4953000"/>
          </a:xfrm>
        </p:spPr>
        <p:txBody>
          <a:bodyPr/>
          <a:lstStyle/>
          <a:p>
            <a:r>
              <a:rPr lang="en-US" sz="2300">
                <a:latin typeface="Tahoma" charset="0"/>
              </a:rPr>
              <a:t>Design each hardware resource with </a:t>
            </a:r>
            <a:r>
              <a:rPr lang="en-US" sz="2300">
                <a:solidFill>
                  <a:srgbClr val="FF0000"/>
                </a:solidFill>
                <a:latin typeface="Tahoma" charset="0"/>
              </a:rPr>
              <a:t>asymmetric, (re-)configurable, partitionable components</a:t>
            </a:r>
          </a:p>
          <a:p>
            <a:pPr lvl="1" eaLnBrk="1" hangingPunct="1"/>
            <a:r>
              <a:rPr lang="en-US">
                <a:latin typeface="Tahoma" charset="0"/>
              </a:rPr>
              <a:t>Different power/performance/reliability characteristics</a:t>
            </a:r>
          </a:p>
          <a:p>
            <a:pPr lvl="1" eaLnBrk="1" hangingPunct="1"/>
            <a:r>
              <a:rPr lang="en-US">
                <a:solidFill>
                  <a:srgbClr val="0000FF"/>
                </a:solidFill>
                <a:latin typeface="Tahoma" charset="0"/>
              </a:rPr>
              <a:t>To fit different computation/access/communication patterns</a:t>
            </a:r>
          </a:p>
          <a:p>
            <a:pPr lvl="1" eaLnBrk="1" hangingPunct="1"/>
            <a:endParaRPr lang="en-US">
              <a:solidFill>
                <a:srgbClr val="0000FF"/>
              </a:solidFill>
              <a:latin typeface="Tahoma" charset="0"/>
            </a:endParaRPr>
          </a:p>
        </p:txBody>
      </p:sp>
      <p:sp>
        <p:nvSpPr>
          <p:cNvPr id="200707"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4F20ABF-BC8B-BC42-9999-F5CFC291A67F}" type="slidenum">
              <a:rPr lang="en-US" sz="1600">
                <a:solidFill>
                  <a:srgbClr val="000000"/>
                </a:solidFill>
                <a:latin typeface="Garamond" charset="0"/>
              </a:rPr>
              <a:pPr eaLnBrk="1" hangingPunct="1"/>
              <a:t>141</a:t>
            </a:fld>
            <a:endParaRPr lang="en-US" sz="1600">
              <a:solidFill>
                <a:srgbClr val="000000"/>
              </a:solidFill>
              <a:latin typeface="Garamond" charset="0"/>
            </a:endParaRPr>
          </a:p>
        </p:txBody>
      </p:sp>
      <p:pic>
        <p:nvPicPr>
          <p:cNvPr id="200708" name="Content Placeholder 4" descr="generic-asymmetry.eps"/>
          <p:cNvPicPr>
            <a:picLocks noChangeAspect="1"/>
          </p:cNvPicPr>
          <p:nvPr/>
        </p:nvPicPr>
        <p:blipFill>
          <a:blip r:embed="rId2">
            <a:extLst>
              <a:ext uri="{28A0092B-C50C-407E-A947-70E740481C1C}">
                <a14:useLocalDpi xmlns:a14="http://schemas.microsoft.com/office/drawing/2010/main" val="0"/>
              </a:ext>
            </a:extLst>
          </a:blip>
          <a:srcRect t="-14928" b="-14928"/>
          <a:stretch>
            <a:fillRect/>
          </a:stretch>
        </p:blipFill>
        <p:spPr bwMode="auto">
          <a:xfrm>
            <a:off x="1371600" y="2514600"/>
            <a:ext cx="6726238" cy="381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0538616"/>
      </p:ext>
    </p:extLst>
  </p:cSld>
  <p:clrMapOvr>
    <a:masterClrMapping/>
  </p:clrMapOvr>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Title 1"/>
          <p:cNvSpPr>
            <a:spLocks noGrp="1"/>
          </p:cNvSpPr>
          <p:nvPr>
            <p:ph type="title"/>
          </p:nvPr>
        </p:nvSpPr>
        <p:spPr/>
        <p:txBody>
          <a:bodyPr/>
          <a:lstStyle/>
          <a:p>
            <a:r>
              <a:rPr lang="en-US" sz="3600">
                <a:solidFill>
                  <a:srgbClr val="006633"/>
                </a:solidFill>
                <a:latin typeface="Garamond" charset="0"/>
              </a:rPr>
              <a:t>Thought Experiment: Asymmetry Everywhere</a:t>
            </a:r>
            <a:endParaRPr lang="en-US">
              <a:latin typeface="Garamond" charset="0"/>
            </a:endParaRPr>
          </a:p>
        </p:txBody>
      </p:sp>
      <p:sp>
        <p:nvSpPr>
          <p:cNvPr id="201730" name="Content Placeholder 2"/>
          <p:cNvSpPr>
            <a:spLocks noGrp="1"/>
          </p:cNvSpPr>
          <p:nvPr>
            <p:ph idx="1"/>
          </p:nvPr>
        </p:nvSpPr>
        <p:spPr>
          <a:xfrm>
            <a:off x="152400" y="609600"/>
            <a:ext cx="8991600" cy="4953000"/>
          </a:xfrm>
        </p:spPr>
        <p:txBody>
          <a:bodyPr/>
          <a:lstStyle/>
          <a:p>
            <a:pPr lvl="1" eaLnBrk="1" hangingPunct="1">
              <a:buFont typeface="Wingdings" charset="0"/>
              <a:buNone/>
            </a:pPr>
            <a:endParaRPr lang="en-US">
              <a:solidFill>
                <a:srgbClr val="0000FF"/>
              </a:solidFill>
              <a:latin typeface="Tahoma" charset="0"/>
            </a:endParaRPr>
          </a:p>
          <a:p>
            <a:pPr eaLnBrk="1" hangingPunct="1"/>
            <a:r>
              <a:rPr lang="en-US" sz="2300">
                <a:latin typeface="Tahoma" charset="0"/>
              </a:rPr>
              <a:t>Design the </a:t>
            </a:r>
            <a:r>
              <a:rPr lang="en-US" sz="2300">
                <a:solidFill>
                  <a:srgbClr val="FF0000"/>
                </a:solidFill>
                <a:latin typeface="Tahoma" charset="0"/>
              </a:rPr>
              <a:t>runtime system (HW &amp; SW) </a:t>
            </a:r>
            <a:r>
              <a:rPr lang="en-US" sz="2300">
                <a:latin typeface="Tahoma" charset="0"/>
              </a:rPr>
              <a:t>to </a:t>
            </a:r>
            <a:r>
              <a:rPr lang="en-US" sz="2300">
                <a:solidFill>
                  <a:srgbClr val="FF0000"/>
                </a:solidFill>
                <a:latin typeface="Tahoma" charset="0"/>
              </a:rPr>
              <a:t>automatically choose</a:t>
            </a:r>
            <a:r>
              <a:rPr lang="en-US" sz="2300">
                <a:latin typeface="Tahoma" charset="0"/>
              </a:rPr>
              <a:t> the best-fit components for each phase</a:t>
            </a:r>
          </a:p>
          <a:p>
            <a:pPr lvl="1" eaLnBrk="1" hangingPunct="1"/>
            <a:r>
              <a:rPr lang="en-US">
                <a:latin typeface="Tahoma" charset="0"/>
              </a:rPr>
              <a:t>Satisfy performance/SLA with minimal energy</a:t>
            </a:r>
          </a:p>
          <a:p>
            <a:pPr lvl="1" eaLnBrk="1" hangingPunct="1"/>
            <a:r>
              <a:rPr lang="en-US">
                <a:solidFill>
                  <a:srgbClr val="0000FF"/>
                </a:solidFill>
                <a:latin typeface="Tahoma" charset="0"/>
              </a:rPr>
              <a:t>Dynamically stitch together the </a:t>
            </a:r>
            <a:r>
              <a:rPr lang="ja-JP" altLang="en-US">
                <a:solidFill>
                  <a:srgbClr val="0000FF"/>
                </a:solidFill>
                <a:latin typeface="Tahoma" charset="0"/>
              </a:rPr>
              <a:t>“</a:t>
            </a:r>
            <a:r>
              <a:rPr lang="en-US" altLang="ja-JP">
                <a:solidFill>
                  <a:srgbClr val="0000FF"/>
                </a:solidFill>
                <a:latin typeface="Tahoma" charset="0"/>
              </a:rPr>
              <a:t>best-fit</a:t>
            </a:r>
            <a:r>
              <a:rPr lang="ja-JP" altLang="en-US">
                <a:solidFill>
                  <a:srgbClr val="0000FF"/>
                </a:solidFill>
                <a:latin typeface="Tahoma" charset="0"/>
              </a:rPr>
              <a:t>”</a:t>
            </a:r>
            <a:r>
              <a:rPr lang="en-US" altLang="ja-JP">
                <a:solidFill>
                  <a:srgbClr val="0000FF"/>
                </a:solidFill>
                <a:latin typeface="Tahoma" charset="0"/>
              </a:rPr>
              <a:t> chip for each phase </a:t>
            </a:r>
          </a:p>
          <a:p>
            <a:pPr lvl="1" eaLnBrk="1" hangingPunct="1"/>
            <a:endParaRPr lang="en-US">
              <a:latin typeface="Tahoma" charset="0"/>
            </a:endParaRPr>
          </a:p>
        </p:txBody>
      </p:sp>
      <p:sp>
        <p:nvSpPr>
          <p:cNvPr id="201731"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3A390E5-1280-9B49-97E9-0BA8533FF16E}" type="slidenum">
              <a:rPr lang="en-US" sz="1600">
                <a:solidFill>
                  <a:srgbClr val="000000"/>
                </a:solidFill>
                <a:latin typeface="Garamond" charset="0"/>
              </a:rPr>
              <a:pPr eaLnBrk="1" hangingPunct="1"/>
              <a:t>142</a:t>
            </a:fld>
            <a:endParaRPr lang="en-US" sz="1600">
              <a:solidFill>
                <a:srgbClr val="000000"/>
              </a:solidFill>
              <a:latin typeface="Garamond" charset="0"/>
            </a:endParaRPr>
          </a:p>
        </p:txBody>
      </p:sp>
      <p:pic>
        <p:nvPicPr>
          <p:cNvPr id="201732" name="Content Placeholder 4" descr="generic-asymmetry.eps"/>
          <p:cNvPicPr>
            <a:picLocks noChangeAspect="1"/>
          </p:cNvPicPr>
          <p:nvPr/>
        </p:nvPicPr>
        <p:blipFill>
          <a:blip r:embed="rId2">
            <a:extLst>
              <a:ext uri="{28A0092B-C50C-407E-A947-70E740481C1C}">
                <a14:useLocalDpi xmlns:a14="http://schemas.microsoft.com/office/drawing/2010/main" val="0"/>
              </a:ext>
            </a:extLst>
          </a:blip>
          <a:srcRect t="-14928" b="-14928"/>
          <a:stretch>
            <a:fillRect/>
          </a:stretch>
        </p:blipFill>
        <p:spPr bwMode="auto">
          <a:xfrm>
            <a:off x="1371600" y="2514600"/>
            <a:ext cx="6726238" cy="381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1371600" y="2971800"/>
            <a:ext cx="914400" cy="9144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7" name="Rectangle 6"/>
          <p:cNvSpPr/>
          <p:nvPr/>
        </p:nvSpPr>
        <p:spPr>
          <a:xfrm>
            <a:off x="2971800" y="3886200"/>
            <a:ext cx="304800" cy="10668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8" name="Rectangle 7"/>
          <p:cNvSpPr/>
          <p:nvPr/>
        </p:nvSpPr>
        <p:spPr>
          <a:xfrm>
            <a:off x="4038600" y="4953000"/>
            <a:ext cx="685800" cy="3810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9" name="Rectangle 8"/>
          <p:cNvSpPr/>
          <p:nvPr/>
        </p:nvSpPr>
        <p:spPr>
          <a:xfrm>
            <a:off x="2743200" y="5410200"/>
            <a:ext cx="685800" cy="4572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10" name="Rectangle 9"/>
          <p:cNvSpPr/>
          <p:nvPr/>
        </p:nvSpPr>
        <p:spPr>
          <a:xfrm>
            <a:off x="4005263" y="2982913"/>
            <a:ext cx="185737" cy="6508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11" name="Rectangle 10"/>
          <p:cNvSpPr/>
          <p:nvPr/>
        </p:nvSpPr>
        <p:spPr>
          <a:xfrm>
            <a:off x="5334000" y="3886200"/>
            <a:ext cx="533400" cy="1066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12" name="Rectangle 11"/>
          <p:cNvSpPr/>
          <p:nvPr/>
        </p:nvSpPr>
        <p:spPr>
          <a:xfrm>
            <a:off x="5638800" y="4953000"/>
            <a:ext cx="76200" cy="381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13" name="Rectangle 12"/>
          <p:cNvSpPr/>
          <p:nvPr/>
        </p:nvSpPr>
        <p:spPr>
          <a:xfrm>
            <a:off x="3429000" y="5410200"/>
            <a:ext cx="1447800" cy="457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14" name="Rectangle 13"/>
          <p:cNvSpPr/>
          <p:nvPr/>
        </p:nvSpPr>
        <p:spPr>
          <a:xfrm>
            <a:off x="4038600" y="2971800"/>
            <a:ext cx="1828800" cy="9144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15" name="Rectangle 14"/>
          <p:cNvSpPr/>
          <p:nvPr/>
        </p:nvSpPr>
        <p:spPr>
          <a:xfrm>
            <a:off x="4800600" y="3886200"/>
            <a:ext cx="76200" cy="10668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16" name="Rectangle 15"/>
          <p:cNvSpPr/>
          <p:nvPr/>
        </p:nvSpPr>
        <p:spPr>
          <a:xfrm flipH="1">
            <a:off x="3962400" y="4953000"/>
            <a:ext cx="1905000" cy="3810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17" name="Rectangle 16"/>
          <p:cNvSpPr/>
          <p:nvPr/>
        </p:nvSpPr>
        <p:spPr>
          <a:xfrm flipH="1">
            <a:off x="1905000" y="5410200"/>
            <a:ext cx="3962400" cy="4572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2" name="TextBox 1"/>
          <p:cNvSpPr txBox="1">
            <a:spLocks noChangeArrowheads="1"/>
          </p:cNvSpPr>
          <p:nvPr/>
        </p:nvSpPr>
        <p:spPr bwMode="auto">
          <a:xfrm>
            <a:off x="0" y="3048000"/>
            <a:ext cx="10922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a:solidFill>
                  <a:srgbClr val="006633"/>
                </a:solidFill>
              </a:rPr>
              <a:t>Phase 1</a:t>
            </a:r>
          </a:p>
        </p:txBody>
      </p:sp>
      <p:sp>
        <p:nvSpPr>
          <p:cNvPr id="19" name="TextBox 18"/>
          <p:cNvSpPr txBox="1">
            <a:spLocks noChangeArrowheads="1"/>
          </p:cNvSpPr>
          <p:nvPr/>
        </p:nvSpPr>
        <p:spPr bwMode="auto">
          <a:xfrm>
            <a:off x="12700" y="3429000"/>
            <a:ext cx="10922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a:solidFill>
                  <a:srgbClr val="FF0000"/>
                </a:solidFill>
              </a:rPr>
              <a:t>Phase 2</a:t>
            </a:r>
          </a:p>
        </p:txBody>
      </p:sp>
      <p:sp>
        <p:nvSpPr>
          <p:cNvPr id="20" name="TextBox 19"/>
          <p:cNvSpPr txBox="1">
            <a:spLocks noChangeArrowheads="1"/>
          </p:cNvSpPr>
          <p:nvPr/>
        </p:nvSpPr>
        <p:spPr bwMode="auto">
          <a:xfrm>
            <a:off x="0" y="3821113"/>
            <a:ext cx="10922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a:solidFill>
                  <a:srgbClr val="0000FF"/>
                </a:solidFill>
              </a:rPr>
              <a:t>Phase 3</a:t>
            </a:r>
          </a:p>
        </p:txBody>
      </p:sp>
    </p:spTree>
    <p:extLst>
      <p:ext uri="{BB962C8B-B14F-4D97-AF65-F5344CB8AC3E}">
        <p14:creationId xmlns:p14="http://schemas.microsoft.com/office/powerpoint/2010/main" val="12773085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xit" presetSubtype="10" fill="hold" grpId="1" nodeType="clickEffect">
                                  <p:stCondLst>
                                    <p:cond delay="0"/>
                                  </p:stCondLst>
                                  <p:childTnLst>
                                    <p:animEffect transition="out" filter="blinds(horizontal)">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par>
                                <p:cTn id="20" presetID="3" presetClass="exit" presetSubtype="10" fill="hold" grpId="1" nodeType="withEffect">
                                  <p:stCondLst>
                                    <p:cond delay="0"/>
                                  </p:stCondLst>
                                  <p:childTnLst>
                                    <p:animEffect transition="out" filter="blinds(horizontal)">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3" presetClass="exit" presetSubtype="10" fill="hold" grpId="1" nodeType="withEffect">
                                  <p:stCondLst>
                                    <p:cond delay="0"/>
                                  </p:stCondLst>
                                  <p:childTnLst>
                                    <p:animEffect transition="out" filter="blinds(horizontal)">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par>
                                <p:cTn id="26" presetID="3" presetClass="exit" presetSubtype="10" fill="hold" grpId="1" nodeType="withEffect">
                                  <p:stCondLst>
                                    <p:cond delay="0"/>
                                  </p:stCondLst>
                                  <p:childTnLst>
                                    <p:animEffect transition="out" filter="blinds(horizontal)">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par>
                                <p:cTn id="29" presetID="3" presetClass="exit" presetSubtype="10" fill="hold" grpId="1" nodeType="withEffect">
                                  <p:stCondLst>
                                    <p:cond delay="0"/>
                                  </p:stCondLst>
                                  <p:childTnLst>
                                    <p:animEffect transition="out" filter="blinds(horizontal)">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xit" presetSubtype="10" fill="hold" grpId="1" nodeType="clickEffect">
                                  <p:stCondLst>
                                    <p:cond delay="0"/>
                                  </p:stCondLst>
                                  <p:childTnLst>
                                    <p:animEffect transition="out" filter="blinds(horizontal)">
                                      <p:cBhvr>
                                        <p:cTn id="47" dur="500"/>
                                        <p:tgtEl>
                                          <p:spTgt spid="19"/>
                                        </p:tgtEl>
                                      </p:cBhvr>
                                    </p:animEffect>
                                    <p:set>
                                      <p:cBhvr>
                                        <p:cTn id="48" dur="1" fill="hold">
                                          <p:stCondLst>
                                            <p:cond delay="499"/>
                                          </p:stCondLst>
                                        </p:cTn>
                                        <p:tgtEl>
                                          <p:spTgt spid="19"/>
                                        </p:tgtEl>
                                        <p:attrNameLst>
                                          <p:attrName>style.visibility</p:attrName>
                                        </p:attrNameLst>
                                      </p:cBhvr>
                                      <p:to>
                                        <p:strVal val="hidden"/>
                                      </p:to>
                                    </p:set>
                                  </p:childTnLst>
                                </p:cTn>
                              </p:par>
                              <p:par>
                                <p:cTn id="49" presetID="3" presetClass="exit" presetSubtype="10" fill="hold" grpId="1" nodeType="withEffect">
                                  <p:stCondLst>
                                    <p:cond delay="0"/>
                                  </p:stCondLst>
                                  <p:childTnLst>
                                    <p:animEffect transition="out" filter="blinds(horizontal)">
                                      <p:cBhvr>
                                        <p:cTn id="50" dur="500"/>
                                        <p:tgtEl>
                                          <p:spTgt spid="10"/>
                                        </p:tgtEl>
                                      </p:cBhvr>
                                    </p:animEffect>
                                    <p:set>
                                      <p:cBhvr>
                                        <p:cTn id="51" dur="1" fill="hold">
                                          <p:stCondLst>
                                            <p:cond delay="499"/>
                                          </p:stCondLst>
                                        </p:cTn>
                                        <p:tgtEl>
                                          <p:spTgt spid="10"/>
                                        </p:tgtEl>
                                        <p:attrNameLst>
                                          <p:attrName>style.visibility</p:attrName>
                                        </p:attrNameLst>
                                      </p:cBhvr>
                                      <p:to>
                                        <p:strVal val="hidden"/>
                                      </p:to>
                                    </p:set>
                                  </p:childTnLst>
                                </p:cTn>
                              </p:par>
                              <p:par>
                                <p:cTn id="52" presetID="3" presetClass="exit" presetSubtype="10" fill="hold" grpId="1" nodeType="withEffect">
                                  <p:stCondLst>
                                    <p:cond delay="0"/>
                                  </p:stCondLst>
                                  <p:childTnLst>
                                    <p:animEffect transition="out" filter="blinds(horizontal)">
                                      <p:cBhvr>
                                        <p:cTn id="53" dur="500"/>
                                        <p:tgtEl>
                                          <p:spTgt spid="11"/>
                                        </p:tgtEl>
                                      </p:cBhvr>
                                    </p:animEffect>
                                    <p:set>
                                      <p:cBhvr>
                                        <p:cTn id="54" dur="1" fill="hold">
                                          <p:stCondLst>
                                            <p:cond delay="499"/>
                                          </p:stCondLst>
                                        </p:cTn>
                                        <p:tgtEl>
                                          <p:spTgt spid="11"/>
                                        </p:tgtEl>
                                        <p:attrNameLst>
                                          <p:attrName>style.visibility</p:attrName>
                                        </p:attrNameLst>
                                      </p:cBhvr>
                                      <p:to>
                                        <p:strVal val="hidden"/>
                                      </p:to>
                                    </p:set>
                                  </p:childTnLst>
                                </p:cTn>
                              </p:par>
                              <p:par>
                                <p:cTn id="55" presetID="3" presetClass="exit" presetSubtype="10" fill="hold" grpId="1" nodeType="withEffect">
                                  <p:stCondLst>
                                    <p:cond delay="0"/>
                                  </p:stCondLst>
                                  <p:childTnLst>
                                    <p:animEffect transition="out" filter="blinds(horizontal)">
                                      <p:cBhvr>
                                        <p:cTn id="56" dur="500"/>
                                        <p:tgtEl>
                                          <p:spTgt spid="12"/>
                                        </p:tgtEl>
                                      </p:cBhvr>
                                    </p:animEffect>
                                    <p:set>
                                      <p:cBhvr>
                                        <p:cTn id="57" dur="1" fill="hold">
                                          <p:stCondLst>
                                            <p:cond delay="499"/>
                                          </p:stCondLst>
                                        </p:cTn>
                                        <p:tgtEl>
                                          <p:spTgt spid="12"/>
                                        </p:tgtEl>
                                        <p:attrNameLst>
                                          <p:attrName>style.visibility</p:attrName>
                                        </p:attrNameLst>
                                      </p:cBhvr>
                                      <p:to>
                                        <p:strVal val="hidden"/>
                                      </p:to>
                                    </p:set>
                                  </p:childTnLst>
                                </p:cTn>
                              </p:par>
                              <p:par>
                                <p:cTn id="58" presetID="3" presetClass="exit" presetSubtype="10" fill="hold" grpId="1" nodeType="withEffect">
                                  <p:stCondLst>
                                    <p:cond delay="0"/>
                                  </p:stCondLst>
                                  <p:childTnLst>
                                    <p:animEffect transition="out" filter="blinds(horizontal)">
                                      <p:cBhvr>
                                        <p:cTn id="59" dur="500"/>
                                        <p:tgtEl>
                                          <p:spTgt spid="13"/>
                                        </p:tgtEl>
                                      </p:cBhvr>
                                    </p:animEffect>
                                    <p:set>
                                      <p:cBhvr>
                                        <p:cTn id="60" dur="1" fill="hold">
                                          <p:stCondLst>
                                            <p:cond delay="499"/>
                                          </p:stCondLst>
                                        </p:cTn>
                                        <p:tgtEl>
                                          <p:spTgt spid="13"/>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xit" presetSubtype="10" fill="hold" grpId="1" nodeType="clickEffect">
                                  <p:stCondLst>
                                    <p:cond delay="0"/>
                                  </p:stCondLst>
                                  <p:childTnLst>
                                    <p:animEffect transition="out" filter="blinds(horizontal)">
                                      <p:cBhvr>
                                        <p:cTn id="76" dur="500"/>
                                        <p:tgtEl>
                                          <p:spTgt spid="20"/>
                                        </p:tgtEl>
                                      </p:cBhvr>
                                    </p:animEffect>
                                    <p:set>
                                      <p:cBhvr>
                                        <p:cTn id="77" dur="1" fill="hold">
                                          <p:stCondLst>
                                            <p:cond delay="499"/>
                                          </p:stCondLst>
                                        </p:cTn>
                                        <p:tgtEl>
                                          <p:spTgt spid="20"/>
                                        </p:tgtEl>
                                        <p:attrNameLst>
                                          <p:attrName>style.visibility</p:attrName>
                                        </p:attrNameLst>
                                      </p:cBhvr>
                                      <p:to>
                                        <p:strVal val="hidden"/>
                                      </p:to>
                                    </p:set>
                                  </p:childTnLst>
                                </p:cTn>
                              </p:par>
                              <p:par>
                                <p:cTn id="78" presetID="3" presetClass="exit" presetSubtype="10" fill="hold" grpId="1" nodeType="withEffect">
                                  <p:stCondLst>
                                    <p:cond delay="0"/>
                                  </p:stCondLst>
                                  <p:childTnLst>
                                    <p:animEffect transition="out" filter="blinds(horizontal)">
                                      <p:cBhvr>
                                        <p:cTn id="79" dur="500"/>
                                        <p:tgtEl>
                                          <p:spTgt spid="14"/>
                                        </p:tgtEl>
                                      </p:cBhvr>
                                    </p:animEffect>
                                    <p:set>
                                      <p:cBhvr>
                                        <p:cTn id="80" dur="1" fill="hold">
                                          <p:stCondLst>
                                            <p:cond delay="499"/>
                                          </p:stCondLst>
                                        </p:cTn>
                                        <p:tgtEl>
                                          <p:spTgt spid="14"/>
                                        </p:tgtEl>
                                        <p:attrNameLst>
                                          <p:attrName>style.visibility</p:attrName>
                                        </p:attrNameLst>
                                      </p:cBhvr>
                                      <p:to>
                                        <p:strVal val="hidden"/>
                                      </p:to>
                                    </p:set>
                                  </p:childTnLst>
                                </p:cTn>
                              </p:par>
                              <p:par>
                                <p:cTn id="81" presetID="3" presetClass="exit" presetSubtype="10" fill="hold" grpId="1" nodeType="withEffect">
                                  <p:stCondLst>
                                    <p:cond delay="0"/>
                                  </p:stCondLst>
                                  <p:childTnLst>
                                    <p:animEffect transition="out" filter="blinds(horizontal)">
                                      <p:cBhvr>
                                        <p:cTn id="82" dur="500"/>
                                        <p:tgtEl>
                                          <p:spTgt spid="15"/>
                                        </p:tgtEl>
                                      </p:cBhvr>
                                    </p:animEffect>
                                    <p:set>
                                      <p:cBhvr>
                                        <p:cTn id="83" dur="1" fill="hold">
                                          <p:stCondLst>
                                            <p:cond delay="499"/>
                                          </p:stCondLst>
                                        </p:cTn>
                                        <p:tgtEl>
                                          <p:spTgt spid="15"/>
                                        </p:tgtEl>
                                        <p:attrNameLst>
                                          <p:attrName>style.visibility</p:attrName>
                                        </p:attrNameLst>
                                      </p:cBhvr>
                                      <p:to>
                                        <p:strVal val="hidden"/>
                                      </p:to>
                                    </p:set>
                                  </p:childTnLst>
                                </p:cTn>
                              </p:par>
                              <p:par>
                                <p:cTn id="84" presetID="3" presetClass="exit" presetSubtype="10" fill="hold" grpId="1" nodeType="withEffect">
                                  <p:stCondLst>
                                    <p:cond delay="0"/>
                                  </p:stCondLst>
                                  <p:childTnLst>
                                    <p:animEffect transition="out" filter="blinds(horizontal)">
                                      <p:cBhvr>
                                        <p:cTn id="85" dur="500"/>
                                        <p:tgtEl>
                                          <p:spTgt spid="16"/>
                                        </p:tgtEl>
                                      </p:cBhvr>
                                    </p:animEffect>
                                    <p:set>
                                      <p:cBhvr>
                                        <p:cTn id="86" dur="1" fill="hold">
                                          <p:stCondLst>
                                            <p:cond delay="499"/>
                                          </p:stCondLst>
                                        </p:cTn>
                                        <p:tgtEl>
                                          <p:spTgt spid="16"/>
                                        </p:tgtEl>
                                        <p:attrNameLst>
                                          <p:attrName>style.visibility</p:attrName>
                                        </p:attrNameLst>
                                      </p:cBhvr>
                                      <p:to>
                                        <p:strVal val="hidden"/>
                                      </p:to>
                                    </p:set>
                                  </p:childTnLst>
                                </p:cTn>
                              </p:par>
                              <p:par>
                                <p:cTn id="87" presetID="3" presetClass="exit" presetSubtype="10" fill="hold" grpId="1" nodeType="withEffect">
                                  <p:stCondLst>
                                    <p:cond delay="0"/>
                                  </p:stCondLst>
                                  <p:childTnLst>
                                    <p:animEffect transition="out" filter="blinds(horizontal)">
                                      <p:cBhvr>
                                        <p:cTn id="88" dur="500"/>
                                        <p:tgtEl>
                                          <p:spTgt spid="17"/>
                                        </p:tgtEl>
                                      </p:cBhvr>
                                    </p:animEffect>
                                    <p:set>
                                      <p:cBhvr>
                                        <p:cTn id="89" dur="1" fill="hold">
                                          <p:stCondLst>
                                            <p:cond delay="499"/>
                                          </p:stCondLst>
                                        </p:cTn>
                                        <p:tgtEl>
                                          <p:spTgt spid="17"/>
                                        </p:tgtEl>
                                        <p:attrNameLst>
                                          <p:attrName>style.visibility</p:attrName>
                                        </p:attrNameLst>
                                      </p:cBhvr>
                                      <p:to>
                                        <p:strVal val="hidden"/>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1" presetClass="entr" presetSubtype="0" fill="hold" grpId="2" nodeType="clickEffect">
                                  <p:stCondLst>
                                    <p:cond delay="0"/>
                                  </p:stCondLst>
                                  <p:childTnLst>
                                    <p:set>
                                      <p:cBhvr>
                                        <p:cTn id="93" dur="1" fill="hold">
                                          <p:stCondLst>
                                            <p:cond delay="0"/>
                                          </p:stCondLst>
                                        </p:cTn>
                                        <p:tgtEl>
                                          <p:spTgt spid="2"/>
                                        </p:tgtEl>
                                        <p:attrNameLst>
                                          <p:attrName>style.visibility</p:attrName>
                                        </p:attrNameLst>
                                      </p:cBhvr>
                                      <p:to>
                                        <p:strVal val="visible"/>
                                      </p:to>
                                    </p:set>
                                  </p:childTnLst>
                                </p:cTn>
                              </p:par>
                              <p:par>
                                <p:cTn id="94" presetID="1" presetClass="entr" presetSubtype="0" fill="hold" grpId="2" nodeType="withEffect">
                                  <p:stCondLst>
                                    <p:cond delay="0"/>
                                  </p:stCondLst>
                                  <p:childTnLst>
                                    <p:set>
                                      <p:cBhvr>
                                        <p:cTn id="95" dur="1" fill="hold">
                                          <p:stCondLst>
                                            <p:cond delay="0"/>
                                          </p:stCondLst>
                                        </p:cTn>
                                        <p:tgtEl>
                                          <p:spTgt spid="6"/>
                                        </p:tgtEl>
                                        <p:attrNameLst>
                                          <p:attrName>style.visibility</p:attrName>
                                        </p:attrNameLst>
                                      </p:cBhvr>
                                      <p:to>
                                        <p:strVal val="visible"/>
                                      </p:to>
                                    </p:set>
                                  </p:childTnLst>
                                </p:cTn>
                              </p:par>
                              <p:par>
                                <p:cTn id="96" presetID="1" presetClass="entr" presetSubtype="0" fill="hold" grpId="2" nodeType="withEffect">
                                  <p:stCondLst>
                                    <p:cond delay="0"/>
                                  </p:stCondLst>
                                  <p:childTnLst>
                                    <p:set>
                                      <p:cBhvr>
                                        <p:cTn id="97" dur="1" fill="hold">
                                          <p:stCondLst>
                                            <p:cond delay="0"/>
                                          </p:stCondLst>
                                        </p:cTn>
                                        <p:tgtEl>
                                          <p:spTgt spid="7"/>
                                        </p:tgtEl>
                                        <p:attrNameLst>
                                          <p:attrName>style.visibility</p:attrName>
                                        </p:attrNameLst>
                                      </p:cBhvr>
                                      <p:to>
                                        <p:strVal val="visible"/>
                                      </p:to>
                                    </p:set>
                                  </p:childTnLst>
                                </p:cTn>
                              </p:par>
                              <p:par>
                                <p:cTn id="98" presetID="1" presetClass="entr" presetSubtype="0" fill="hold" grpId="2" nodeType="withEffect">
                                  <p:stCondLst>
                                    <p:cond delay="0"/>
                                  </p:stCondLst>
                                  <p:childTnLst>
                                    <p:set>
                                      <p:cBhvr>
                                        <p:cTn id="99" dur="1" fill="hold">
                                          <p:stCondLst>
                                            <p:cond delay="0"/>
                                          </p:stCondLst>
                                        </p:cTn>
                                        <p:tgtEl>
                                          <p:spTgt spid="8"/>
                                        </p:tgtEl>
                                        <p:attrNameLst>
                                          <p:attrName>style.visibility</p:attrName>
                                        </p:attrNameLst>
                                      </p:cBhvr>
                                      <p:to>
                                        <p:strVal val="visible"/>
                                      </p:to>
                                    </p:set>
                                  </p:childTnLst>
                                </p:cTn>
                              </p:par>
                              <p:par>
                                <p:cTn id="100" presetID="1" presetClass="entr" presetSubtype="0" fill="hold" grpId="2" nodeType="withEffect">
                                  <p:stCondLst>
                                    <p:cond delay="0"/>
                                  </p:stCondLst>
                                  <p:childTnLst>
                                    <p:set>
                                      <p:cBhvr>
                                        <p:cTn id="10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7" grpId="0" animBg="1"/>
      <p:bldP spid="7" grpId="1" animBg="1"/>
      <p:bldP spid="7" grpId="2" animBg="1"/>
      <p:bldP spid="8" grpId="0" animBg="1"/>
      <p:bldP spid="8" grpId="1" animBg="1"/>
      <p:bldP spid="8" grpId="2" animBg="1"/>
      <p:bldP spid="9" grpId="0" animBg="1"/>
      <p:bldP spid="9" grpId="1" animBg="1"/>
      <p:bldP spid="9" grpId="2"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2" grpId="0"/>
      <p:bldP spid="2" grpId="1"/>
      <p:bldP spid="2" grpId="2"/>
      <p:bldP spid="19" grpId="0"/>
      <p:bldP spid="19" grpId="1"/>
      <p:bldP spid="20" grpId="0"/>
      <p:bldP spid="20" grpId="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Title 1"/>
          <p:cNvSpPr>
            <a:spLocks noGrp="1"/>
          </p:cNvSpPr>
          <p:nvPr>
            <p:ph type="title"/>
          </p:nvPr>
        </p:nvSpPr>
        <p:spPr/>
        <p:txBody>
          <a:bodyPr/>
          <a:lstStyle/>
          <a:p>
            <a:r>
              <a:rPr lang="en-US" sz="3600">
                <a:solidFill>
                  <a:srgbClr val="006633"/>
                </a:solidFill>
                <a:latin typeface="Garamond" charset="0"/>
              </a:rPr>
              <a:t>Thought Experiment: Asymmetry Everywhere</a:t>
            </a:r>
            <a:endParaRPr lang="en-US">
              <a:latin typeface="Garamond" charset="0"/>
            </a:endParaRPr>
          </a:p>
        </p:txBody>
      </p:sp>
      <p:sp>
        <p:nvSpPr>
          <p:cNvPr id="202754" name="Content Placeholder 2"/>
          <p:cNvSpPr>
            <a:spLocks noGrp="1"/>
          </p:cNvSpPr>
          <p:nvPr>
            <p:ph idx="1"/>
          </p:nvPr>
        </p:nvSpPr>
        <p:spPr>
          <a:xfrm>
            <a:off x="152400" y="609600"/>
            <a:ext cx="8991600" cy="4953000"/>
          </a:xfrm>
        </p:spPr>
        <p:txBody>
          <a:bodyPr/>
          <a:lstStyle/>
          <a:p>
            <a:pPr lvl="1" eaLnBrk="1" hangingPunct="1">
              <a:buFont typeface="Wingdings" charset="0"/>
              <a:buNone/>
            </a:pPr>
            <a:endParaRPr lang="en-US">
              <a:solidFill>
                <a:srgbClr val="0000FF"/>
              </a:solidFill>
              <a:latin typeface="Tahoma" charset="0"/>
            </a:endParaRPr>
          </a:p>
          <a:p>
            <a:pPr eaLnBrk="1" hangingPunct="1"/>
            <a:r>
              <a:rPr lang="en-US" sz="2300">
                <a:solidFill>
                  <a:srgbClr val="FF0000"/>
                </a:solidFill>
                <a:latin typeface="Tahoma" charset="0"/>
              </a:rPr>
              <a:t>Morph software components </a:t>
            </a:r>
            <a:r>
              <a:rPr lang="en-US" sz="2300">
                <a:latin typeface="Tahoma" charset="0"/>
              </a:rPr>
              <a:t>to match asymmetric HW components </a:t>
            </a:r>
          </a:p>
          <a:p>
            <a:pPr lvl="1" eaLnBrk="1" hangingPunct="1"/>
            <a:r>
              <a:rPr lang="en-US">
                <a:latin typeface="Tahoma" charset="0"/>
              </a:rPr>
              <a:t>Multiple versions for different resource characteristics</a:t>
            </a:r>
          </a:p>
          <a:p>
            <a:pPr lvl="1" eaLnBrk="1" hangingPunct="1"/>
            <a:endParaRPr lang="en-US">
              <a:latin typeface="Tahoma" charset="0"/>
            </a:endParaRPr>
          </a:p>
        </p:txBody>
      </p:sp>
      <p:sp>
        <p:nvSpPr>
          <p:cNvPr id="202755"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FDDF3B8-0A34-2444-A698-17D5968F8B67}" type="slidenum">
              <a:rPr lang="en-US" sz="1600">
                <a:solidFill>
                  <a:srgbClr val="000000"/>
                </a:solidFill>
                <a:latin typeface="Garamond" charset="0"/>
              </a:rPr>
              <a:pPr eaLnBrk="1" hangingPunct="1"/>
              <a:t>143</a:t>
            </a:fld>
            <a:endParaRPr lang="en-US" sz="1600">
              <a:solidFill>
                <a:srgbClr val="000000"/>
              </a:solidFill>
              <a:latin typeface="Garamond" charset="0"/>
            </a:endParaRPr>
          </a:p>
        </p:txBody>
      </p:sp>
      <p:pic>
        <p:nvPicPr>
          <p:cNvPr id="202756" name="Content Placeholder 4" descr="generic-asymmetry.eps"/>
          <p:cNvPicPr>
            <a:picLocks noChangeAspect="1"/>
          </p:cNvPicPr>
          <p:nvPr/>
        </p:nvPicPr>
        <p:blipFill>
          <a:blip r:embed="rId2">
            <a:extLst>
              <a:ext uri="{28A0092B-C50C-407E-A947-70E740481C1C}">
                <a14:useLocalDpi xmlns:a14="http://schemas.microsoft.com/office/drawing/2010/main" val="0"/>
              </a:ext>
            </a:extLst>
          </a:blip>
          <a:srcRect t="-14928" b="-14928"/>
          <a:stretch>
            <a:fillRect/>
          </a:stretch>
        </p:blipFill>
        <p:spPr bwMode="auto">
          <a:xfrm>
            <a:off x="1371600" y="2514600"/>
            <a:ext cx="6726238" cy="381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1371600" y="2971800"/>
            <a:ext cx="914400" cy="9144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7" name="TextBox 6"/>
          <p:cNvSpPr txBox="1">
            <a:spLocks noChangeArrowheads="1"/>
          </p:cNvSpPr>
          <p:nvPr/>
        </p:nvSpPr>
        <p:spPr bwMode="auto">
          <a:xfrm>
            <a:off x="0" y="3048000"/>
            <a:ext cx="12715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a:solidFill>
                  <a:srgbClr val="006633"/>
                </a:solidFill>
              </a:rPr>
              <a:t>Version 1</a:t>
            </a:r>
          </a:p>
        </p:txBody>
      </p:sp>
      <p:sp>
        <p:nvSpPr>
          <p:cNvPr id="8" name="Rectangle 7"/>
          <p:cNvSpPr/>
          <p:nvPr/>
        </p:nvSpPr>
        <p:spPr>
          <a:xfrm>
            <a:off x="4038600" y="2971800"/>
            <a:ext cx="1828800" cy="9144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9" name="TextBox 8"/>
          <p:cNvSpPr txBox="1">
            <a:spLocks noChangeArrowheads="1"/>
          </p:cNvSpPr>
          <p:nvPr/>
        </p:nvSpPr>
        <p:spPr bwMode="auto">
          <a:xfrm>
            <a:off x="0" y="3352800"/>
            <a:ext cx="12715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a:solidFill>
                  <a:srgbClr val="0000FF"/>
                </a:solidFill>
              </a:rPr>
              <a:t>Version 2</a:t>
            </a:r>
          </a:p>
        </p:txBody>
      </p:sp>
      <p:sp>
        <p:nvSpPr>
          <p:cNvPr id="10" name="Rectangle 9"/>
          <p:cNvSpPr/>
          <p:nvPr/>
        </p:nvSpPr>
        <p:spPr>
          <a:xfrm>
            <a:off x="2286000" y="2971800"/>
            <a:ext cx="838200" cy="457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11" name="TextBox 10"/>
          <p:cNvSpPr txBox="1">
            <a:spLocks noChangeArrowheads="1"/>
          </p:cNvSpPr>
          <p:nvPr/>
        </p:nvSpPr>
        <p:spPr bwMode="auto">
          <a:xfrm>
            <a:off x="-11113" y="3657600"/>
            <a:ext cx="1270001"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a:solidFill>
                  <a:srgbClr val="FF0000"/>
                </a:solidFill>
              </a:rPr>
              <a:t>Version 3</a:t>
            </a:r>
          </a:p>
        </p:txBody>
      </p:sp>
      <p:sp>
        <p:nvSpPr>
          <p:cNvPr id="12" name="Rectangle 11"/>
          <p:cNvSpPr/>
          <p:nvPr/>
        </p:nvSpPr>
        <p:spPr>
          <a:xfrm>
            <a:off x="4038600" y="2971800"/>
            <a:ext cx="1143000" cy="914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Tree>
    <p:extLst>
      <p:ext uri="{BB962C8B-B14F-4D97-AF65-F5344CB8AC3E}">
        <p14:creationId xmlns:p14="http://schemas.microsoft.com/office/powerpoint/2010/main" val="202842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xit" presetSubtype="10" fill="hold" grpId="1" nodeType="clickEffect">
                                  <p:stCondLst>
                                    <p:cond delay="0"/>
                                  </p:stCondLst>
                                  <p:childTnLst>
                                    <p:animEffect transition="out" filter="blinds(horizontal)">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par>
                                <p:cTn id="14" presetID="3" presetClass="exit" presetSubtype="10" fill="hold" grpId="1" nodeType="withEffect">
                                  <p:stCondLst>
                                    <p:cond delay="0"/>
                                  </p:stCondLst>
                                  <p:childTnLst>
                                    <p:animEffect transition="out" filter="blinds(horizontal)">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xit" presetSubtype="10" fill="hold" grpId="1" nodeType="clickEffect">
                                  <p:stCondLst>
                                    <p:cond delay="0"/>
                                  </p:stCondLst>
                                  <p:childTnLst>
                                    <p:animEffect transition="out" filter="blinds(horizontal)">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par>
                                <p:cTn id="28" presetID="3" presetClass="exit" presetSubtype="10" fill="hold" grpId="1" nodeType="withEffect">
                                  <p:stCondLst>
                                    <p:cond delay="0"/>
                                  </p:stCondLst>
                                  <p:childTnLst>
                                    <p:animEffect transition="out" filter="blinds(horizontal)">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p:bldP spid="7" grpId="1"/>
      <p:bldP spid="8" grpId="0" animBg="1"/>
      <p:bldP spid="8" grpId="1" animBg="1"/>
      <p:bldP spid="9" grpId="0"/>
      <p:bldP spid="9" grpId="1"/>
      <p:bldP spid="10" grpId="0" animBg="1"/>
      <p:bldP spid="11" grpId="0"/>
      <p:bldP spid="12"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Title 1"/>
          <p:cNvSpPr>
            <a:spLocks noGrp="1"/>
          </p:cNvSpPr>
          <p:nvPr>
            <p:ph type="title"/>
          </p:nvPr>
        </p:nvSpPr>
        <p:spPr/>
        <p:txBody>
          <a:bodyPr/>
          <a:lstStyle/>
          <a:p>
            <a:r>
              <a:rPr lang="en-US">
                <a:latin typeface="Garamond" charset="0"/>
              </a:rPr>
              <a:t>Many Research and Design Questions</a:t>
            </a:r>
          </a:p>
        </p:txBody>
      </p:sp>
      <p:sp>
        <p:nvSpPr>
          <p:cNvPr id="26627" name="Content Placeholder 2"/>
          <p:cNvSpPr>
            <a:spLocks noGrp="1"/>
          </p:cNvSpPr>
          <p:nvPr>
            <p:ph idx="1"/>
          </p:nvPr>
        </p:nvSpPr>
        <p:spPr>
          <a:xfrm>
            <a:off x="76200" y="990600"/>
            <a:ext cx="9067800" cy="5105400"/>
          </a:xfrm>
        </p:spPr>
        <p:txBody>
          <a:bodyPr/>
          <a:lstStyle/>
          <a:p>
            <a:r>
              <a:rPr lang="en-US">
                <a:latin typeface="Tahoma" charset="0"/>
              </a:rPr>
              <a:t>How to design asymmetric components?</a:t>
            </a:r>
          </a:p>
          <a:p>
            <a:pPr lvl="1"/>
            <a:r>
              <a:rPr lang="en-US" sz="2000">
                <a:latin typeface="Tahoma" charset="0"/>
              </a:rPr>
              <a:t>Fixed, partitionable, reconfigurable components?</a:t>
            </a:r>
          </a:p>
          <a:p>
            <a:pPr lvl="1"/>
            <a:r>
              <a:rPr lang="en-US" sz="2000">
                <a:latin typeface="Tahoma" charset="0"/>
              </a:rPr>
              <a:t>What types of asymmetry? Access patterns, technologies?</a:t>
            </a:r>
          </a:p>
          <a:p>
            <a:pPr lvl="1"/>
            <a:endParaRPr lang="en-US">
              <a:latin typeface="Tahoma" charset="0"/>
            </a:endParaRPr>
          </a:p>
          <a:p>
            <a:r>
              <a:rPr lang="en-US">
                <a:latin typeface="Tahoma" charset="0"/>
              </a:rPr>
              <a:t>What monitoring to perform cooperatively in HW/SW?</a:t>
            </a:r>
          </a:p>
          <a:p>
            <a:pPr lvl="1"/>
            <a:r>
              <a:rPr lang="en-US" sz="2000">
                <a:latin typeface="Tahoma" charset="0"/>
              </a:rPr>
              <a:t>Automatically discover phase/task requirements</a:t>
            </a:r>
          </a:p>
          <a:p>
            <a:pPr lvl="1"/>
            <a:endParaRPr lang="en-US">
              <a:latin typeface="Tahoma" charset="0"/>
            </a:endParaRPr>
          </a:p>
          <a:p>
            <a:r>
              <a:rPr lang="en-US">
                <a:latin typeface="Tahoma" charset="0"/>
              </a:rPr>
              <a:t>How to design feedback/control loop between components and runtime system software?</a:t>
            </a:r>
          </a:p>
          <a:p>
            <a:endParaRPr lang="en-US">
              <a:latin typeface="Tahoma" charset="0"/>
            </a:endParaRPr>
          </a:p>
          <a:p>
            <a:r>
              <a:rPr lang="en-US">
                <a:latin typeface="Tahoma" charset="0"/>
              </a:rPr>
              <a:t>How to design the runtime to automatically manage resources?</a:t>
            </a:r>
          </a:p>
          <a:p>
            <a:pPr lvl="1"/>
            <a:r>
              <a:rPr lang="en-US" sz="2000">
                <a:latin typeface="Tahoma" charset="0"/>
              </a:rPr>
              <a:t>Track task behavior, pick </a:t>
            </a:r>
            <a:r>
              <a:rPr lang="ja-JP" altLang="en-US" sz="2000">
                <a:latin typeface="Tahoma" charset="0"/>
              </a:rPr>
              <a:t>“</a:t>
            </a:r>
            <a:r>
              <a:rPr lang="en-US" altLang="ja-JP" sz="2000">
                <a:latin typeface="Tahoma" charset="0"/>
              </a:rPr>
              <a:t>best-fit</a:t>
            </a:r>
            <a:r>
              <a:rPr lang="ja-JP" altLang="en-US" sz="2000">
                <a:latin typeface="Tahoma" charset="0"/>
              </a:rPr>
              <a:t>”</a:t>
            </a:r>
            <a:r>
              <a:rPr lang="en-US" altLang="ja-JP" sz="2000">
                <a:latin typeface="Tahoma" charset="0"/>
              </a:rPr>
              <a:t> components for the entire workload</a:t>
            </a:r>
          </a:p>
          <a:p>
            <a:endParaRPr lang="en-US">
              <a:latin typeface="Tahoma" charset="0"/>
            </a:endParaRPr>
          </a:p>
        </p:txBody>
      </p:sp>
      <p:sp>
        <p:nvSpPr>
          <p:cNvPr id="203779"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3B09357-3DF3-D844-B245-8BB835480651}" type="slidenum">
              <a:rPr lang="en-US" sz="1600">
                <a:solidFill>
                  <a:srgbClr val="000000"/>
                </a:solidFill>
                <a:latin typeface="Garamond" charset="0"/>
              </a:rPr>
              <a:pPr eaLnBrk="1" hangingPunct="1"/>
              <a:t>144</a:t>
            </a:fld>
            <a:endParaRPr lang="en-US" sz="1600">
              <a:solidFill>
                <a:srgbClr val="000000"/>
              </a:solidFill>
              <a:latin typeface="Garamond" charset="0"/>
            </a:endParaRPr>
          </a:p>
        </p:txBody>
      </p:sp>
    </p:spTree>
    <p:extLst>
      <p:ext uri="{BB962C8B-B14F-4D97-AF65-F5344CB8AC3E}">
        <p14:creationId xmlns:p14="http://schemas.microsoft.com/office/powerpoint/2010/main" val="40234307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2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6627">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662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6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Title 1"/>
          <p:cNvSpPr>
            <a:spLocks noGrp="1"/>
          </p:cNvSpPr>
          <p:nvPr>
            <p:ph type="title"/>
          </p:nvPr>
        </p:nvSpPr>
        <p:spPr/>
        <p:txBody>
          <a:bodyPr/>
          <a:lstStyle/>
          <a:p>
            <a:r>
              <a:rPr lang="en-US">
                <a:latin typeface="Garamond" charset="0"/>
              </a:rPr>
              <a:t>Exploiting Asymmetry: Simple Examples</a:t>
            </a:r>
          </a:p>
        </p:txBody>
      </p:sp>
      <p:pic>
        <p:nvPicPr>
          <p:cNvPr id="204802" name="Content Placeholder 4" descr="generic-asymmetry.eps"/>
          <p:cNvPicPr>
            <a:picLocks noGrp="1" noChangeAspect="1"/>
          </p:cNvPicPr>
          <p:nvPr>
            <p:ph idx="1"/>
          </p:nvPr>
        </p:nvPicPr>
        <p:blipFill>
          <a:blip r:embed="rId2">
            <a:extLst>
              <a:ext uri="{28A0092B-C50C-407E-A947-70E740481C1C}">
                <a14:useLocalDpi xmlns:a14="http://schemas.microsoft.com/office/drawing/2010/main" val="0"/>
              </a:ext>
            </a:extLst>
          </a:blip>
          <a:srcRect t="-14928" b="-14928"/>
          <a:stretch>
            <a:fillRect/>
          </a:stretch>
        </p:blipFill>
        <p:spPr>
          <a:xfrm>
            <a:off x="304800" y="457200"/>
            <a:ext cx="8610600" cy="4876800"/>
          </a:xfrm>
        </p:spPr>
      </p:pic>
      <p:sp>
        <p:nvSpPr>
          <p:cNvPr id="204803"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F1A4D57-E9AB-6F4F-8DCC-7BCA59F048D2}" type="slidenum">
              <a:rPr lang="en-US" sz="1600">
                <a:solidFill>
                  <a:srgbClr val="000000"/>
                </a:solidFill>
                <a:latin typeface="Garamond" charset="0"/>
              </a:rPr>
              <a:pPr eaLnBrk="1" hangingPunct="1"/>
              <a:t>145</a:t>
            </a:fld>
            <a:endParaRPr lang="en-US" sz="1600">
              <a:solidFill>
                <a:srgbClr val="000000"/>
              </a:solidFill>
              <a:latin typeface="Garamond" charset="0"/>
            </a:endParaRPr>
          </a:p>
        </p:txBody>
      </p:sp>
      <p:sp>
        <p:nvSpPr>
          <p:cNvPr id="6" name="Content Placeholder 2"/>
          <p:cNvSpPr txBox="1">
            <a:spLocks/>
          </p:cNvSpPr>
          <p:nvPr/>
        </p:nvSpPr>
        <p:spPr bwMode="auto">
          <a:xfrm>
            <a:off x="76200" y="4458816"/>
            <a:ext cx="9067800" cy="914400"/>
          </a:xfrm>
          <a:prstGeom prst="rect">
            <a:avLst/>
          </a:prstGeom>
          <a:noFill/>
          <a:ln w="9525">
            <a:noFill/>
            <a:miter lim="800000"/>
            <a:headEnd/>
            <a:tailEnd/>
          </a:ln>
        </p:spPr>
        <p:txBody>
          <a:bodyPr/>
          <a:lstStyle/>
          <a:p>
            <a:pPr marL="669925" lvl="1" indent="-325438" fontAlgn="base">
              <a:spcBef>
                <a:spcPct val="20000"/>
              </a:spcBef>
              <a:spcAft>
                <a:spcPct val="0"/>
              </a:spcAft>
              <a:buClr>
                <a:srgbClr val="3B812F"/>
              </a:buClr>
              <a:buSzPct val="60000"/>
              <a:buFont typeface="Wingdings" pitchFamily="-105" charset="2"/>
              <a:buChar char="q"/>
              <a:defRPr/>
            </a:pPr>
            <a:endParaRPr lang="en-US" sz="2200" kern="0" dirty="0">
              <a:solidFill>
                <a:srgbClr val="000000"/>
              </a:solidFill>
              <a:latin typeface="Tahoma"/>
              <a:ea typeface="ＭＳ Ｐゴシック" charset="-128"/>
              <a:cs typeface="ＭＳ Ｐゴシック" charset="0"/>
            </a:endParaRPr>
          </a:p>
          <a:p>
            <a:pPr marL="342900" indent="-342900" fontAlgn="base">
              <a:spcBef>
                <a:spcPct val="20000"/>
              </a:spcBef>
              <a:spcAft>
                <a:spcPct val="0"/>
              </a:spcAft>
              <a:buClr>
                <a:srgbClr val="CC9900"/>
              </a:buClr>
              <a:buSzPct val="65000"/>
              <a:buFont typeface="Wingdings" pitchFamily="-105" charset="2"/>
              <a:buChar char="n"/>
              <a:defRPr/>
            </a:pPr>
            <a:r>
              <a:rPr lang="en-US" sz="2300" kern="0" dirty="0">
                <a:solidFill>
                  <a:srgbClr val="000000"/>
                </a:solidFill>
                <a:latin typeface="Tahoma"/>
                <a:ea typeface="ＭＳ Ｐゴシック" charset="-128"/>
                <a:cs typeface="ＭＳ Ｐゴシック" charset="-128"/>
              </a:rPr>
              <a:t>Execute critical/serial sections on high-power, high-performance cores/resources </a:t>
            </a:r>
            <a:r>
              <a:rPr lang="en-US" sz="1450" kern="0" dirty="0">
                <a:solidFill>
                  <a:srgbClr val="3B812F"/>
                </a:solidFill>
                <a:latin typeface="Arial" charset="0"/>
                <a:ea typeface="ＭＳ Ｐゴシック" charset="-128"/>
                <a:cs typeface="ＭＳ Ｐゴシック" charset="-128"/>
              </a:rPr>
              <a:t>[</a:t>
            </a:r>
            <a:r>
              <a:rPr lang="en-US" sz="1450" kern="0" dirty="0" err="1">
                <a:solidFill>
                  <a:srgbClr val="3B812F"/>
                </a:solidFill>
                <a:latin typeface="Arial" charset="0"/>
                <a:ea typeface="ＭＳ Ｐゴシック" charset="-128"/>
                <a:cs typeface="ＭＳ Ｐゴシック" charset="-128"/>
              </a:rPr>
              <a:t>Suleman</a:t>
            </a:r>
            <a:r>
              <a:rPr lang="en-US" sz="1450" kern="0" dirty="0">
                <a:solidFill>
                  <a:srgbClr val="3B812F"/>
                </a:solidFill>
                <a:latin typeface="Arial" charset="0"/>
                <a:ea typeface="ＭＳ Ｐゴシック" charset="-128"/>
                <a:cs typeface="ＭＳ Ｐゴシック" charset="-128"/>
              </a:rPr>
              <a:t>+ ASPLOS’09, ISCA’10, Top Picks’10’11, Joao+ ASPLOS’12,ISCA’13]</a:t>
            </a:r>
          </a:p>
          <a:p>
            <a:pPr marL="800100" lvl="1" indent="-342900" fontAlgn="base">
              <a:spcBef>
                <a:spcPct val="20000"/>
              </a:spcBef>
              <a:spcAft>
                <a:spcPct val="0"/>
              </a:spcAft>
              <a:buClr>
                <a:srgbClr val="CC9900"/>
              </a:buClr>
              <a:buSzPct val="65000"/>
              <a:buFont typeface="Wingdings" pitchFamily="-105" charset="2"/>
              <a:buChar char="n"/>
              <a:defRPr/>
            </a:pPr>
            <a:r>
              <a:rPr lang="en-US" sz="2000" kern="0" dirty="0">
                <a:solidFill>
                  <a:srgbClr val="000000"/>
                </a:solidFill>
                <a:latin typeface="Tahoma"/>
                <a:ea typeface="ＭＳ Ｐゴシック" charset="-128"/>
                <a:cs typeface="ＭＳ Ｐゴシック" charset="-128"/>
              </a:rPr>
              <a:t>Programmer can write less optimized, but more likely correct programs </a:t>
            </a:r>
          </a:p>
        </p:txBody>
      </p:sp>
      <p:sp>
        <p:nvSpPr>
          <p:cNvPr id="7" name="Rectangle 6"/>
          <p:cNvSpPr/>
          <p:nvPr/>
        </p:nvSpPr>
        <p:spPr>
          <a:xfrm>
            <a:off x="304800" y="1066800"/>
            <a:ext cx="1219200" cy="1143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8" name="Rectangle 7"/>
          <p:cNvSpPr/>
          <p:nvPr/>
        </p:nvSpPr>
        <p:spPr>
          <a:xfrm>
            <a:off x="3657600" y="1066800"/>
            <a:ext cx="2362200" cy="11430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9" name="TextBox 8"/>
          <p:cNvSpPr txBox="1">
            <a:spLocks noChangeArrowheads="1"/>
          </p:cNvSpPr>
          <p:nvPr/>
        </p:nvSpPr>
        <p:spPr bwMode="auto">
          <a:xfrm>
            <a:off x="457200" y="1828800"/>
            <a:ext cx="84613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a:solidFill>
                  <a:srgbClr val="FF0000"/>
                </a:solidFill>
              </a:rPr>
              <a:t>Serial</a:t>
            </a:r>
          </a:p>
        </p:txBody>
      </p:sp>
      <p:sp>
        <p:nvSpPr>
          <p:cNvPr id="10" name="TextBox 9"/>
          <p:cNvSpPr txBox="1">
            <a:spLocks noChangeArrowheads="1"/>
          </p:cNvSpPr>
          <p:nvPr/>
        </p:nvSpPr>
        <p:spPr bwMode="auto">
          <a:xfrm>
            <a:off x="4495800" y="1752600"/>
            <a:ext cx="105886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a:solidFill>
                  <a:srgbClr val="006633"/>
                </a:solidFill>
              </a:rPr>
              <a:t>Parallel</a:t>
            </a:r>
          </a:p>
        </p:txBody>
      </p:sp>
    </p:spTree>
    <p:extLst>
      <p:ext uri="{BB962C8B-B14F-4D97-AF65-F5344CB8AC3E}">
        <p14:creationId xmlns:p14="http://schemas.microsoft.com/office/powerpoint/2010/main" val="20669879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Title 1"/>
          <p:cNvSpPr>
            <a:spLocks noGrp="1"/>
          </p:cNvSpPr>
          <p:nvPr>
            <p:ph type="title"/>
          </p:nvPr>
        </p:nvSpPr>
        <p:spPr/>
        <p:txBody>
          <a:bodyPr/>
          <a:lstStyle/>
          <a:p>
            <a:r>
              <a:rPr lang="en-US">
                <a:latin typeface="Garamond" charset="0"/>
              </a:rPr>
              <a:t>Exploiting Asymmetry: Simple Examples</a:t>
            </a:r>
          </a:p>
        </p:txBody>
      </p:sp>
      <p:pic>
        <p:nvPicPr>
          <p:cNvPr id="205826" name="Content Placeholder 4" descr="generic-asymmetry.eps"/>
          <p:cNvPicPr>
            <a:picLocks noGrp="1" noChangeAspect="1"/>
          </p:cNvPicPr>
          <p:nvPr>
            <p:ph idx="1"/>
          </p:nvPr>
        </p:nvPicPr>
        <p:blipFill>
          <a:blip r:embed="rId2">
            <a:extLst>
              <a:ext uri="{28A0092B-C50C-407E-A947-70E740481C1C}">
                <a14:useLocalDpi xmlns:a14="http://schemas.microsoft.com/office/drawing/2010/main" val="0"/>
              </a:ext>
            </a:extLst>
          </a:blip>
          <a:srcRect t="-14928" b="-14928"/>
          <a:stretch>
            <a:fillRect/>
          </a:stretch>
        </p:blipFill>
        <p:spPr>
          <a:xfrm>
            <a:off x="304800" y="457200"/>
            <a:ext cx="8610600" cy="4876800"/>
          </a:xfrm>
        </p:spPr>
      </p:pic>
      <p:sp>
        <p:nvSpPr>
          <p:cNvPr id="205827"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2EAA954-687A-1B43-A0D7-0C1D87ABDFB5}" type="slidenum">
              <a:rPr lang="en-US" sz="1600">
                <a:solidFill>
                  <a:srgbClr val="000000"/>
                </a:solidFill>
                <a:latin typeface="Garamond" charset="0"/>
              </a:rPr>
              <a:pPr eaLnBrk="1" hangingPunct="1"/>
              <a:t>146</a:t>
            </a:fld>
            <a:endParaRPr lang="en-US" sz="1600">
              <a:solidFill>
                <a:srgbClr val="000000"/>
              </a:solidFill>
              <a:latin typeface="Garamond" charset="0"/>
            </a:endParaRPr>
          </a:p>
        </p:txBody>
      </p:sp>
      <p:sp>
        <p:nvSpPr>
          <p:cNvPr id="6" name="Content Placeholder 2"/>
          <p:cNvSpPr txBox="1">
            <a:spLocks/>
          </p:cNvSpPr>
          <p:nvPr/>
        </p:nvSpPr>
        <p:spPr bwMode="auto">
          <a:xfrm>
            <a:off x="76200" y="4572000"/>
            <a:ext cx="9067800" cy="914400"/>
          </a:xfrm>
          <a:prstGeom prst="rect">
            <a:avLst/>
          </a:prstGeom>
          <a:noFill/>
          <a:ln w="9525">
            <a:noFill/>
            <a:miter lim="800000"/>
            <a:headEnd/>
            <a:tailEnd/>
          </a:ln>
        </p:spPr>
        <p:txBody>
          <a:bodyPr/>
          <a:lstStyle/>
          <a:p>
            <a:pPr marL="669925" lvl="1" indent="-325438" fontAlgn="base">
              <a:spcBef>
                <a:spcPct val="20000"/>
              </a:spcBef>
              <a:spcAft>
                <a:spcPct val="0"/>
              </a:spcAft>
              <a:buClr>
                <a:srgbClr val="3B812F"/>
              </a:buClr>
              <a:buSzPct val="60000"/>
              <a:buFont typeface="Wingdings" pitchFamily="-105" charset="2"/>
              <a:buChar char="q"/>
              <a:defRPr/>
            </a:pPr>
            <a:endParaRPr lang="en-US" sz="2200" kern="0" dirty="0">
              <a:solidFill>
                <a:srgbClr val="000000"/>
              </a:solidFill>
              <a:latin typeface="Tahoma"/>
              <a:ea typeface="ＭＳ Ｐゴシック" charset="-128"/>
              <a:cs typeface="ＭＳ Ｐゴシック" charset="0"/>
            </a:endParaRPr>
          </a:p>
          <a:p>
            <a:pPr marL="342900" indent="-342900" fontAlgn="base">
              <a:spcBef>
                <a:spcPct val="20000"/>
              </a:spcBef>
              <a:spcAft>
                <a:spcPct val="0"/>
              </a:spcAft>
              <a:buClr>
                <a:srgbClr val="CC9900"/>
              </a:buClr>
              <a:buSzPct val="65000"/>
              <a:buFont typeface="Wingdings" pitchFamily="-105" charset="2"/>
              <a:buChar char="n"/>
              <a:defRPr/>
            </a:pPr>
            <a:r>
              <a:rPr lang="en-US" sz="2300" kern="0" dirty="0">
                <a:solidFill>
                  <a:srgbClr val="000000"/>
                </a:solidFill>
                <a:latin typeface="Tahoma"/>
                <a:ea typeface="ＭＳ Ｐゴシック" charset="-128"/>
                <a:cs typeface="ＭＳ Ｐゴシック" charset="-128"/>
              </a:rPr>
              <a:t>Execute each code block on the most efficient execution backend for that block </a:t>
            </a:r>
            <a:r>
              <a:rPr lang="en-US" b="1" kern="0" dirty="0">
                <a:solidFill>
                  <a:srgbClr val="008000"/>
                </a:solidFill>
                <a:latin typeface="Arial" charset="0"/>
                <a:ea typeface="ＭＳ Ｐゴシック" charset="-128"/>
                <a:cs typeface="ＭＳ Ｐゴシック" charset="-128"/>
              </a:rPr>
              <a:t>[Fallin+ ICCD’14]</a:t>
            </a:r>
          </a:p>
          <a:p>
            <a:pPr marL="800100" lvl="1" indent="-342900" fontAlgn="base">
              <a:spcBef>
                <a:spcPct val="20000"/>
              </a:spcBef>
              <a:spcAft>
                <a:spcPct val="0"/>
              </a:spcAft>
              <a:buClr>
                <a:srgbClr val="CC9900"/>
              </a:buClr>
              <a:buSzPct val="65000"/>
              <a:buFont typeface="Wingdings" pitchFamily="-105" charset="2"/>
              <a:buChar char="n"/>
              <a:defRPr/>
            </a:pPr>
            <a:r>
              <a:rPr lang="en-US" sz="2000" kern="0" dirty="0">
                <a:solidFill>
                  <a:srgbClr val="000000"/>
                </a:solidFill>
                <a:latin typeface="Tahoma"/>
                <a:ea typeface="ＭＳ Ｐゴシック" charset="-128"/>
                <a:cs typeface="ＭＳ Ｐゴシック" charset="-128"/>
              </a:rPr>
              <a:t>Enables a much more efficient and still high performance core design</a:t>
            </a:r>
          </a:p>
        </p:txBody>
      </p:sp>
      <p:sp>
        <p:nvSpPr>
          <p:cNvPr id="7" name="Rectangle 6"/>
          <p:cNvSpPr/>
          <p:nvPr/>
        </p:nvSpPr>
        <p:spPr>
          <a:xfrm>
            <a:off x="304800" y="1066800"/>
            <a:ext cx="1219200" cy="1143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8" name="Rectangle 7"/>
          <p:cNvSpPr/>
          <p:nvPr/>
        </p:nvSpPr>
        <p:spPr>
          <a:xfrm>
            <a:off x="3657600" y="1066800"/>
            <a:ext cx="2362200" cy="3810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9" name="TextBox 8"/>
          <p:cNvSpPr txBox="1">
            <a:spLocks noChangeArrowheads="1"/>
          </p:cNvSpPr>
          <p:nvPr/>
        </p:nvSpPr>
        <p:spPr bwMode="auto">
          <a:xfrm>
            <a:off x="304800" y="1524000"/>
            <a:ext cx="1171575"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a:solidFill>
                  <a:srgbClr val="FF0000"/>
                </a:solidFill>
              </a:rPr>
              <a:t>OoO</a:t>
            </a:r>
          </a:p>
          <a:p>
            <a:pPr algn="ctr" eaLnBrk="1" fontAlgn="base" hangingPunct="1">
              <a:spcBef>
                <a:spcPct val="0"/>
              </a:spcBef>
              <a:spcAft>
                <a:spcPct val="0"/>
              </a:spcAft>
            </a:pPr>
            <a:r>
              <a:rPr lang="en-US" sz="1800" b="1">
                <a:solidFill>
                  <a:srgbClr val="FF0000"/>
                </a:solidFill>
              </a:rPr>
              <a:t>Backend </a:t>
            </a:r>
          </a:p>
        </p:txBody>
      </p:sp>
      <p:sp>
        <p:nvSpPr>
          <p:cNvPr id="10" name="TextBox 9"/>
          <p:cNvSpPr txBox="1">
            <a:spLocks noChangeArrowheads="1"/>
          </p:cNvSpPr>
          <p:nvPr/>
        </p:nvSpPr>
        <p:spPr bwMode="auto">
          <a:xfrm>
            <a:off x="3962400" y="1066800"/>
            <a:ext cx="187642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a:solidFill>
                  <a:srgbClr val="006633"/>
                </a:solidFill>
              </a:rPr>
              <a:t>VLIW Backend</a:t>
            </a:r>
          </a:p>
        </p:txBody>
      </p:sp>
    </p:spTree>
    <p:extLst>
      <p:ext uri="{BB962C8B-B14F-4D97-AF65-F5344CB8AC3E}">
        <p14:creationId xmlns:p14="http://schemas.microsoft.com/office/powerpoint/2010/main" val="14319484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Title 1"/>
          <p:cNvSpPr>
            <a:spLocks noGrp="1"/>
          </p:cNvSpPr>
          <p:nvPr>
            <p:ph type="title"/>
          </p:nvPr>
        </p:nvSpPr>
        <p:spPr/>
        <p:txBody>
          <a:bodyPr/>
          <a:lstStyle/>
          <a:p>
            <a:r>
              <a:rPr lang="en-US">
                <a:latin typeface="Garamond" charset="0"/>
              </a:rPr>
              <a:t>Exploiting Asymmetry: Simple Examples</a:t>
            </a:r>
          </a:p>
        </p:txBody>
      </p:sp>
      <p:pic>
        <p:nvPicPr>
          <p:cNvPr id="206850" name="Content Placeholder 4" descr="generic-asymmetry.eps"/>
          <p:cNvPicPr>
            <a:picLocks noGrp="1" noChangeAspect="1"/>
          </p:cNvPicPr>
          <p:nvPr>
            <p:ph idx="1"/>
          </p:nvPr>
        </p:nvPicPr>
        <p:blipFill>
          <a:blip r:embed="rId2">
            <a:extLst>
              <a:ext uri="{28A0092B-C50C-407E-A947-70E740481C1C}">
                <a14:useLocalDpi xmlns:a14="http://schemas.microsoft.com/office/drawing/2010/main" val="0"/>
              </a:ext>
            </a:extLst>
          </a:blip>
          <a:srcRect t="-14928" b="-14928"/>
          <a:stretch>
            <a:fillRect/>
          </a:stretch>
        </p:blipFill>
        <p:spPr>
          <a:xfrm>
            <a:off x="304800" y="457200"/>
            <a:ext cx="8610600" cy="4876800"/>
          </a:xfrm>
        </p:spPr>
      </p:pic>
      <p:sp>
        <p:nvSpPr>
          <p:cNvPr id="206851"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5C7EA55-44A2-F54E-9914-154EAD12AC1C}" type="slidenum">
              <a:rPr lang="en-US" sz="1600">
                <a:solidFill>
                  <a:srgbClr val="000000"/>
                </a:solidFill>
                <a:latin typeface="Garamond" charset="0"/>
              </a:rPr>
              <a:pPr eaLnBrk="1" hangingPunct="1"/>
              <a:t>147</a:t>
            </a:fld>
            <a:endParaRPr lang="en-US" sz="1600">
              <a:solidFill>
                <a:srgbClr val="000000"/>
              </a:solidFill>
              <a:latin typeface="Garamond" charset="0"/>
            </a:endParaRPr>
          </a:p>
        </p:txBody>
      </p:sp>
      <p:sp>
        <p:nvSpPr>
          <p:cNvPr id="6" name="Content Placeholder 2"/>
          <p:cNvSpPr txBox="1">
            <a:spLocks/>
          </p:cNvSpPr>
          <p:nvPr/>
        </p:nvSpPr>
        <p:spPr bwMode="auto">
          <a:xfrm>
            <a:off x="152400" y="4419600"/>
            <a:ext cx="8991600" cy="914400"/>
          </a:xfrm>
          <a:prstGeom prst="rect">
            <a:avLst/>
          </a:prstGeom>
          <a:noFill/>
          <a:ln w="9525">
            <a:noFill/>
            <a:miter lim="800000"/>
            <a:headEnd/>
            <a:tailEnd/>
          </a:ln>
        </p:spPr>
        <p:txBody>
          <a:bodyPr/>
          <a:lstStyle/>
          <a:p>
            <a:pPr marL="669925" lvl="1" indent="-325438" fontAlgn="base">
              <a:spcBef>
                <a:spcPct val="20000"/>
              </a:spcBef>
              <a:spcAft>
                <a:spcPct val="0"/>
              </a:spcAft>
              <a:buClr>
                <a:srgbClr val="3B812F"/>
              </a:buClr>
              <a:buSzPct val="60000"/>
              <a:buFont typeface="Wingdings" pitchFamily="-105" charset="2"/>
              <a:buChar char="q"/>
              <a:defRPr/>
            </a:pPr>
            <a:endParaRPr lang="en-US" sz="2200" kern="0" dirty="0">
              <a:solidFill>
                <a:srgbClr val="000000"/>
              </a:solidFill>
              <a:latin typeface="Tahoma"/>
              <a:ea typeface="ＭＳ Ｐゴシック" charset="-128"/>
              <a:cs typeface="ＭＳ Ｐゴシック" charset="0"/>
            </a:endParaRPr>
          </a:p>
          <a:p>
            <a:pPr marL="342900" indent="-342900" fontAlgn="base">
              <a:spcBef>
                <a:spcPct val="20000"/>
              </a:spcBef>
              <a:spcAft>
                <a:spcPct val="0"/>
              </a:spcAft>
              <a:buClr>
                <a:srgbClr val="CC9900"/>
              </a:buClr>
              <a:buSzPct val="65000"/>
              <a:buFont typeface="Wingdings" pitchFamily="-105" charset="2"/>
              <a:buChar char="n"/>
              <a:defRPr/>
            </a:pPr>
            <a:r>
              <a:rPr lang="en-US" sz="2300" kern="0" dirty="0">
                <a:solidFill>
                  <a:srgbClr val="000000"/>
                </a:solidFill>
                <a:latin typeface="Tahoma"/>
                <a:ea typeface="ＭＳ Ｐゴシック" charset="-128"/>
                <a:cs typeface="ＭＳ Ｐゴシック" charset="-128"/>
              </a:rPr>
              <a:t>Execute streaming “memory phases” on streaming-optimized cores and memory hierarchies</a:t>
            </a:r>
          </a:p>
          <a:p>
            <a:pPr marL="800100" lvl="1" indent="-342900" fontAlgn="base">
              <a:spcBef>
                <a:spcPct val="20000"/>
              </a:spcBef>
              <a:spcAft>
                <a:spcPct val="0"/>
              </a:spcAft>
              <a:buClr>
                <a:srgbClr val="CC9900"/>
              </a:buClr>
              <a:buSzPct val="65000"/>
              <a:buFont typeface="Wingdings" pitchFamily="-105" charset="2"/>
              <a:buChar char="n"/>
              <a:defRPr/>
            </a:pPr>
            <a:r>
              <a:rPr lang="en-US" sz="2000" kern="0" dirty="0">
                <a:solidFill>
                  <a:srgbClr val="000000"/>
                </a:solidFill>
                <a:latin typeface="Tahoma"/>
                <a:ea typeface="ＭＳ Ｐゴシック" charset="-128"/>
                <a:cs typeface="ＭＳ Ｐゴシック" charset="-128"/>
              </a:rPr>
              <a:t>More efficient and higher performance than general purpose hierarchy</a:t>
            </a:r>
          </a:p>
        </p:txBody>
      </p:sp>
      <p:sp>
        <p:nvSpPr>
          <p:cNvPr id="7" name="Rectangle 6"/>
          <p:cNvSpPr/>
          <p:nvPr/>
        </p:nvSpPr>
        <p:spPr>
          <a:xfrm>
            <a:off x="304800" y="2209800"/>
            <a:ext cx="2819400" cy="12954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8" name="TextBox 7"/>
          <p:cNvSpPr txBox="1">
            <a:spLocks noChangeArrowheads="1"/>
          </p:cNvSpPr>
          <p:nvPr/>
        </p:nvSpPr>
        <p:spPr bwMode="auto">
          <a:xfrm>
            <a:off x="1066800" y="3048000"/>
            <a:ext cx="13843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a:solidFill>
                  <a:srgbClr val="006633"/>
                </a:solidFill>
              </a:rPr>
              <a:t>Streaming</a:t>
            </a:r>
          </a:p>
        </p:txBody>
      </p:sp>
      <p:sp>
        <p:nvSpPr>
          <p:cNvPr id="9" name="Rectangle 8"/>
          <p:cNvSpPr/>
          <p:nvPr/>
        </p:nvSpPr>
        <p:spPr>
          <a:xfrm>
            <a:off x="4637088" y="2209800"/>
            <a:ext cx="152400" cy="1295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10" name="TextBox 9"/>
          <p:cNvSpPr txBox="1">
            <a:spLocks noChangeArrowheads="1"/>
          </p:cNvSpPr>
          <p:nvPr/>
        </p:nvSpPr>
        <p:spPr bwMode="auto">
          <a:xfrm>
            <a:off x="4789488" y="2971800"/>
            <a:ext cx="10477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a:solidFill>
                  <a:srgbClr val="FF0000"/>
                </a:solidFill>
              </a:rPr>
              <a:t>Random access</a:t>
            </a:r>
          </a:p>
        </p:txBody>
      </p:sp>
    </p:spTree>
    <p:extLst>
      <p:ext uri="{BB962C8B-B14F-4D97-AF65-F5344CB8AC3E}">
        <p14:creationId xmlns:p14="http://schemas.microsoft.com/office/powerpoint/2010/main" val="2031701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Title 1"/>
          <p:cNvSpPr>
            <a:spLocks noGrp="1"/>
          </p:cNvSpPr>
          <p:nvPr>
            <p:ph type="title"/>
          </p:nvPr>
        </p:nvSpPr>
        <p:spPr/>
        <p:txBody>
          <a:bodyPr/>
          <a:lstStyle/>
          <a:p>
            <a:r>
              <a:rPr lang="en-US">
                <a:latin typeface="Garamond" charset="0"/>
              </a:rPr>
              <a:t>Exploiting Asymmetry: Simple Examples</a:t>
            </a:r>
          </a:p>
        </p:txBody>
      </p:sp>
      <p:pic>
        <p:nvPicPr>
          <p:cNvPr id="207874" name="Content Placeholder 4" descr="generic-asymmetry.eps"/>
          <p:cNvPicPr>
            <a:picLocks noGrp="1" noChangeAspect="1"/>
          </p:cNvPicPr>
          <p:nvPr>
            <p:ph idx="1"/>
          </p:nvPr>
        </p:nvPicPr>
        <p:blipFill>
          <a:blip r:embed="rId2">
            <a:extLst>
              <a:ext uri="{28A0092B-C50C-407E-A947-70E740481C1C}">
                <a14:useLocalDpi xmlns:a14="http://schemas.microsoft.com/office/drawing/2010/main" val="0"/>
              </a:ext>
            </a:extLst>
          </a:blip>
          <a:srcRect t="-14928" b="-14928"/>
          <a:stretch>
            <a:fillRect/>
          </a:stretch>
        </p:blipFill>
        <p:spPr>
          <a:xfrm>
            <a:off x="304800" y="457200"/>
            <a:ext cx="8610600" cy="4876800"/>
          </a:xfrm>
        </p:spPr>
      </p:pic>
      <p:sp>
        <p:nvSpPr>
          <p:cNvPr id="207875"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19E5481-ADFE-FA4E-BE6C-7B028FA61BB1}" type="slidenum">
              <a:rPr lang="en-US" sz="1600">
                <a:solidFill>
                  <a:srgbClr val="000000"/>
                </a:solidFill>
                <a:latin typeface="Garamond" charset="0"/>
              </a:rPr>
              <a:pPr eaLnBrk="1" hangingPunct="1"/>
              <a:t>148</a:t>
            </a:fld>
            <a:endParaRPr lang="en-US" sz="1600">
              <a:solidFill>
                <a:srgbClr val="000000"/>
              </a:solidFill>
              <a:latin typeface="Garamond" charset="0"/>
            </a:endParaRPr>
          </a:p>
        </p:txBody>
      </p:sp>
      <p:sp>
        <p:nvSpPr>
          <p:cNvPr id="6" name="Content Placeholder 2"/>
          <p:cNvSpPr txBox="1">
            <a:spLocks/>
          </p:cNvSpPr>
          <p:nvPr/>
        </p:nvSpPr>
        <p:spPr bwMode="auto">
          <a:xfrm>
            <a:off x="152400" y="4343400"/>
            <a:ext cx="8991600" cy="914400"/>
          </a:xfrm>
          <a:prstGeom prst="rect">
            <a:avLst/>
          </a:prstGeom>
          <a:noFill/>
          <a:ln w="9525">
            <a:noFill/>
            <a:miter lim="800000"/>
            <a:headEnd/>
            <a:tailEnd/>
          </a:ln>
        </p:spPr>
        <p:txBody>
          <a:bodyPr/>
          <a:lstStyle/>
          <a:p>
            <a:pPr marL="669925" lvl="1" indent="-325438" fontAlgn="base">
              <a:spcBef>
                <a:spcPct val="20000"/>
              </a:spcBef>
              <a:spcAft>
                <a:spcPct val="0"/>
              </a:spcAft>
              <a:buClr>
                <a:srgbClr val="3B812F"/>
              </a:buClr>
              <a:buSzPct val="60000"/>
              <a:buFont typeface="Wingdings" pitchFamily="-105" charset="2"/>
              <a:buChar char="q"/>
              <a:defRPr/>
            </a:pPr>
            <a:endParaRPr lang="en-US" sz="2200" kern="0" dirty="0">
              <a:solidFill>
                <a:srgbClr val="000000"/>
              </a:solidFill>
              <a:latin typeface="Tahoma"/>
              <a:ea typeface="ＭＳ Ｐゴシック" charset="-128"/>
              <a:cs typeface="ＭＳ Ｐゴシック" charset="0"/>
            </a:endParaRPr>
          </a:p>
          <a:p>
            <a:pPr marL="342900" indent="-342900" fontAlgn="base">
              <a:spcBef>
                <a:spcPct val="20000"/>
              </a:spcBef>
              <a:spcAft>
                <a:spcPct val="0"/>
              </a:spcAft>
              <a:buClr>
                <a:srgbClr val="CC9900"/>
              </a:buClr>
              <a:buSzPct val="65000"/>
              <a:buFont typeface="Wingdings" pitchFamily="-105" charset="2"/>
              <a:buChar char="n"/>
              <a:defRPr/>
            </a:pPr>
            <a:r>
              <a:rPr lang="en-US" sz="2300" kern="0" dirty="0">
                <a:solidFill>
                  <a:srgbClr val="000000"/>
                </a:solidFill>
                <a:latin typeface="Tahoma"/>
                <a:ea typeface="ＭＳ Ｐゴシック" charset="-128"/>
                <a:cs typeface="ＭＳ Ｐゴシック" charset="-128"/>
              </a:rPr>
              <a:t>Execute bandwidth-sensitive threads on a bandwidth-optimized network, latency-sensitive ones on a latency-optimized network </a:t>
            </a:r>
            <a:r>
              <a:rPr lang="en-US" b="1" kern="0" dirty="0">
                <a:solidFill>
                  <a:srgbClr val="3B812F"/>
                </a:solidFill>
                <a:latin typeface="Arial" charset="0"/>
                <a:ea typeface="ＭＳ Ｐゴシック" charset="-128"/>
                <a:cs typeface="ＭＳ Ｐゴシック" charset="-128"/>
              </a:rPr>
              <a:t>[Das+ DAC’13]</a:t>
            </a:r>
          </a:p>
          <a:p>
            <a:pPr marL="800100" lvl="1" indent="-342900" fontAlgn="base">
              <a:spcBef>
                <a:spcPct val="20000"/>
              </a:spcBef>
              <a:spcAft>
                <a:spcPct val="0"/>
              </a:spcAft>
              <a:buClr>
                <a:srgbClr val="CC9900"/>
              </a:buClr>
              <a:buSzPct val="65000"/>
              <a:buFont typeface="Wingdings" pitchFamily="-105" charset="2"/>
              <a:buChar char="n"/>
              <a:defRPr/>
            </a:pPr>
            <a:r>
              <a:rPr lang="en-US" sz="2000" kern="0" dirty="0">
                <a:solidFill>
                  <a:srgbClr val="000000"/>
                </a:solidFill>
                <a:latin typeface="Tahoma"/>
                <a:ea typeface="ＭＳ Ｐゴシック" charset="-128"/>
                <a:cs typeface="ＭＳ Ｐゴシック" charset="-128"/>
              </a:rPr>
              <a:t>Higher performance and energy-efficiency than a single network</a:t>
            </a:r>
          </a:p>
        </p:txBody>
      </p:sp>
      <p:sp>
        <p:nvSpPr>
          <p:cNvPr id="7" name="Rectangle 6"/>
          <p:cNvSpPr/>
          <p:nvPr/>
        </p:nvSpPr>
        <p:spPr>
          <a:xfrm>
            <a:off x="1905000" y="2209800"/>
            <a:ext cx="1295400" cy="13716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8" name="Rectangle 7"/>
          <p:cNvSpPr/>
          <p:nvPr/>
        </p:nvSpPr>
        <p:spPr>
          <a:xfrm>
            <a:off x="3124200" y="3581400"/>
            <a:ext cx="1295400" cy="4572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9" name="TextBox 8"/>
          <p:cNvSpPr txBox="1">
            <a:spLocks noChangeArrowheads="1"/>
          </p:cNvSpPr>
          <p:nvPr/>
        </p:nvSpPr>
        <p:spPr bwMode="auto">
          <a:xfrm>
            <a:off x="304800" y="3657600"/>
            <a:ext cx="28463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a:solidFill>
                  <a:srgbClr val="006633"/>
                </a:solidFill>
              </a:rPr>
              <a:t>Latency optimized NoC</a:t>
            </a:r>
          </a:p>
        </p:txBody>
      </p:sp>
      <p:sp>
        <p:nvSpPr>
          <p:cNvPr id="10" name="Rectangle 9"/>
          <p:cNvSpPr/>
          <p:nvPr/>
        </p:nvSpPr>
        <p:spPr>
          <a:xfrm>
            <a:off x="4637088" y="2209800"/>
            <a:ext cx="152400" cy="1295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11" name="TextBox 10"/>
          <p:cNvSpPr txBox="1">
            <a:spLocks noChangeArrowheads="1"/>
          </p:cNvSpPr>
          <p:nvPr/>
        </p:nvSpPr>
        <p:spPr bwMode="auto">
          <a:xfrm>
            <a:off x="4789488" y="2971800"/>
            <a:ext cx="10477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a:solidFill>
                  <a:srgbClr val="FF0000"/>
                </a:solidFill>
              </a:rPr>
              <a:t>Bandwidth optimized NoC</a:t>
            </a:r>
          </a:p>
        </p:txBody>
      </p:sp>
      <p:sp>
        <p:nvSpPr>
          <p:cNvPr id="12" name="Rectangle 11"/>
          <p:cNvSpPr/>
          <p:nvPr/>
        </p:nvSpPr>
        <p:spPr>
          <a:xfrm flipV="1">
            <a:off x="4648200" y="3581400"/>
            <a:ext cx="1371600" cy="457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Tree>
    <p:extLst>
      <p:ext uri="{BB962C8B-B14F-4D97-AF65-F5344CB8AC3E}">
        <p14:creationId xmlns:p14="http://schemas.microsoft.com/office/powerpoint/2010/main" val="13348403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animBg="1"/>
      <p:bldP spid="11" grpId="0"/>
      <p:bldP spid="12"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Title 1"/>
          <p:cNvSpPr>
            <a:spLocks noGrp="1"/>
          </p:cNvSpPr>
          <p:nvPr>
            <p:ph type="title"/>
          </p:nvPr>
        </p:nvSpPr>
        <p:spPr/>
        <p:txBody>
          <a:bodyPr/>
          <a:lstStyle/>
          <a:p>
            <a:r>
              <a:rPr lang="en-US">
                <a:latin typeface="Garamond" charset="0"/>
              </a:rPr>
              <a:t>Exploiting Asymmetry: Simple Examples</a:t>
            </a:r>
          </a:p>
        </p:txBody>
      </p:sp>
      <p:pic>
        <p:nvPicPr>
          <p:cNvPr id="208898" name="Content Placeholder 4" descr="generic-asymmetry.eps"/>
          <p:cNvPicPr>
            <a:picLocks noGrp="1" noChangeAspect="1"/>
          </p:cNvPicPr>
          <p:nvPr>
            <p:ph idx="1"/>
          </p:nvPr>
        </p:nvPicPr>
        <p:blipFill>
          <a:blip r:embed="rId2">
            <a:extLst>
              <a:ext uri="{28A0092B-C50C-407E-A947-70E740481C1C}">
                <a14:useLocalDpi xmlns:a14="http://schemas.microsoft.com/office/drawing/2010/main" val="0"/>
              </a:ext>
            </a:extLst>
          </a:blip>
          <a:srcRect t="-14928" b="-14928"/>
          <a:stretch>
            <a:fillRect/>
          </a:stretch>
        </p:blipFill>
        <p:spPr>
          <a:xfrm>
            <a:off x="304800" y="457200"/>
            <a:ext cx="8610600" cy="4876800"/>
          </a:xfrm>
        </p:spPr>
      </p:pic>
      <p:sp>
        <p:nvSpPr>
          <p:cNvPr id="208899"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8109EE9-16FA-E649-946F-88D579A3BC26}" type="slidenum">
              <a:rPr lang="en-US" sz="1600">
                <a:solidFill>
                  <a:srgbClr val="000000"/>
                </a:solidFill>
                <a:latin typeface="Garamond" charset="0"/>
              </a:rPr>
              <a:pPr eaLnBrk="1" hangingPunct="1"/>
              <a:t>149</a:t>
            </a:fld>
            <a:endParaRPr lang="en-US" sz="1600">
              <a:solidFill>
                <a:srgbClr val="000000"/>
              </a:solidFill>
              <a:latin typeface="Garamond" charset="0"/>
            </a:endParaRPr>
          </a:p>
        </p:txBody>
      </p:sp>
      <p:sp>
        <p:nvSpPr>
          <p:cNvPr id="6" name="Content Placeholder 2"/>
          <p:cNvSpPr txBox="1">
            <a:spLocks/>
          </p:cNvSpPr>
          <p:nvPr/>
        </p:nvSpPr>
        <p:spPr bwMode="auto">
          <a:xfrm>
            <a:off x="152400" y="4419600"/>
            <a:ext cx="8991600" cy="914400"/>
          </a:xfrm>
          <a:prstGeom prst="rect">
            <a:avLst/>
          </a:prstGeom>
          <a:noFill/>
          <a:ln w="9525">
            <a:noFill/>
            <a:miter lim="800000"/>
            <a:headEnd/>
            <a:tailEnd/>
          </a:ln>
        </p:spPr>
        <p:txBody>
          <a:bodyPr/>
          <a:lstStyle/>
          <a:p>
            <a:pPr marL="669925" lvl="1" indent="-325438" fontAlgn="base">
              <a:spcBef>
                <a:spcPct val="20000"/>
              </a:spcBef>
              <a:spcAft>
                <a:spcPct val="0"/>
              </a:spcAft>
              <a:buClr>
                <a:srgbClr val="3B812F"/>
              </a:buClr>
              <a:buSzPct val="60000"/>
              <a:buFont typeface="Wingdings" pitchFamily="-105" charset="2"/>
              <a:buChar char="q"/>
              <a:defRPr/>
            </a:pPr>
            <a:endParaRPr lang="en-US" sz="2200" kern="0" dirty="0">
              <a:solidFill>
                <a:srgbClr val="000000"/>
              </a:solidFill>
              <a:latin typeface="Tahoma"/>
              <a:ea typeface="ＭＳ Ｐゴシック" charset="-128"/>
              <a:cs typeface="ＭＳ Ｐゴシック" charset="0"/>
            </a:endParaRPr>
          </a:p>
          <a:p>
            <a:pPr marL="342900" indent="-342900" fontAlgn="base">
              <a:spcBef>
                <a:spcPct val="20000"/>
              </a:spcBef>
              <a:spcAft>
                <a:spcPct val="0"/>
              </a:spcAft>
              <a:buClr>
                <a:srgbClr val="CC9900"/>
              </a:buClr>
              <a:buSzPct val="65000"/>
              <a:buFont typeface="Wingdings" pitchFamily="-105" charset="2"/>
              <a:buChar char="n"/>
              <a:defRPr/>
            </a:pPr>
            <a:r>
              <a:rPr lang="en-US" sz="2300" kern="0" dirty="0">
                <a:solidFill>
                  <a:srgbClr val="000000"/>
                </a:solidFill>
                <a:latin typeface="Tahoma"/>
                <a:ea typeface="ＭＳ Ｐゴシック" charset="-128"/>
                <a:cs typeface="ＭＳ Ｐゴシック" charset="-128"/>
              </a:rPr>
              <a:t>Partition memory controller and on-chip network bandwidth asymmetrically among threads </a:t>
            </a:r>
            <a:r>
              <a:rPr lang="en-US" sz="1600" kern="0" dirty="0">
                <a:solidFill>
                  <a:srgbClr val="3B812F"/>
                </a:solidFill>
                <a:latin typeface="Arial" charset="0"/>
                <a:ea typeface="ＭＳ Ｐゴシック" charset="-128"/>
                <a:cs typeface="ＭＳ Ｐゴシック" charset="-128"/>
              </a:rPr>
              <a:t>[Kim+ HPCA 2010, MICRO 2010, Top Picks 2011] [</a:t>
            </a:r>
            <a:r>
              <a:rPr lang="en-US" sz="1600" kern="0" dirty="0" err="1">
                <a:solidFill>
                  <a:srgbClr val="3B812F"/>
                </a:solidFill>
                <a:latin typeface="Arial" charset="0"/>
                <a:ea typeface="ＭＳ Ｐゴシック" charset="-128"/>
                <a:cs typeface="ＭＳ Ｐゴシック" charset="-128"/>
              </a:rPr>
              <a:t>Nychis</a:t>
            </a:r>
            <a:r>
              <a:rPr lang="en-US" sz="1600" kern="0" dirty="0">
                <a:solidFill>
                  <a:srgbClr val="3B812F"/>
                </a:solidFill>
                <a:latin typeface="Arial" charset="0"/>
                <a:ea typeface="ＭＳ Ｐゴシック" charset="-128"/>
                <a:cs typeface="ＭＳ Ｐゴシック" charset="-128"/>
              </a:rPr>
              <a:t>+ </a:t>
            </a:r>
            <a:r>
              <a:rPr lang="en-US" sz="1600" kern="0" dirty="0" err="1">
                <a:solidFill>
                  <a:srgbClr val="3B812F"/>
                </a:solidFill>
                <a:latin typeface="Arial" charset="0"/>
                <a:ea typeface="ＭＳ Ｐゴシック" charset="-128"/>
                <a:cs typeface="ＭＳ Ｐゴシック" charset="-128"/>
              </a:rPr>
              <a:t>HotNets</a:t>
            </a:r>
            <a:r>
              <a:rPr lang="en-US" sz="1600" kern="0" dirty="0">
                <a:solidFill>
                  <a:srgbClr val="3B812F"/>
                </a:solidFill>
                <a:latin typeface="Arial" charset="0"/>
                <a:ea typeface="ＭＳ Ｐゴシック" charset="-128"/>
                <a:cs typeface="ＭＳ Ｐゴシック" charset="-128"/>
              </a:rPr>
              <a:t> 2010] [Das+ MICRO 2009, ISCA 2010, Top Picks 2011]</a:t>
            </a:r>
          </a:p>
          <a:p>
            <a:pPr marL="800100" lvl="1" indent="-342900" fontAlgn="base">
              <a:spcBef>
                <a:spcPct val="20000"/>
              </a:spcBef>
              <a:spcAft>
                <a:spcPct val="0"/>
              </a:spcAft>
              <a:buClr>
                <a:srgbClr val="CC9900"/>
              </a:buClr>
              <a:buSzPct val="65000"/>
              <a:buFont typeface="Wingdings" pitchFamily="-105" charset="2"/>
              <a:buChar char="n"/>
              <a:defRPr/>
            </a:pPr>
            <a:r>
              <a:rPr lang="en-US" sz="2000" kern="0" dirty="0">
                <a:solidFill>
                  <a:srgbClr val="000000"/>
                </a:solidFill>
                <a:latin typeface="Tahoma"/>
                <a:ea typeface="ＭＳ Ｐゴシック" charset="-128"/>
                <a:cs typeface="ＭＳ Ｐゴシック" charset="-128"/>
              </a:rPr>
              <a:t>Higher performance and energy-efficiency than symmetric/free-for-all</a:t>
            </a:r>
          </a:p>
        </p:txBody>
      </p:sp>
      <p:sp>
        <p:nvSpPr>
          <p:cNvPr id="7" name="Rectangle 6"/>
          <p:cNvSpPr/>
          <p:nvPr/>
        </p:nvSpPr>
        <p:spPr>
          <a:xfrm>
            <a:off x="1905000" y="2209800"/>
            <a:ext cx="1295400" cy="13716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8" name="Rectangle 7"/>
          <p:cNvSpPr/>
          <p:nvPr/>
        </p:nvSpPr>
        <p:spPr>
          <a:xfrm>
            <a:off x="3124200" y="3581400"/>
            <a:ext cx="1295400" cy="4572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9" name="TextBox 8"/>
          <p:cNvSpPr txBox="1">
            <a:spLocks noChangeArrowheads="1"/>
          </p:cNvSpPr>
          <p:nvPr/>
        </p:nvSpPr>
        <p:spPr bwMode="auto">
          <a:xfrm>
            <a:off x="685800" y="3657600"/>
            <a:ext cx="21859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a:solidFill>
                  <a:srgbClr val="006633"/>
                </a:solidFill>
              </a:rPr>
              <a:t>Latency sensitive</a:t>
            </a:r>
          </a:p>
        </p:txBody>
      </p:sp>
      <p:sp>
        <p:nvSpPr>
          <p:cNvPr id="10" name="Rectangle 9"/>
          <p:cNvSpPr/>
          <p:nvPr/>
        </p:nvSpPr>
        <p:spPr>
          <a:xfrm>
            <a:off x="4637088" y="2209800"/>
            <a:ext cx="152400" cy="1295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11" name="TextBox 10"/>
          <p:cNvSpPr txBox="1">
            <a:spLocks noChangeArrowheads="1"/>
          </p:cNvSpPr>
          <p:nvPr/>
        </p:nvSpPr>
        <p:spPr bwMode="auto">
          <a:xfrm>
            <a:off x="4789488" y="2971800"/>
            <a:ext cx="10477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a:solidFill>
                  <a:srgbClr val="FF0000"/>
                </a:solidFill>
              </a:rPr>
              <a:t>Bandwidth sensitive</a:t>
            </a:r>
          </a:p>
        </p:txBody>
      </p:sp>
      <p:sp>
        <p:nvSpPr>
          <p:cNvPr id="12" name="Rectangle 11"/>
          <p:cNvSpPr/>
          <p:nvPr/>
        </p:nvSpPr>
        <p:spPr>
          <a:xfrm flipV="1">
            <a:off x="4648200" y="3581400"/>
            <a:ext cx="1371600" cy="457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Tree>
    <p:extLst>
      <p:ext uri="{BB962C8B-B14F-4D97-AF65-F5344CB8AC3E}">
        <p14:creationId xmlns:p14="http://schemas.microsoft.com/office/powerpoint/2010/main" val="3232383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animBg="1"/>
      <p:bldP spid="11"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a:t>   Trade-Off: Area (Die Size) vs. Latency</a:t>
            </a:r>
          </a:p>
        </p:txBody>
      </p:sp>
      <p:sp>
        <p:nvSpPr>
          <p:cNvPr id="5" name="Right Arrow 4"/>
          <p:cNvSpPr/>
          <p:nvPr/>
        </p:nvSpPr>
        <p:spPr>
          <a:xfrm>
            <a:off x="3238500" y="2164080"/>
            <a:ext cx="2590800" cy="1264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US" sz="4000" b="1" dirty="0">
                <a:solidFill>
                  <a:prstClr val="white"/>
                </a:solidFill>
                <a:latin typeface="Calibri"/>
              </a:rPr>
              <a:t>Faster</a:t>
            </a:r>
          </a:p>
        </p:txBody>
      </p:sp>
      <p:sp>
        <p:nvSpPr>
          <p:cNvPr id="97" name="Right Arrow 96"/>
          <p:cNvSpPr/>
          <p:nvPr/>
        </p:nvSpPr>
        <p:spPr>
          <a:xfrm flipH="1">
            <a:off x="3238500" y="3535680"/>
            <a:ext cx="2590800" cy="1264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US" sz="4000" b="1" dirty="0">
                <a:solidFill>
                  <a:prstClr val="white"/>
                </a:solidFill>
                <a:latin typeface="Calibri"/>
              </a:rPr>
              <a:t>Smaller</a:t>
            </a:r>
          </a:p>
        </p:txBody>
      </p:sp>
      <p:grpSp>
        <p:nvGrpSpPr>
          <p:cNvPr id="15" name="Group 14"/>
          <p:cNvGrpSpPr/>
          <p:nvPr/>
        </p:nvGrpSpPr>
        <p:grpSpPr>
          <a:xfrm>
            <a:off x="5867400" y="1066800"/>
            <a:ext cx="2590800" cy="5105400"/>
            <a:chOff x="5867400" y="1066800"/>
            <a:chExt cx="2590800" cy="5105400"/>
          </a:xfrm>
        </p:grpSpPr>
        <p:sp>
          <p:nvSpPr>
            <p:cNvPr id="250" name="Rectangle 249"/>
            <p:cNvSpPr/>
            <p:nvPr/>
          </p:nvSpPr>
          <p:spPr>
            <a:xfrm>
              <a:off x="7706677" y="3888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51" name="Straight Arrow Connector 250"/>
            <p:cNvCxnSpPr>
              <a:stCxn id="250" idx="0"/>
            </p:cNvCxnSpPr>
            <p:nvPr/>
          </p:nvCxnSpPr>
          <p:spPr>
            <a:xfrm flipV="1">
              <a:off x="7889557" y="3048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3" name="Rectangle 252"/>
            <p:cNvSpPr/>
            <p:nvPr/>
          </p:nvSpPr>
          <p:spPr>
            <a:xfrm>
              <a:off x="7249477" y="3888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54" name="Straight Arrow Connector 253"/>
            <p:cNvCxnSpPr>
              <a:stCxn id="253" idx="0"/>
            </p:cNvCxnSpPr>
            <p:nvPr/>
          </p:nvCxnSpPr>
          <p:spPr>
            <a:xfrm flipV="1">
              <a:off x="7432357" y="3048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8" name="Rectangle 257"/>
            <p:cNvSpPr/>
            <p:nvPr/>
          </p:nvSpPr>
          <p:spPr>
            <a:xfrm>
              <a:off x="6792277" y="3888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59" name="Straight Arrow Connector 258"/>
            <p:cNvCxnSpPr>
              <a:stCxn id="258" idx="0"/>
            </p:cNvCxnSpPr>
            <p:nvPr/>
          </p:nvCxnSpPr>
          <p:spPr>
            <a:xfrm flipV="1">
              <a:off x="6975157" y="3048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61" name="Rectangle 260"/>
            <p:cNvSpPr/>
            <p:nvPr/>
          </p:nvSpPr>
          <p:spPr>
            <a:xfrm>
              <a:off x="6335077" y="3888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62" name="Straight Arrow Connector 261"/>
            <p:cNvCxnSpPr>
              <a:stCxn id="261" idx="0"/>
            </p:cNvCxnSpPr>
            <p:nvPr/>
          </p:nvCxnSpPr>
          <p:spPr>
            <a:xfrm flipV="1">
              <a:off x="6517957" y="3048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76" name="Oval 275"/>
            <p:cNvSpPr/>
            <p:nvPr/>
          </p:nvSpPr>
          <p:spPr>
            <a:xfrm>
              <a:off x="7711440" y="3124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7" name="Oval 276"/>
            <p:cNvSpPr/>
            <p:nvPr/>
          </p:nvSpPr>
          <p:spPr>
            <a:xfrm>
              <a:off x="7254240" y="3124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8" name="Oval 277"/>
            <p:cNvSpPr/>
            <p:nvPr/>
          </p:nvSpPr>
          <p:spPr>
            <a:xfrm>
              <a:off x="6797040" y="3124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9" name="Oval 278"/>
            <p:cNvSpPr/>
            <p:nvPr/>
          </p:nvSpPr>
          <p:spPr>
            <a:xfrm>
              <a:off x="6339840" y="3124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0" name="Oval 279"/>
            <p:cNvSpPr/>
            <p:nvPr/>
          </p:nvSpPr>
          <p:spPr>
            <a:xfrm>
              <a:off x="7711440" y="3505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1" name="Oval 280"/>
            <p:cNvSpPr/>
            <p:nvPr/>
          </p:nvSpPr>
          <p:spPr>
            <a:xfrm>
              <a:off x="7254240" y="3505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2" name="Oval 281"/>
            <p:cNvSpPr/>
            <p:nvPr/>
          </p:nvSpPr>
          <p:spPr>
            <a:xfrm>
              <a:off x="6797040" y="3505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3" name="Oval 282"/>
            <p:cNvSpPr/>
            <p:nvPr/>
          </p:nvSpPr>
          <p:spPr>
            <a:xfrm>
              <a:off x="6339840" y="3505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8" name="Rectangle 317"/>
            <p:cNvSpPr/>
            <p:nvPr/>
          </p:nvSpPr>
          <p:spPr>
            <a:xfrm>
              <a:off x="7706677" y="22878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19" name="Straight Arrow Connector 318"/>
            <p:cNvCxnSpPr>
              <a:stCxn id="318" idx="0"/>
            </p:cNvCxnSpPr>
            <p:nvPr/>
          </p:nvCxnSpPr>
          <p:spPr>
            <a:xfrm flipV="1">
              <a:off x="7889557" y="14478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20" name="Rectangle 319"/>
            <p:cNvSpPr/>
            <p:nvPr/>
          </p:nvSpPr>
          <p:spPr>
            <a:xfrm>
              <a:off x="7249477" y="22878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21" name="Straight Arrow Connector 320"/>
            <p:cNvCxnSpPr>
              <a:stCxn id="320" idx="0"/>
            </p:cNvCxnSpPr>
            <p:nvPr/>
          </p:nvCxnSpPr>
          <p:spPr>
            <a:xfrm flipV="1">
              <a:off x="7432357" y="14478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22" name="Rectangle 321"/>
            <p:cNvSpPr/>
            <p:nvPr/>
          </p:nvSpPr>
          <p:spPr>
            <a:xfrm>
              <a:off x="6792277" y="22878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24" name="Straight Arrow Connector 323"/>
            <p:cNvCxnSpPr>
              <a:stCxn id="322" idx="0"/>
            </p:cNvCxnSpPr>
            <p:nvPr/>
          </p:nvCxnSpPr>
          <p:spPr>
            <a:xfrm flipV="1">
              <a:off x="6975157" y="14478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25" name="Rectangle 324"/>
            <p:cNvSpPr/>
            <p:nvPr/>
          </p:nvSpPr>
          <p:spPr>
            <a:xfrm>
              <a:off x="6335077" y="22878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26" name="Straight Arrow Connector 325"/>
            <p:cNvCxnSpPr>
              <a:stCxn id="325" idx="0"/>
            </p:cNvCxnSpPr>
            <p:nvPr/>
          </p:nvCxnSpPr>
          <p:spPr>
            <a:xfrm flipV="1">
              <a:off x="6517957" y="14478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27" name="Oval 326"/>
            <p:cNvSpPr/>
            <p:nvPr/>
          </p:nvSpPr>
          <p:spPr>
            <a:xfrm>
              <a:off x="7711440" y="1524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8" name="Oval 327"/>
            <p:cNvSpPr/>
            <p:nvPr/>
          </p:nvSpPr>
          <p:spPr>
            <a:xfrm>
              <a:off x="7254240" y="1524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9" name="Oval 328"/>
            <p:cNvSpPr/>
            <p:nvPr/>
          </p:nvSpPr>
          <p:spPr>
            <a:xfrm>
              <a:off x="6797040" y="1524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0" name="Oval 329"/>
            <p:cNvSpPr/>
            <p:nvPr/>
          </p:nvSpPr>
          <p:spPr>
            <a:xfrm>
              <a:off x="6339840" y="1524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1" name="Oval 330"/>
            <p:cNvSpPr/>
            <p:nvPr/>
          </p:nvSpPr>
          <p:spPr>
            <a:xfrm>
              <a:off x="7711440" y="1905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2" name="Oval 331"/>
            <p:cNvSpPr/>
            <p:nvPr/>
          </p:nvSpPr>
          <p:spPr>
            <a:xfrm>
              <a:off x="7254240" y="1905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3" name="Oval 332"/>
            <p:cNvSpPr/>
            <p:nvPr/>
          </p:nvSpPr>
          <p:spPr>
            <a:xfrm>
              <a:off x="6797040" y="1905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4" name="Oval 333"/>
            <p:cNvSpPr/>
            <p:nvPr/>
          </p:nvSpPr>
          <p:spPr>
            <a:xfrm>
              <a:off x="6339840" y="1905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48" name="Rounded Rectangle 147"/>
            <p:cNvSpPr/>
            <p:nvPr/>
          </p:nvSpPr>
          <p:spPr>
            <a:xfrm>
              <a:off x="5867400" y="1066800"/>
              <a:ext cx="25908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3600" b="1" dirty="0">
                  <a:solidFill>
                    <a:prstClr val="black"/>
                  </a:solidFill>
                  <a:latin typeface="Calibri"/>
                  <a:cs typeface="Calibri"/>
                </a:rPr>
                <a:t>Short </a:t>
              </a:r>
              <a:r>
                <a:rPr lang="en-US" sz="3600" b="1" dirty="0" err="1">
                  <a:solidFill>
                    <a:prstClr val="black"/>
                  </a:solidFill>
                  <a:latin typeface="Calibri"/>
                  <a:cs typeface="Calibri"/>
                </a:rPr>
                <a:t>Bitline</a:t>
              </a:r>
              <a:endParaRPr lang="en-US" sz="3600" b="1" dirty="0">
                <a:solidFill>
                  <a:prstClr val="black"/>
                </a:solidFill>
                <a:latin typeface="Calibri"/>
                <a:cs typeface="Calibri"/>
              </a:endParaRPr>
            </a:p>
            <a:p>
              <a:pPr algn="ctr">
                <a:lnSpc>
                  <a:spcPct val="80000"/>
                </a:lnSpc>
              </a:pPr>
              <a:endParaRPr lang="en-US" sz="3600" b="1" dirty="0">
                <a:solidFill>
                  <a:prstClr val="black"/>
                </a:solidFill>
                <a:latin typeface="Calibri"/>
                <a:cs typeface="Calibri"/>
              </a:endParaRPr>
            </a:p>
          </p:txBody>
        </p:sp>
        <p:sp>
          <p:nvSpPr>
            <p:cNvPr id="380" name="Rectangle 379"/>
            <p:cNvSpPr/>
            <p:nvPr/>
          </p:nvSpPr>
          <p:spPr>
            <a:xfrm>
              <a:off x="76962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81" name="Straight Arrow Connector 380"/>
            <p:cNvCxnSpPr>
              <a:stCxn id="380" idx="0"/>
            </p:cNvCxnSpPr>
            <p:nvPr/>
          </p:nvCxnSpPr>
          <p:spPr>
            <a:xfrm flipV="1">
              <a:off x="7879080" y="4648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82" name="Rectangle 381"/>
            <p:cNvSpPr/>
            <p:nvPr/>
          </p:nvSpPr>
          <p:spPr>
            <a:xfrm>
              <a:off x="72390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83" name="Straight Arrow Connector 382"/>
            <p:cNvCxnSpPr>
              <a:stCxn id="382" idx="0"/>
            </p:cNvCxnSpPr>
            <p:nvPr/>
          </p:nvCxnSpPr>
          <p:spPr>
            <a:xfrm flipV="1">
              <a:off x="7421880" y="4648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84" name="Rectangle 383"/>
            <p:cNvSpPr/>
            <p:nvPr/>
          </p:nvSpPr>
          <p:spPr>
            <a:xfrm>
              <a:off x="67818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85" name="Straight Arrow Connector 384"/>
            <p:cNvCxnSpPr>
              <a:stCxn id="384" idx="0"/>
            </p:cNvCxnSpPr>
            <p:nvPr/>
          </p:nvCxnSpPr>
          <p:spPr>
            <a:xfrm flipV="1">
              <a:off x="6964680" y="4648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86" name="Rectangle 385"/>
            <p:cNvSpPr/>
            <p:nvPr/>
          </p:nvSpPr>
          <p:spPr>
            <a:xfrm>
              <a:off x="63246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87" name="Straight Arrow Connector 386"/>
            <p:cNvCxnSpPr>
              <a:stCxn id="386" idx="0"/>
            </p:cNvCxnSpPr>
            <p:nvPr/>
          </p:nvCxnSpPr>
          <p:spPr>
            <a:xfrm flipV="1">
              <a:off x="6507480" y="4648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88" name="Oval 387"/>
            <p:cNvSpPr/>
            <p:nvPr/>
          </p:nvSpPr>
          <p:spPr>
            <a:xfrm>
              <a:off x="77009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89" name="Oval 388"/>
            <p:cNvSpPr/>
            <p:nvPr/>
          </p:nvSpPr>
          <p:spPr>
            <a:xfrm>
              <a:off x="72437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0" name="Oval 389"/>
            <p:cNvSpPr/>
            <p:nvPr/>
          </p:nvSpPr>
          <p:spPr>
            <a:xfrm>
              <a:off x="67865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1" name="Oval 390"/>
            <p:cNvSpPr/>
            <p:nvPr/>
          </p:nvSpPr>
          <p:spPr>
            <a:xfrm>
              <a:off x="63293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2" name="Oval 391"/>
            <p:cNvSpPr/>
            <p:nvPr/>
          </p:nvSpPr>
          <p:spPr>
            <a:xfrm>
              <a:off x="77009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3" name="Oval 392"/>
            <p:cNvSpPr/>
            <p:nvPr/>
          </p:nvSpPr>
          <p:spPr>
            <a:xfrm>
              <a:off x="72437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4" name="Oval 393"/>
            <p:cNvSpPr/>
            <p:nvPr/>
          </p:nvSpPr>
          <p:spPr>
            <a:xfrm>
              <a:off x="67865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5" name="Oval 394"/>
            <p:cNvSpPr/>
            <p:nvPr/>
          </p:nvSpPr>
          <p:spPr>
            <a:xfrm>
              <a:off x="63293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14" name="Group 13"/>
          <p:cNvGrpSpPr/>
          <p:nvPr/>
        </p:nvGrpSpPr>
        <p:grpSpPr>
          <a:xfrm>
            <a:off x="495300" y="1066800"/>
            <a:ext cx="2514600" cy="5105400"/>
            <a:chOff x="495300" y="1066800"/>
            <a:chExt cx="2514600" cy="5105400"/>
          </a:xfrm>
        </p:grpSpPr>
        <p:sp>
          <p:nvSpPr>
            <p:cNvPr id="131" name="Rounded Rectangle 130"/>
            <p:cNvSpPr/>
            <p:nvPr/>
          </p:nvSpPr>
          <p:spPr>
            <a:xfrm>
              <a:off x="495300" y="1066800"/>
              <a:ext cx="25146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3600" b="1" dirty="0">
                  <a:solidFill>
                    <a:prstClr val="black"/>
                  </a:solidFill>
                  <a:latin typeface="Calibri"/>
                  <a:cs typeface="Calibri"/>
                </a:rPr>
                <a:t>Long </a:t>
              </a:r>
              <a:r>
                <a:rPr lang="en-US" sz="3600" b="1" dirty="0" err="1">
                  <a:solidFill>
                    <a:prstClr val="black"/>
                  </a:solidFill>
                  <a:latin typeface="Calibri"/>
                  <a:cs typeface="Calibri"/>
                </a:rPr>
                <a:t>Bitline</a:t>
              </a:r>
              <a:endParaRPr lang="en-US" sz="3600" b="1" dirty="0">
                <a:solidFill>
                  <a:prstClr val="black"/>
                </a:solidFill>
                <a:latin typeface="Calibri"/>
                <a:cs typeface="Calibri"/>
              </a:endParaRPr>
            </a:p>
            <a:p>
              <a:pPr algn="ctr">
                <a:lnSpc>
                  <a:spcPct val="80000"/>
                </a:lnSpc>
              </a:pPr>
              <a:endParaRPr lang="en-US" sz="3600" b="1" dirty="0">
                <a:solidFill>
                  <a:prstClr val="black"/>
                </a:solidFill>
                <a:latin typeface="Calibri"/>
                <a:cs typeface="Calibri"/>
              </a:endParaRPr>
            </a:p>
          </p:txBody>
        </p:sp>
        <p:sp>
          <p:nvSpPr>
            <p:cNvPr id="183" name="Rectangle 182"/>
            <p:cNvSpPr/>
            <p:nvPr/>
          </p:nvSpPr>
          <p:spPr>
            <a:xfrm>
              <a:off x="22098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84" name="Straight Arrow Connector 183"/>
            <p:cNvCxnSpPr>
              <a:stCxn id="183" idx="0"/>
            </p:cNvCxnSpPr>
            <p:nvPr/>
          </p:nvCxnSpPr>
          <p:spPr>
            <a:xfrm flipV="1">
              <a:off x="2392680" y="31242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86" name="Rectangle 185"/>
            <p:cNvSpPr/>
            <p:nvPr/>
          </p:nvSpPr>
          <p:spPr>
            <a:xfrm>
              <a:off x="17526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87" name="Straight Arrow Connector 186"/>
            <p:cNvCxnSpPr>
              <a:stCxn id="186" idx="0"/>
            </p:cNvCxnSpPr>
            <p:nvPr/>
          </p:nvCxnSpPr>
          <p:spPr>
            <a:xfrm flipV="1">
              <a:off x="1935480" y="31242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89" name="Rectangle 188"/>
            <p:cNvSpPr/>
            <p:nvPr/>
          </p:nvSpPr>
          <p:spPr>
            <a:xfrm>
              <a:off x="12954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0" name="Straight Arrow Connector 189"/>
            <p:cNvCxnSpPr>
              <a:stCxn id="189" idx="0"/>
            </p:cNvCxnSpPr>
            <p:nvPr/>
          </p:nvCxnSpPr>
          <p:spPr>
            <a:xfrm flipV="1">
              <a:off x="1478280" y="31242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2" name="Rectangle 191"/>
            <p:cNvSpPr/>
            <p:nvPr/>
          </p:nvSpPr>
          <p:spPr>
            <a:xfrm>
              <a:off x="8382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3" name="Straight Arrow Connector 192"/>
            <p:cNvCxnSpPr>
              <a:stCxn id="192" idx="0"/>
            </p:cNvCxnSpPr>
            <p:nvPr/>
          </p:nvCxnSpPr>
          <p:spPr>
            <a:xfrm flipV="1">
              <a:off x="1021080" y="31242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7" name="Oval 206"/>
            <p:cNvSpPr/>
            <p:nvPr/>
          </p:nvSpPr>
          <p:spPr>
            <a:xfrm>
              <a:off x="2214563"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8" name="Oval 207"/>
            <p:cNvSpPr/>
            <p:nvPr/>
          </p:nvSpPr>
          <p:spPr>
            <a:xfrm>
              <a:off x="1757363"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9" name="Oval 208"/>
            <p:cNvSpPr/>
            <p:nvPr/>
          </p:nvSpPr>
          <p:spPr>
            <a:xfrm>
              <a:off x="1300163"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0" name="Oval 209"/>
            <p:cNvSpPr/>
            <p:nvPr/>
          </p:nvSpPr>
          <p:spPr>
            <a:xfrm>
              <a:off x="842963"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5" name="Oval 214"/>
            <p:cNvSpPr/>
            <p:nvPr/>
          </p:nvSpPr>
          <p:spPr>
            <a:xfrm>
              <a:off x="2214563"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6" name="Oval 215"/>
            <p:cNvSpPr/>
            <p:nvPr/>
          </p:nvSpPr>
          <p:spPr>
            <a:xfrm>
              <a:off x="1757363"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7" name="Oval 216"/>
            <p:cNvSpPr/>
            <p:nvPr/>
          </p:nvSpPr>
          <p:spPr>
            <a:xfrm>
              <a:off x="1300163"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8" name="Oval 217"/>
            <p:cNvSpPr/>
            <p:nvPr/>
          </p:nvSpPr>
          <p:spPr>
            <a:xfrm>
              <a:off x="842963"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3" name="Oval 222"/>
            <p:cNvSpPr/>
            <p:nvPr/>
          </p:nvSpPr>
          <p:spPr>
            <a:xfrm>
              <a:off x="22145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4" name="Oval 223"/>
            <p:cNvSpPr/>
            <p:nvPr/>
          </p:nvSpPr>
          <p:spPr>
            <a:xfrm>
              <a:off x="17573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5" name="Oval 224"/>
            <p:cNvSpPr/>
            <p:nvPr/>
          </p:nvSpPr>
          <p:spPr>
            <a:xfrm>
              <a:off x="13001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6" name="Oval 225"/>
            <p:cNvSpPr/>
            <p:nvPr/>
          </p:nvSpPr>
          <p:spPr>
            <a:xfrm>
              <a:off x="8429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1" name="Oval 230"/>
            <p:cNvSpPr/>
            <p:nvPr/>
          </p:nvSpPr>
          <p:spPr>
            <a:xfrm>
              <a:off x="22145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2" name="Oval 231"/>
            <p:cNvSpPr/>
            <p:nvPr/>
          </p:nvSpPr>
          <p:spPr>
            <a:xfrm>
              <a:off x="17573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3" name="Oval 232"/>
            <p:cNvSpPr/>
            <p:nvPr/>
          </p:nvSpPr>
          <p:spPr>
            <a:xfrm>
              <a:off x="13001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4" name="Oval 233"/>
            <p:cNvSpPr/>
            <p:nvPr/>
          </p:nvSpPr>
          <p:spPr>
            <a:xfrm>
              <a:off x="8429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6" name="Oval 395"/>
            <p:cNvSpPr/>
            <p:nvPr/>
          </p:nvSpPr>
          <p:spPr>
            <a:xfrm>
              <a:off x="2209800" y="3215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7" name="Oval 396"/>
            <p:cNvSpPr/>
            <p:nvPr/>
          </p:nvSpPr>
          <p:spPr>
            <a:xfrm>
              <a:off x="1752600" y="3215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8" name="Oval 397"/>
            <p:cNvSpPr/>
            <p:nvPr/>
          </p:nvSpPr>
          <p:spPr>
            <a:xfrm>
              <a:off x="1295400" y="3215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9" name="Oval 398"/>
            <p:cNvSpPr/>
            <p:nvPr/>
          </p:nvSpPr>
          <p:spPr>
            <a:xfrm>
              <a:off x="838200" y="3215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00" name="Oval 399"/>
            <p:cNvSpPr/>
            <p:nvPr/>
          </p:nvSpPr>
          <p:spPr>
            <a:xfrm>
              <a:off x="2209800" y="3596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01" name="Oval 400"/>
            <p:cNvSpPr/>
            <p:nvPr/>
          </p:nvSpPr>
          <p:spPr>
            <a:xfrm>
              <a:off x="1752600" y="3596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02" name="Oval 401"/>
            <p:cNvSpPr/>
            <p:nvPr/>
          </p:nvSpPr>
          <p:spPr>
            <a:xfrm>
              <a:off x="1295400" y="3596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03" name="Oval 402"/>
            <p:cNvSpPr/>
            <p:nvPr/>
          </p:nvSpPr>
          <p:spPr>
            <a:xfrm>
              <a:off x="838200" y="3596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sp>
        <p:nvSpPr>
          <p:cNvPr id="404" name="Content Placeholder 2"/>
          <p:cNvSpPr txBox="1">
            <a:spLocks/>
          </p:cNvSpPr>
          <p:nvPr/>
        </p:nvSpPr>
        <p:spPr>
          <a:xfrm>
            <a:off x="457200" y="4953000"/>
            <a:ext cx="8001000" cy="648602"/>
          </a:xfrm>
          <a:prstGeom prst="rect">
            <a:avLst/>
          </a:prstGeom>
          <a:solidFill>
            <a:schemeClr val="tx1"/>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4000" b="1" dirty="0">
                <a:solidFill>
                  <a:srgbClr val="FFFF00"/>
                </a:solidFill>
                <a:latin typeface="Calibri"/>
              </a:rPr>
              <a:t>Trade-Off: Area vs. Latency</a:t>
            </a:r>
          </a:p>
        </p:txBody>
      </p:sp>
      <p:sp>
        <p:nvSpPr>
          <p:cNvPr id="90" name="Rectangle 89"/>
          <p:cNvSpPr/>
          <p:nvPr/>
        </p:nvSpPr>
        <p:spPr>
          <a:xfrm>
            <a:off x="683568" y="6490211"/>
            <a:ext cx="7560840" cy="323165"/>
          </a:xfrm>
          <a:prstGeom prst="rect">
            <a:avLst/>
          </a:prstGeom>
        </p:spPr>
        <p:txBody>
          <a:bodyPr wrap="square">
            <a:spAutoFit/>
          </a:bodyPr>
          <a:lstStyle/>
          <a:p>
            <a:r>
              <a:rPr lang="en-US" sz="1500" dirty="0"/>
              <a:t>Lee+, “</a:t>
            </a:r>
            <a:r>
              <a:rPr lang="en-US" sz="1500" dirty="0">
                <a:solidFill>
                  <a:srgbClr val="0000FF"/>
                </a:solidFill>
              </a:rPr>
              <a:t>Tiered-Latency DRAM: A Low Latency and Low Cost DRAM Architecture</a:t>
            </a:r>
            <a:r>
              <a:rPr lang="en-US" sz="1500" dirty="0"/>
              <a:t>,” HPCA 2013.</a:t>
            </a:r>
          </a:p>
        </p:txBody>
      </p:sp>
    </p:spTree>
    <p:extLst>
      <p:ext uri="{BB962C8B-B14F-4D97-AF65-F5344CB8AC3E}">
        <p14:creationId xmlns:p14="http://schemas.microsoft.com/office/powerpoint/2010/main" val="316697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7" grpId="0" animBg="1"/>
      <p:bldP spid="404"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Title 1"/>
          <p:cNvSpPr>
            <a:spLocks noGrp="1"/>
          </p:cNvSpPr>
          <p:nvPr>
            <p:ph type="title"/>
          </p:nvPr>
        </p:nvSpPr>
        <p:spPr/>
        <p:txBody>
          <a:bodyPr/>
          <a:lstStyle/>
          <a:p>
            <a:r>
              <a:rPr lang="en-US">
                <a:latin typeface="Garamond" charset="0"/>
              </a:rPr>
              <a:t>Exploiting Asymmetry: Simple Examples</a:t>
            </a:r>
          </a:p>
        </p:txBody>
      </p:sp>
      <p:pic>
        <p:nvPicPr>
          <p:cNvPr id="209922" name="Content Placeholder 4" descr="generic-asymmetry.eps"/>
          <p:cNvPicPr>
            <a:picLocks noGrp="1" noChangeAspect="1"/>
          </p:cNvPicPr>
          <p:nvPr>
            <p:ph idx="1"/>
          </p:nvPr>
        </p:nvPicPr>
        <p:blipFill>
          <a:blip r:embed="rId2">
            <a:extLst>
              <a:ext uri="{28A0092B-C50C-407E-A947-70E740481C1C}">
                <a14:useLocalDpi xmlns:a14="http://schemas.microsoft.com/office/drawing/2010/main" val="0"/>
              </a:ext>
            </a:extLst>
          </a:blip>
          <a:srcRect t="-14928" b="-14928"/>
          <a:stretch>
            <a:fillRect/>
          </a:stretch>
        </p:blipFill>
        <p:spPr>
          <a:xfrm>
            <a:off x="304800" y="457200"/>
            <a:ext cx="8610600" cy="4876800"/>
          </a:xfrm>
        </p:spPr>
      </p:pic>
      <p:sp>
        <p:nvSpPr>
          <p:cNvPr id="209923"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54EB3C-11AB-6449-B1E5-B6391DE77204}" type="slidenum">
              <a:rPr lang="en-US" sz="1600">
                <a:solidFill>
                  <a:srgbClr val="000000"/>
                </a:solidFill>
                <a:latin typeface="Garamond" charset="0"/>
              </a:rPr>
              <a:pPr eaLnBrk="1" hangingPunct="1"/>
              <a:t>150</a:t>
            </a:fld>
            <a:endParaRPr lang="en-US" sz="1600">
              <a:solidFill>
                <a:srgbClr val="000000"/>
              </a:solidFill>
              <a:latin typeface="Garamond" charset="0"/>
            </a:endParaRPr>
          </a:p>
        </p:txBody>
      </p:sp>
      <p:sp>
        <p:nvSpPr>
          <p:cNvPr id="6" name="Content Placeholder 2"/>
          <p:cNvSpPr txBox="1">
            <a:spLocks/>
          </p:cNvSpPr>
          <p:nvPr/>
        </p:nvSpPr>
        <p:spPr bwMode="auto">
          <a:xfrm>
            <a:off x="152400" y="4419600"/>
            <a:ext cx="8991600" cy="914400"/>
          </a:xfrm>
          <a:prstGeom prst="rect">
            <a:avLst/>
          </a:prstGeom>
          <a:noFill/>
          <a:ln w="9525">
            <a:noFill/>
            <a:miter lim="800000"/>
            <a:headEnd/>
            <a:tailEnd/>
          </a:ln>
        </p:spPr>
        <p:txBody>
          <a:bodyPr/>
          <a:lstStyle/>
          <a:p>
            <a:pPr marL="669925" lvl="1" indent="-325438" fontAlgn="base">
              <a:spcBef>
                <a:spcPct val="20000"/>
              </a:spcBef>
              <a:spcAft>
                <a:spcPct val="0"/>
              </a:spcAft>
              <a:buClr>
                <a:srgbClr val="3B812F"/>
              </a:buClr>
              <a:buSzPct val="60000"/>
              <a:buFont typeface="Wingdings" pitchFamily="-105" charset="2"/>
              <a:buChar char="q"/>
              <a:defRPr/>
            </a:pPr>
            <a:endParaRPr lang="en-US" sz="2200" kern="0" dirty="0">
              <a:solidFill>
                <a:srgbClr val="000000"/>
              </a:solidFill>
              <a:latin typeface="Tahoma"/>
              <a:ea typeface="ＭＳ Ｐゴシック" charset="-128"/>
              <a:cs typeface="ＭＳ Ｐゴシック" charset="0"/>
            </a:endParaRPr>
          </a:p>
          <a:p>
            <a:pPr marL="342900" indent="-342900" fontAlgn="base">
              <a:spcBef>
                <a:spcPct val="20000"/>
              </a:spcBef>
              <a:spcAft>
                <a:spcPct val="0"/>
              </a:spcAft>
              <a:buClr>
                <a:srgbClr val="CC9900"/>
              </a:buClr>
              <a:buSzPct val="65000"/>
              <a:buFont typeface="Wingdings" pitchFamily="-105" charset="2"/>
              <a:buChar char="n"/>
              <a:defRPr/>
            </a:pPr>
            <a:r>
              <a:rPr lang="en-US" sz="2300" kern="0" dirty="0">
                <a:solidFill>
                  <a:srgbClr val="000000"/>
                </a:solidFill>
                <a:latin typeface="Arial" charset="0"/>
                <a:ea typeface="ＭＳ Ｐゴシック" charset="-128"/>
                <a:cs typeface="ＭＳ Ｐゴシック" charset="-128"/>
              </a:rPr>
              <a:t>Have multiple different memory scheduling policies apply them to different sets of threads based on thread behavior </a:t>
            </a:r>
            <a:r>
              <a:rPr lang="en-US" b="1" kern="0" dirty="0">
                <a:solidFill>
                  <a:srgbClr val="3B812F"/>
                </a:solidFill>
                <a:latin typeface="Arial" charset="0"/>
                <a:ea typeface="ＭＳ Ｐゴシック" charset="-128"/>
                <a:cs typeface="ＭＳ Ｐゴシック" charset="-128"/>
              </a:rPr>
              <a:t>[Kim+ MICRO 2010, Top Picks 2011] [</a:t>
            </a:r>
            <a:r>
              <a:rPr lang="en-US" b="1" kern="0" dirty="0" err="1">
                <a:solidFill>
                  <a:srgbClr val="3B812F"/>
                </a:solidFill>
                <a:latin typeface="Arial" charset="0"/>
                <a:ea typeface="ＭＳ Ｐゴシック" charset="-128"/>
                <a:cs typeface="ＭＳ Ｐゴシック" charset="-128"/>
              </a:rPr>
              <a:t>Ausavarungnirun</a:t>
            </a:r>
            <a:r>
              <a:rPr lang="en-US" b="1" kern="0" dirty="0">
                <a:solidFill>
                  <a:srgbClr val="3B812F"/>
                </a:solidFill>
                <a:latin typeface="Arial" charset="0"/>
                <a:ea typeface="ＭＳ Ｐゴシック" charset="-128"/>
                <a:cs typeface="ＭＳ Ｐゴシック" charset="-128"/>
              </a:rPr>
              <a:t>+ ISCA 2012]</a:t>
            </a:r>
          </a:p>
          <a:p>
            <a:pPr marL="800100" lvl="1" indent="-342900" fontAlgn="base">
              <a:spcBef>
                <a:spcPct val="20000"/>
              </a:spcBef>
              <a:spcAft>
                <a:spcPct val="0"/>
              </a:spcAft>
              <a:buClr>
                <a:srgbClr val="CC9900"/>
              </a:buClr>
              <a:buSzPct val="65000"/>
              <a:buFont typeface="Wingdings" pitchFamily="-105" charset="2"/>
              <a:buChar char="n"/>
              <a:defRPr/>
            </a:pPr>
            <a:r>
              <a:rPr lang="en-US" sz="2000" kern="0" dirty="0">
                <a:solidFill>
                  <a:srgbClr val="000000"/>
                </a:solidFill>
                <a:latin typeface="Tahoma"/>
                <a:ea typeface="ＭＳ Ｐゴシック" charset="-128"/>
                <a:cs typeface="ＭＳ Ｐゴシック" charset="-128"/>
              </a:rPr>
              <a:t>Higher performance and fairness than a homogeneous policy</a:t>
            </a:r>
          </a:p>
        </p:txBody>
      </p:sp>
      <p:sp>
        <p:nvSpPr>
          <p:cNvPr id="7" name="Rectangle 6"/>
          <p:cNvSpPr/>
          <p:nvPr/>
        </p:nvSpPr>
        <p:spPr>
          <a:xfrm>
            <a:off x="4929188" y="4125913"/>
            <a:ext cx="1090612" cy="6096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8" name="TextBox 7"/>
          <p:cNvSpPr txBox="1">
            <a:spLocks noChangeArrowheads="1"/>
          </p:cNvSpPr>
          <p:nvPr/>
        </p:nvSpPr>
        <p:spPr bwMode="auto">
          <a:xfrm>
            <a:off x="3962400" y="3657600"/>
            <a:ext cx="22479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a:solidFill>
                  <a:srgbClr val="006633"/>
                </a:solidFill>
              </a:rPr>
              <a:t>Memory intensive</a:t>
            </a:r>
          </a:p>
        </p:txBody>
      </p:sp>
      <p:sp>
        <p:nvSpPr>
          <p:cNvPr id="9" name="Rectangle 8"/>
          <p:cNvSpPr/>
          <p:nvPr/>
        </p:nvSpPr>
        <p:spPr>
          <a:xfrm>
            <a:off x="2057400" y="4114800"/>
            <a:ext cx="228600" cy="609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0000"/>
              </a:solidFill>
              <a:latin typeface="Tahoma"/>
            </a:endParaRPr>
          </a:p>
        </p:txBody>
      </p:sp>
      <p:sp>
        <p:nvSpPr>
          <p:cNvPr id="10" name="TextBox 9"/>
          <p:cNvSpPr txBox="1">
            <a:spLocks noChangeArrowheads="1"/>
          </p:cNvSpPr>
          <p:nvPr/>
        </p:nvSpPr>
        <p:spPr bwMode="auto">
          <a:xfrm>
            <a:off x="1219200" y="3657600"/>
            <a:ext cx="23876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a:solidFill>
                  <a:srgbClr val="FF0000"/>
                </a:solidFill>
              </a:rPr>
              <a:t>Compute intensive</a:t>
            </a:r>
          </a:p>
        </p:txBody>
      </p:sp>
    </p:spTree>
    <p:extLst>
      <p:ext uri="{BB962C8B-B14F-4D97-AF65-F5344CB8AC3E}">
        <p14:creationId xmlns:p14="http://schemas.microsoft.com/office/powerpoint/2010/main" val="6301934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Title 1"/>
          <p:cNvSpPr>
            <a:spLocks noGrp="1"/>
          </p:cNvSpPr>
          <p:nvPr>
            <p:ph type="title"/>
          </p:nvPr>
        </p:nvSpPr>
        <p:spPr/>
        <p:txBody>
          <a:bodyPr/>
          <a:lstStyle/>
          <a:p>
            <a:r>
              <a:rPr lang="en-US">
                <a:latin typeface="Garamond" charset="0"/>
              </a:rPr>
              <a:t>Exploiting Asymmetry: Simple Examples</a:t>
            </a:r>
          </a:p>
        </p:txBody>
      </p:sp>
      <p:pic>
        <p:nvPicPr>
          <p:cNvPr id="210946" name="Content Placeholder 4" descr="generic-asymmetry.eps"/>
          <p:cNvPicPr>
            <a:picLocks noGrp="1" noChangeAspect="1"/>
          </p:cNvPicPr>
          <p:nvPr>
            <p:ph idx="1"/>
          </p:nvPr>
        </p:nvPicPr>
        <p:blipFill>
          <a:blip r:embed="rId2">
            <a:extLst>
              <a:ext uri="{28A0092B-C50C-407E-A947-70E740481C1C}">
                <a14:useLocalDpi xmlns:a14="http://schemas.microsoft.com/office/drawing/2010/main" val="0"/>
              </a:ext>
            </a:extLst>
          </a:blip>
          <a:srcRect t="-14928" b="-14928"/>
          <a:stretch>
            <a:fillRect/>
          </a:stretch>
        </p:blipFill>
        <p:spPr>
          <a:xfrm>
            <a:off x="304800" y="457200"/>
            <a:ext cx="8610600" cy="4876800"/>
          </a:xfrm>
        </p:spPr>
      </p:pic>
      <p:sp>
        <p:nvSpPr>
          <p:cNvPr id="210947"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787C052-24C6-8A4C-9BF4-2ECB5535F13D}" type="slidenum">
              <a:rPr lang="en-US" sz="1600">
                <a:solidFill>
                  <a:srgbClr val="000000"/>
                </a:solidFill>
                <a:latin typeface="Garamond" charset="0"/>
              </a:rPr>
              <a:pPr eaLnBrk="1" hangingPunct="1"/>
              <a:t>151</a:t>
            </a:fld>
            <a:endParaRPr lang="en-US" sz="1600">
              <a:solidFill>
                <a:srgbClr val="000000"/>
              </a:solidFill>
              <a:latin typeface="Garamond" charset="0"/>
            </a:endParaRPr>
          </a:p>
        </p:txBody>
      </p:sp>
      <p:sp>
        <p:nvSpPr>
          <p:cNvPr id="6" name="Content Placeholder 2"/>
          <p:cNvSpPr txBox="1">
            <a:spLocks/>
          </p:cNvSpPr>
          <p:nvPr/>
        </p:nvSpPr>
        <p:spPr bwMode="auto">
          <a:xfrm>
            <a:off x="152400" y="4373563"/>
            <a:ext cx="8991600" cy="914400"/>
          </a:xfrm>
          <a:prstGeom prst="rect">
            <a:avLst/>
          </a:prstGeom>
          <a:noFill/>
          <a:ln w="9525">
            <a:noFill/>
            <a:miter lim="800000"/>
            <a:headEnd/>
            <a:tailEnd/>
          </a:ln>
        </p:spPr>
        <p:txBody>
          <a:bodyPr/>
          <a:lstStyle/>
          <a:p>
            <a:pPr marL="669925" lvl="1" indent="-325438" fontAlgn="base">
              <a:spcBef>
                <a:spcPct val="20000"/>
              </a:spcBef>
              <a:spcAft>
                <a:spcPct val="0"/>
              </a:spcAft>
              <a:buClr>
                <a:srgbClr val="3B812F"/>
              </a:buClr>
              <a:buSzPct val="60000"/>
              <a:buFont typeface="Wingdings" pitchFamily="-105" charset="2"/>
              <a:buChar char="q"/>
              <a:defRPr/>
            </a:pPr>
            <a:endParaRPr lang="en-US" sz="2200" kern="0" dirty="0">
              <a:solidFill>
                <a:srgbClr val="000000"/>
              </a:solidFill>
              <a:latin typeface="Tahoma"/>
              <a:ea typeface="ＭＳ Ｐゴシック" charset="-128"/>
              <a:cs typeface="ＭＳ Ｐゴシック" charset="0"/>
            </a:endParaRPr>
          </a:p>
          <a:p>
            <a:pPr marL="342900" indent="-342900" fontAlgn="base">
              <a:spcBef>
                <a:spcPct val="20000"/>
              </a:spcBef>
              <a:spcAft>
                <a:spcPct val="0"/>
              </a:spcAft>
              <a:buClr>
                <a:srgbClr val="CC9900"/>
              </a:buClr>
              <a:buSzPct val="65000"/>
              <a:buFont typeface="Wingdings" pitchFamily="-105" charset="2"/>
              <a:buChar char="n"/>
              <a:defRPr/>
            </a:pPr>
            <a:r>
              <a:rPr lang="en-US" sz="2300" kern="0" dirty="0">
                <a:solidFill>
                  <a:srgbClr val="000000"/>
                </a:solidFill>
                <a:latin typeface="Tahoma"/>
                <a:ea typeface="ＭＳ Ｐゴシック" charset="-128"/>
                <a:cs typeface="ＭＳ Ｐゴシック" charset="-128"/>
              </a:rPr>
              <a:t>Build main memory with different technologies with different characteristics (e.g., latency, bandwidth, cost, energy, reliability) </a:t>
            </a:r>
            <a:r>
              <a:rPr lang="en-US" b="1" kern="0" dirty="0">
                <a:solidFill>
                  <a:srgbClr val="3B812F"/>
                </a:solidFill>
                <a:latin typeface="Tahoma"/>
                <a:ea typeface="ＭＳ Ｐゴシック" charset="-128"/>
                <a:cs typeface="ＭＳ Ｐゴシック" charset="-128"/>
              </a:rPr>
              <a:t>[Meza+ IEEE CAL’12, Yoon+ ICCD’12, </a:t>
            </a:r>
            <a:r>
              <a:rPr lang="en-US" b="1" kern="0" dirty="0" err="1">
                <a:solidFill>
                  <a:srgbClr val="3B812F"/>
                </a:solidFill>
                <a:latin typeface="Tahoma"/>
                <a:ea typeface="ＭＳ Ｐゴシック" charset="-128"/>
                <a:cs typeface="ＭＳ Ｐゴシック" charset="-128"/>
              </a:rPr>
              <a:t>Luo</a:t>
            </a:r>
            <a:r>
              <a:rPr lang="en-US" b="1" kern="0" dirty="0">
                <a:solidFill>
                  <a:srgbClr val="3B812F"/>
                </a:solidFill>
                <a:latin typeface="Tahoma"/>
                <a:ea typeface="ＭＳ Ｐゴシック" charset="-128"/>
                <a:cs typeface="ＭＳ Ｐゴシック" charset="-128"/>
              </a:rPr>
              <a:t>+ DSN’14]</a:t>
            </a:r>
            <a:endParaRPr lang="en-US" b="1" kern="0" dirty="0">
              <a:solidFill>
                <a:srgbClr val="000000"/>
              </a:solidFill>
              <a:latin typeface="Tahoma"/>
              <a:ea typeface="ＭＳ Ｐゴシック" charset="-128"/>
              <a:cs typeface="ＭＳ Ｐゴシック" charset="-128"/>
            </a:endParaRPr>
          </a:p>
          <a:p>
            <a:pPr marL="800100" lvl="1" indent="-342900" fontAlgn="base">
              <a:spcBef>
                <a:spcPct val="20000"/>
              </a:spcBef>
              <a:spcAft>
                <a:spcPct val="0"/>
              </a:spcAft>
              <a:buClr>
                <a:srgbClr val="CC9900"/>
              </a:buClr>
              <a:buSzPct val="65000"/>
              <a:buFont typeface="Wingdings" pitchFamily="-105" charset="2"/>
              <a:buChar char="n"/>
              <a:defRPr/>
            </a:pPr>
            <a:r>
              <a:rPr lang="en-US" sz="2000" kern="0" dirty="0">
                <a:solidFill>
                  <a:srgbClr val="000000"/>
                </a:solidFill>
                <a:latin typeface="Tahoma"/>
                <a:ea typeface="ＭＳ Ｐゴシック" charset="-128"/>
                <a:cs typeface="ＭＳ Ｐゴシック" charset="-128"/>
              </a:rPr>
              <a:t>Higher performance and energy-efficiency than homogeneous memory</a:t>
            </a:r>
          </a:p>
        </p:txBody>
      </p:sp>
      <p:sp>
        <p:nvSpPr>
          <p:cNvPr id="8" name="Rectangle 7"/>
          <p:cNvSpPr/>
          <p:nvPr/>
        </p:nvSpPr>
        <p:spPr>
          <a:xfrm>
            <a:off x="304800" y="4067175"/>
            <a:ext cx="533400" cy="6858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7" name="Rectangle 6"/>
          <p:cNvSpPr/>
          <p:nvPr/>
        </p:nvSpPr>
        <p:spPr>
          <a:xfrm>
            <a:off x="1881188" y="1905000"/>
            <a:ext cx="1511300" cy="151288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sz="2400" dirty="0">
                <a:solidFill>
                  <a:srgbClr val="FFFFFF"/>
                </a:solidFill>
                <a:latin typeface="Tahoma"/>
              </a:rPr>
              <a:t>CPU</a:t>
            </a:r>
          </a:p>
        </p:txBody>
      </p:sp>
      <p:sp>
        <p:nvSpPr>
          <p:cNvPr id="9" name="Rectangle 8"/>
          <p:cNvSpPr/>
          <p:nvPr/>
        </p:nvSpPr>
        <p:spPr>
          <a:xfrm>
            <a:off x="1881188" y="2898775"/>
            <a:ext cx="792162" cy="504825"/>
          </a:xfrm>
          <a:prstGeom prst="rect">
            <a:avLst/>
          </a:prstGeom>
          <a:solidFill>
            <a:schemeClr val="accent6">
              <a:lumMod val="20000"/>
              <a:lumOff val="80000"/>
            </a:schemeClr>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dirty="0">
                <a:solidFill>
                  <a:srgbClr val="000000"/>
                </a:solidFill>
                <a:latin typeface="Tahoma"/>
              </a:rPr>
              <a:t>DRAMCtrl</a:t>
            </a:r>
          </a:p>
        </p:txBody>
      </p:sp>
      <p:cxnSp>
        <p:nvCxnSpPr>
          <p:cNvPr id="10" name="Straight Connector 9"/>
          <p:cNvCxnSpPr/>
          <p:nvPr/>
        </p:nvCxnSpPr>
        <p:spPr>
          <a:xfrm>
            <a:off x="2320925" y="3452813"/>
            <a:ext cx="0" cy="53975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2024063" y="3992563"/>
            <a:ext cx="296862"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284163" y="3597275"/>
            <a:ext cx="1739900" cy="11557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dirty="0">
                <a:solidFill>
                  <a:srgbClr val="006633">
                    <a:lumMod val="75000"/>
                  </a:srgbClr>
                </a:solidFill>
                <a:latin typeface="Tahoma"/>
              </a:rPr>
              <a:t>Fast, durable</a:t>
            </a:r>
          </a:p>
          <a:p>
            <a:pPr algn="ctr" fontAlgn="base">
              <a:spcBef>
                <a:spcPct val="0"/>
              </a:spcBef>
              <a:spcAft>
                <a:spcPct val="0"/>
              </a:spcAft>
              <a:defRPr/>
            </a:pPr>
            <a:r>
              <a:rPr lang="en-US" dirty="0">
                <a:solidFill>
                  <a:srgbClr val="8C0000"/>
                </a:solidFill>
                <a:latin typeface="Tahoma"/>
              </a:rPr>
              <a:t>Small, </a:t>
            </a:r>
          </a:p>
          <a:p>
            <a:pPr algn="ctr" fontAlgn="base">
              <a:spcBef>
                <a:spcPct val="0"/>
              </a:spcBef>
              <a:spcAft>
                <a:spcPct val="0"/>
              </a:spcAft>
              <a:defRPr/>
            </a:pPr>
            <a:r>
              <a:rPr lang="en-US" dirty="0">
                <a:solidFill>
                  <a:srgbClr val="8C0000"/>
                </a:solidFill>
                <a:latin typeface="Tahoma"/>
              </a:rPr>
              <a:t>leaky, volatile, </a:t>
            </a:r>
          </a:p>
          <a:p>
            <a:pPr algn="ctr" fontAlgn="base">
              <a:spcBef>
                <a:spcPct val="0"/>
              </a:spcBef>
              <a:spcAft>
                <a:spcPct val="0"/>
              </a:spcAft>
              <a:defRPr/>
            </a:pPr>
            <a:r>
              <a:rPr lang="en-US" dirty="0">
                <a:solidFill>
                  <a:srgbClr val="8C0000"/>
                </a:solidFill>
                <a:latin typeface="Tahoma"/>
              </a:rPr>
              <a:t>high-cost</a:t>
            </a:r>
          </a:p>
        </p:txBody>
      </p:sp>
      <p:sp>
        <p:nvSpPr>
          <p:cNvPr id="13" name="Rectangle 12"/>
          <p:cNvSpPr/>
          <p:nvPr/>
        </p:nvSpPr>
        <p:spPr>
          <a:xfrm>
            <a:off x="3321050" y="3597275"/>
            <a:ext cx="4070350" cy="11557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dirty="0">
                <a:solidFill>
                  <a:srgbClr val="004D26"/>
                </a:solidFill>
                <a:latin typeface="Tahoma"/>
              </a:rPr>
              <a:t>Large, non-volatile, low-cost</a:t>
            </a:r>
          </a:p>
          <a:p>
            <a:pPr algn="ctr" fontAlgn="base">
              <a:spcBef>
                <a:spcPct val="0"/>
              </a:spcBef>
              <a:spcAft>
                <a:spcPct val="0"/>
              </a:spcAft>
              <a:defRPr/>
            </a:pPr>
            <a:r>
              <a:rPr lang="en-US" dirty="0">
                <a:solidFill>
                  <a:srgbClr val="8C0000"/>
                </a:solidFill>
                <a:latin typeface="Tahoma"/>
              </a:rPr>
              <a:t>Slow, wears out, high active energy</a:t>
            </a:r>
          </a:p>
        </p:txBody>
      </p:sp>
      <p:cxnSp>
        <p:nvCxnSpPr>
          <p:cNvPr id="14" name="Straight Connector 13"/>
          <p:cNvCxnSpPr/>
          <p:nvPr/>
        </p:nvCxnSpPr>
        <p:spPr>
          <a:xfrm flipH="1">
            <a:off x="2994025" y="3992563"/>
            <a:ext cx="327025"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2673350" y="2897188"/>
            <a:ext cx="735013" cy="504825"/>
          </a:xfrm>
          <a:prstGeom prst="rect">
            <a:avLst/>
          </a:prstGeom>
          <a:solidFill>
            <a:schemeClr val="accent6">
              <a:lumMod val="40000"/>
              <a:lumOff val="60000"/>
            </a:schemeClr>
          </a:solidFill>
          <a:ln>
            <a:solidFill>
              <a:schemeClr val="accent6">
                <a:lumMod val="40000"/>
                <a:lumOff val="60000"/>
              </a:schemeClr>
            </a:solidFill>
          </a:ln>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dirty="0">
                <a:solidFill>
                  <a:srgbClr val="303030"/>
                </a:solidFill>
                <a:latin typeface="Tahoma"/>
              </a:rPr>
              <a:t>PCM Ctrl</a:t>
            </a:r>
          </a:p>
        </p:txBody>
      </p:sp>
      <p:cxnSp>
        <p:nvCxnSpPr>
          <p:cNvPr id="16" name="Straight Connector 15"/>
          <p:cNvCxnSpPr/>
          <p:nvPr/>
        </p:nvCxnSpPr>
        <p:spPr>
          <a:xfrm>
            <a:off x="2994025" y="3417888"/>
            <a:ext cx="0" cy="53975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p:cNvSpPr txBox="1">
            <a:spLocks noChangeArrowheads="1"/>
          </p:cNvSpPr>
          <p:nvPr/>
        </p:nvSpPr>
        <p:spPr bwMode="auto">
          <a:xfrm>
            <a:off x="725488" y="3206750"/>
            <a:ext cx="8001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a:solidFill>
                  <a:srgbClr val="0000FF"/>
                </a:solidFill>
                <a:latin typeface="Tahoma" charset="0"/>
              </a:rPr>
              <a:t>DRAM</a:t>
            </a:r>
          </a:p>
        </p:txBody>
      </p:sp>
      <p:sp>
        <p:nvSpPr>
          <p:cNvPr id="18" name="TextBox 17"/>
          <p:cNvSpPr txBox="1">
            <a:spLocks noChangeArrowheads="1"/>
          </p:cNvSpPr>
          <p:nvPr/>
        </p:nvSpPr>
        <p:spPr bwMode="auto">
          <a:xfrm>
            <a:off x="3756025" y="3217863"/>
            <a:ext cx="3787775"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a:solidFill>
                  <a:srgbClr val="0000FF"/>
                </a:solidFill>
                <a:latin typeface="Tahoma" charset="0"/>
              </a:rPr>
              <a:t>Phase Change Memory (or Tech. X)</a:t>
            </a:r>
          </a:p>
        </p:txBody>
      </p:sp>
      <p:sp>
        <p:nvSpPr>
          <p:cNvPr id="19" name="Rectangle 18"/>
          <p:cNvSpPr/>
          <p:nvPr/>
        </p:nvSpPr>
        <p:spPr>
          <a:xfrm>
            <a:off x="914400" y="4114800"/>
            <a:ext cx="5181600" cy="609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0000"/>
              </a:solidFill>
              <a:latin typeface="Tahoma"/>
            </a:endParaRPr>
          </a:p>
        </p:txBody>
      </p:sp>
      <p:sp>
        <p:nvSpPr>
          <p:cNvPr id="20" name="TextBox 19"/>
          <p:cNvSpPr txBox="1">
            <a:spLocks noChangeArrowheads="1"/>
          </p:cNvSpPr>
          <p:nvPr/>
        </p:nvSpPr>
        <p:spPr bwMode="auto">
          <a:xfrm>
            <a:off x="252413" y="3733800"/>
            <a:ext cx="89058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a:solidFill>
                  <a:srgbClr val="006633"/>
                </a:solidFill>
              </a:rPr>
              <a:t>DRAM</a:t>
            </a:r>
          </a:p>
        </p:txBody>
      </p:sp>
      <p:sp>
        <p:nvSpPr>
          <p:cNvPr id="21" name="TextBox 20"/>
          <p:cNvSpPr txBox="1">
            <a:spLocks noChangeArrowheads="1"/>
          </p:cNvSpPr>
          <p:nvPr/>
        </p:nvSpPr>
        <p:spPr bwMode="auto">
          <a:xfrm>
            <a:off x="3352800" y="3744913"/>
            <a:ext cx="282257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a:solidFill>
                  <a:srgbClr val="FF0000"/>
                </a:solidFill>
              </a:rPr>
              <a:t>Phase Change Memory</a:t>
            </a:r>
          </a:p>
        </p:txBody>
      </p:sp>
    </p:spTree>
    <p:extLst>
      <p:ext uri="{BB962C8B-B14F-4D97-AF65-F5344CB8AC3E}">
        <p14:creationId xmlns:p14="http://schemas.microsoft.com/office/powerpoint/2010/main" val="2691478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xit" presetSubtype="10" fill="hold" grpId="1" nodeType="clickEffect">
                                  <p:stCondLst>
                                    <p:cond delay="0"/>
                                  </p:stCondLst>
                                  <p:childTnLst>
                                    <p:animEffect transition="out" filter="blinds(horizontal)">
                                      <p:cBhvr>
                                        <p:cTn id="20" dur="500"/>
                                        <p:tgtEl>
                                          <p:spTgt spid="20"/>
                                        </p:tgtEl>
                                      </p:cBhvr>
                                    </p:animEffect>
                                    <p:set>
                                      <p:cBhvr>
                                        <p:cTn id="21" dur="1" fill="hold">
                                          <p:stCondLst>
                                            <p:cond delay="499"/>
                                          </p:stCondLst>
                                        </p:cTn>
                                        <p:tgtEl>
                                          <p:spTgt spid="20"/>
                                        </p:tgtEl>
                                        <p:attrNameLst>
                                          <p:attrName>style.visibility</p:attrName>
                                        </p:attrNameLst>
                                      </p:cBhvr>
                                      <p:to>
                                        <p:strVal val="hidden"/>
                                      </p:to>
                                    </p:set>
                                  </p:childTnLst>
                                </p:cTn>
                              </p:par>
                              <p:par>
                                <p:cTn id="22" presetID="3" presetClass="exit" presetSubtype="10" fill="hold" grpId="1" nodeType="withEffect">
                                  <p:stCondLst>
                                    <p:cond delay="0"/>
                                  </p:stCondLst>
                                  <p:childTnLst>
                                    <p:animEffect transition="out" filter="blinds(horizontal)">
                                      <p:cBhvr>
                                        <p:cTn id="23" dur="500"/>
                                        <p:tgtEl>
                                          <p:spTgt spid="21"/>
                                        </p:tgtEl>
                                      </p:cBhvr>
                                    </p:animEffect>
                                    <p:set>
                                      <p:cBhvr>
                                        <p:cTn id="24" dur="1" fill="hold">
                                          <p:stCondLst>
                                            <p:cond delay="499"/>
                                          </p:stCondLst>
                                        </p:cTn>
                                        <p:tgtEl>
                                          <p:spTgt spid="21"/>
                                        </p:tgtEl>
                                        <p:attrNameLst>
                                          <p:attrName>style.visibility</p:attrName>
                                        </p:attrNameLst>
                                      </p:cBhvr>
                                      <p:to>
                                        <p:strVal val="hidden"/>
                                      </p:to>
                                    </p:set>
                                  </p:childTnLst>
                                </p:cTn>
                              </p:par>
                              <p:par>
                                <p:cTn id="25" presetID="3" presetClass="exit" presetSubtype="10" fill="hold" grpId="1" nodeType="withEffect">
                                  <p:stCondLst>
                                    <p:cond delay="0"/>
                                  </p:stCondLst>
                                  <p:childTnLst>
                                    <p:animEffect transition="out" filter="blinds(horizontal)">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par>
                                <p:cTn id="28" presetID="3" presetClass="exit" presetSubtype="10" fill="hold" grpId="1" nodeType="withEffect">
                                  <p:stCondLst>
                                    <p:cond delay="0"/>
                                  </p:stCondLst>
                                  <p:childTnLst>
                                    <p:animEffect transition="out" filter="blinds(horizontal)">
                                      <p:cBhvr>
                                        <p:cTn id="29" dur="500"/>
                                        <p:tgtEl>
                                          <p:spTgt spid="19"/>
                                        </p:tgtEl>
                                      </p:cBhvr>
                                    </p:animEffect>
                                    <p:set>
                                      <p:cBhvr>
                                        <p:cTn id="30" dur="1" fill="hold">
                                          <p:stCondLst>
                                            <p:cond delay="499"/>
                                          </p:stCondLst>
                                        </p:cTn>
                                        <p:tgtEl>
                                          <p:spTgt spid="19"/>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7" grpId="0" animBg="1"/>
      <p:bldP spid="9" grpId="0" animBg="1"/>
      <p:bldP spid="12" grpId="0" animBg="1"/>
      <p:bldP spid="13" grpId="0" animBg="1"/>
      <p:bldP spid="15" grpId="0" animBg="1"/>
      <p:bldP spid="17" grpId="0"/>
      <p:bldP spid="18" grpId="0"/>
      <p:bldP spid="19" grpId="0" animBg="1"/>
      <p:bldP spid="19" grpId="1" animBg="1"/>
      <p:bldP spid="20" grpId="0"/>
      <p:bldP spid="20" grpId="1"/>
      <p:bldP spid="21" grpId="0"/>
      <p:bldP spid="21" grpId="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Title 1"/>
          <p:cNvSpPr>
            <a:spLocks noGrp="1"/>
          </p:cNvSpPr>
          <p:nvPr>
            <p:ph type="title"/>
          </p:nvPr>
        </p:nvSpPr>
        <p:spPr/>
        <p:txBody>
          <a:bodyPr/>
          <a:lstStyle/>
          <a:p>
            <a:r>
              <a:rPr lang="en-US">
                <a:latin typeface="Garamond" charset="0"/>
              </a:rPr>
              <a:t>Exploiting Asymmetry: Simple Examples</a:t>
            </a:r>
          </a:p>
        </p:txBody>
      </p:sp>
      <p:pic>
        <p:nvPicPr>
          <p:cNvPr id="211970" name="Content Placeholder 4" descr="generic-asymmetry.eps"/>
          <p:cNvPicPr>
            <a:picLocks noGrp="1" noChangeAspect="1"/>
          </p:cNvPicPr>
          <p:nvPr>
            <p:ph idx="1"/>
          </p:nvPr>
        </p:nvPicPr>
        <p:blipFill>
          <a:blip r:embed="rId2">
            <a:extLst>
              <a:ext uri="{28A0092B-C50C-407E-A947-70E740481C1C}">
                <a14:useLocalDpi xmlns:a14="http://schemas.microsoft.com/office/drawing/2010/main" val="0"/>
              </a:ext>
            </a:extLst>
          </a:blip>
          <a:srcRect t="-14928" b="-14928"/>
          <a:stretch>
            <a:fillRect/>
          </a:stretch>
        </p:blipFill>
        <p:spPr>
          <a:xfrm>
            <a:off x="304800" y="457200"/>
            <a:ext cx="8610600" cy="4876800"/>
          </a:xfrm>
        </p:spPr>
      </p:pic>
      <p:sp>
        <p:nvSpPr>
          <p:cNvPr id="211971"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E3EAA4D-5CB3-6044-AABA-14D02BB6C818}" type="slidenum">
              <a:rPr lang="en-US" sz="1600">
                <a:solidFill>
                  <a:srgbClr val="000000"/>
                </a:solidFill>
                <a:latin typeface="Garamond" charset="0"/>
              </a:rPr>
              <a:pPr eaLnBrk="1" hangingPunct="1"/>
              <a:t>152</a:t>
            </a:fld>
            <a:endParaRPr lang="en-US" sz="1600">
              <a:solidFill>
                <a:srgbClr val="000000"/>
              </a:solidFill>
              <a:latin typeface="Garamond" charset="0"/>
            </a:endParaRPr>
          </a:p>
        </p:txBody>
      </p:sp>
      <p:sp>
        <p:nvSpPr>
          <p:cNvPr id="6" name="Content Placeholder 2"/>
          <p:cNvSpPr txBox="1">
            <a:spLocks/>
          </p:cNvSpPr>
          <p:nvPr/>
        </p:nvSpPr>
        <p:spPr bwMode="auto">
          <a:xfrm>
            <a:off x="152400" y="4373563"/>
            <a:ext cx="8991600" cy="914400"/>
          </a:xfrm>
          <a:prstGeom prst="rect">
            <a:avLst/>
          </a:prstGeom>
          <a:noFill/>
          <a:ln w="9525">
            <a:noFill/>
            <a:miter lim="800000"/>
            <a:headEnd/>
            <a:tailEnd/>
          </a:ln>
        </p:spPr>
        <p:txBody>
          <a:bodyPr/>
          <a:lstStyle/>
          <a:p>
            <a:pPr marL="669925" lvl="1" indent="-325438" fontAlgn="base">
              <a:spcBef>
                <a:spcPct val="20000"/>
              </a:spcBef>
              <a:spcAft>
                <a:spcPct val="0"/>
              </a:spcAft>
              <a:buClr>
                <a:srgbClr val="3B812F"/>
              </a:buClr>
              <a:buSzPct val="60000"/>
              <a:buFont typeface="Wingdings" pitchFamily="-105" charset="2"/>
              <a:buChar char="q"/>
              <a:defRPr/>
            </a:pPr>
            <a:endParaRPr lang="en-US" sz="2200" kern="0" dirty="0">
              <a:solidFill>
                <a:srgbClr val="000000"/>
              </a:solidFill>
              <a:latin typeface="Tahoma"/>
              <a:ea typeface="ＭＳ Ｐゴシック" charset="-128"/>
              <a:cs typeface="ＭＳ Ｐゴシック" charset="0"/>
            </a:endParaRPr>
          </a:p>
          <a:p>
            <a:pPr marL="342900" indent="-342900" fontAlgn="base">
              <a:spcBef>
                <a:spcPct val="20000"/>
              </a:spcBef>
              <a:spcAft>
                <a:spcPct val="0"/>
              </a:spcAft>
              <a:buClr>
                <a:srgbClr val="CC9900"/>
              </a:buClr>
              <a:buSzPct val="65000"/>
              <a:buFont typeface="Wingdings" pitchFamily="-105" charset="2"/>
              <a:buChar char="n"/>
              <a:defRPr/>
            </a:pPr>
            <a:r>
              <a:rPr lang="en-US" sz="2300" kern="0" dirty="0">
                <a:solidFill>
                  <a:srgbClr val="000000"/>
                </a:solidFill>
                <a:latin typeface="Tahoma"/>
                <a:ea typeface="ＭＳ Ｐゴシック" charset="-128"/>
                <a:cs typeface="ＭＳ Ｐゴシック" charset="-128"/>
              </a:rPr>
              <a:t>Build main memory with different technologies with different characteristics </a:t>
            </a:r>
            <a:r>
              <a:rPr lang="en-US" sz="2300" kern="0" dirty="0">
                <a:solidFill>
                  <a:srgbClr val="000000"/>
                </a:solidFill>
                <a:latin typeface="Arial" charset="0"/>
                <a:ea typeface="ＭＳ Ｐゴシック" charset="-128"/>
                <a:cs typeface="ＭＳ Ｐゴシック" charset="-128"/>
              </a:rPr>
              <a:t>(e.g., latency, bandwidth, cost, energy, reliability) </a:t>
            </a:r>
            <a:r>
              <a:rPr lang="en-US" b="1" kern="0" dirty="0">
                <a:solidFill>
                  <a:srgbClr val="3B812F"/>
                </a:solidFill>
                <a:latin typeface="Tahoma"/>
                <a:ea typeface="ＭＳ Ｐゴシック" charset="-128"/>
                <a:cs typeface="ＭＳ Ｐゴシック" charset="-128"/>
              </a:rPr>
              <a:t>[Meza+ IEEE CAL’12, Yoon+ ICCD’12, </a:t>
            </a:r>
            <a:r>
              <a:rPr lang="en-US" b="1" kern="0" dirty="0" err="1">
                <a:solidFill>
                  <a:srgbClr val="3B812F"/>
                </a:solidFill>
                <a:latin typeface="Tahoma"/>
                <a:ea typeface="ＭＳ Ｐゴシック" charset="-128"/>
                <a:cs typeface="ＭＳ Ｐゴシック" charset="-128"/>
              </a:rPr>
              <a:t>Luo</a:t>
            </a:r>
            <a:r>
              <a:rPr lang="en-US" b="1" kern="0" dirty="0">
                <a:solidFill>
                  <a:srgbClr val="3B812F"/>
                </a:solidFill>
                <a:latin typeface="Tahoma"/>
                <a:ea typeface="ＭＳ Ｐゴシック" charset="-128"/>
                <a:cs typeface="ＭＳ Ｐゴシック" charset="-128"/>
              </a:rPr>
              <a:t>+ DSN’14]</a:t>
            </a:r>
            <a:endParaRPr lang="en-US" b="1" kern="0" dirty="0">
              <a:solidFill>
                <a:srgbClr val="000000"/>
              </a:solidFill>
              <a:latin typeface="Tahoma"/>
              <a:ea typeface="ＭＳ Ｐゴシック" charset="-128"/>
              <a:cs typeface="ＭＳ Ｐゴシック" charset="-128"/>
            </a:endParaRPr>
          </a:p>
          <a:p>
            <a:pPr marL="800100" lvl="1" indent="-342900" fontAlgn="base">
              <a:spcBef>
                <a:spcPct val="20000"/>
              </a:spcBef>
              <a:spcAft>
                <a:spcPct val="0"/>
              </a:spcAft>
              <a:buClr>
                <a:srgbClr val="CC9900"/>
              </a:buClr>
              <a:buSzPct val="65000"/>
              <a:buFont typeface="Wingdings" pitchFamily="-105" charset="2"/>
              <a:buChar char="n"/>
              <a:defRPr/>
            </a:pPr>
            <a:r>
              <a:rPr lang="en-US" sz="2000" kern="0" dirty="0">
                <a:solidFill>
                  <a:srgbClr val="000000"/>
                </a:solidFill>
                <a:latin typeface="Tahoma"/>
                <a:ea typeface="ＭＳ Ｐゴシック" charset="-128"/>
                <a:cs typeface="ＭＳ Ｐゴシック" charset="-128"/>
              </a:rPr>
              <a:t>Lower-cost than homogeneous-reliability memory at same availability</a:t>
            </a:r>
          </a:p>
        </p:txBody>
      </p:sp>
      <p:sp>
        <p:nvSpPr>
          <p:cNvPr id="8" name="Rectangle 7"/>
          <p:cNvSpPr/>
          <p:nvPr/>
        </p:nvSpPr>
        <p:spPr>
          <a:xfrm>
            <a:off x="304800" y="4067175"/>
            <a:ext cx="2438400" cy="6858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19" name="Rectangle 18"/>
          <p:cNvSpPr/>
          <p:nvPr/>
        </p:nvSpPr>
        <p:spPr>
          <a:xfrm>
            <a:off x="2743200" y="4114800"/>
            <a:ext cx="3352800" cy="609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0000"/>
              </a:solidFill>
              <a:latin typeface="Tahoma"/>
            </a:endParaRPr>
          </a:p>
        </p:txBody>
      </p:sp>
      <p:sp>
        <p:nvSpPr>
          <p:cNvPr id="211975" name="TextBox 19"/>
          <p:cNvSpPr txBox="1">
            <a:spLocks noChangeArrowheads="1"/>
          </p:cNvSpPr>
          <p:nvPr/>
        </p:nvSpPr>
        <p:spPr bwMode="auto">
          <a:xfrm>
            <a:off x="252413" y="3733800"/>
            <a:ext cx="18923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a:solidFill>
                  <a:srgbClr val="006633"/>
                </a:solidFill>
              </a:rPr>
              <a:t>Reliable DRAM</a:t>
            </a:r>
          </a:p>
        </p:txBody>
      </p:sp>
      <p:sp>
        <p:nvSpPr>
          <p:cNvPr id="211976" name="TextBox 20"/>
          <p:cNvSpPr txBox="1">
            <a:spLocks noChangeArrowheads="1"/>
          </p:cNvSpPr>
          <p:nvPr/>
        </p:nvSpPr>
        <p:spPr bwMode="auto">
          <a:xfrm>
            <a:off x="3779838" y="3744913"/>
            <a:ext cx="2468562"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a:solidFill>
                  <a:srgbClr val="FF0000"/>
                </a:solidFill>
              </a:rPr>
              <a:t>Less Reliable DRAM</a:t>
            </a:r>
          </a:p>
        </p:txBody>
      </p:sp>
    </p:spTree>
    <p:extLst>
      <p:ext uri="{BB962C8B-B14F-4D97-AF65-F5344CB8AC3E}">
        <p14:creationId xmlns:p14="http://schemas.microsoft.com/office/powerpoint/2010/main" val="1049718747"/>
      </p:ext>
    </p:extLst>
  </p:cSld>
  <p:clrMapOvr>
    <a:masterClrMapping/>
  </p:clrMapOvr>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itle 1"/>
          <p:cNvSpPr>
            <a:spLocks noGrp="1"/>
          </p:cNvSpPr>
          <p:nvPr>
            <p:ph type="title"/>
          </p:nvPr>
        </p:nvSpPr>
        <p:spPr/>
        <p:txBody>
          <a:bodyPr/>
          <a:lstStyle/>
          <a:p>
            <a:r>
              <a:rPr lang="en-US">
                <a:latin typeface="Garamond" charset="0"/>
              </a:rPr>
              <a:t>Exploiting Asymmetry: Simple Examples</a:t>
            </a:r>
          </a:p>
        </p:txBody>
      </p:sp>
      <p:pic>
        <p:nvPicPr>
          <p:cNvPr id="212994" name="Content Placeholder 4" descr="generic-asymmetry.eps"/>
          <p:cNvPicPr>
            <a:picLocks noGrp="1" noChangeAspect="1"/>
          </p:cNvPicPr>
          <p:nvPr>
            <p:ph idx="1"/>
          </p:nvPr>
        </p:nvPicPr>
        <p:blipFill>
          <a:blip r:embed="rId2">
            <a:extLst>
              <a:ext uri="{28A0092B-C50C-407E-A947-70E740481C1C}">
                <a14:useLocalDpi xmlns:a14="http://schemas.microsoft.com/office/drawing/2010/main" val="0"/>
              </a:ext>
            </a:extLst>
          </a:blip>
          <a:srcRect t="-14928" b="-14928"/>
          <a:stretch>
            <a:fillRect/>
          </a:stretch>
        </p:blipFill>
        <p:spPr>
          <a:xfrm>
            <a:off x="304800" y="457200"/>
            <a:ext cx="8610600" cy="4876800"/>
          </a:xfrm>
        </p:spPr>
      </p:pic>
      <p:sp>
        <p:nvSpPr>
          <p:cNvPr id="212995"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BB8796A-CA5B-1842-9913-CE5B83BAEC03}" type="slidenum">
              <a:rPr lang="en-US" sz="1600">
                <a:solidFill>
                  <a:srgbClr val="000000"/>
                </a:solidFill>
                <a:latin typeface="Garamond" charset="0"/>
              </a:rPr>
              <a:pPr eaLnBrk="1" hangingPunct="1"/>
              <a:t>153</a:t>
            </a:fld>
            <a:endParaRPr lang="en-US" sz="1600">
              <a:solidFill>
                <a:srgbClr val="000000"/>
              </a:solidFill>
              <a:latin typeface="Garamond" charset="0"/>
            </a:endParaRPr>
          </a:p>
        </p:txBody>
      </p:sp>
      <p:sp>
        <p:nvSpPr>
          <p:cNvPr id="6" name="Content Placeholder 2"/>
          <p:cNvSpPr txBox="1">
            <a:spLocks/>
          </p:cNvSpPr>
          <p:nvPr/>
        </p:nvSpPr>
        <p:spPr bwMode="auto">
          <a:xfrm>
            <a:off x="152400" y="4373563"/>
            <a:ext cx="8991600" cy="914400"/>
          </a:xfrm>
          <a:prstGeom prst="rect">
            <a:avLst/>
          </a:prstGeom>
          <a:noFill/>
          <a:ln w="9525">
            <a:noFill/>
            <a:miter lim="800000"/>
            <a:headEnd/>
            <a:tailEnd/>
          </a:ln>
        </p:spPr>
        <p:txBody>
          <a:bodyPr/>
          <a:lstStyle/>
          <a:p>
            <a:pPr marL="669925" lvl="1" indent="-325438" fontAlgn="base">
              <a:spcBef>
                <a:spcPct val="20000"/>
              </a:spcBef>
              <a:spcAft>
                <a:spcPct val="0"/>
              </a:spcAft>
              <a:buClr>
                <a:srgbClr val="3B812F"/>
              </a:buClr>
              <a:buSzPct val="60000"/>
              <a:buFont typeface="Wingdings" pitchFamily="-105" charset="2"/>
              <a:buChar char="q"/>
              <a:defRPr/>
            </a:pPr>
            <a:endParaRPr lang="en-US" sz="2200" kern="0" dirty="0">
              <a:solidFill>
                <a:srgbClr val="000000"/>
              </a:solidFill>
              <a:latin typeface="Tahoma"/>
              <a:ea typeface="ＭＳ Ｐゴシック" charset="-128"/>
              <a:cs typeface="ＭＳ Ｐゴシック" charset="0"/>
            </a:endParaRPr>
          </a:p>
          <a:p>
            <a:pPr marL="342900" indent="-342900" fontAlgn="base">
              <a:spcBef>
                <a:spcPct val="20000"/>
              </a:spcBef>
              <a:spcAft>
                <a:spcPct val="0"/>
              </a:spcAft>
              <a:buClr>
                <a:srgbClr val="CC9900"/>
              </a:buClr>
              <a:buSzPct val="65000"/>
              <a:buFont typeface="Wingdings" pitchFamily="-105" charset="2"/>
              <a:buChar char="n"/>
              <a:defRPr/>
            </a:pPr>
            <a:r>
              <a:rPr lang="en-US" sz="2300" kern="0" dirty="0">
                <a:solidFill>
                  <a:srgbClr val="000000"/>
                </a:solidFill>
                <a:latin typeface="Tahoma"/>
                <a:ea typeface="ＭＳ Ｐゴシック" charset="-128"/>
                <a:cs typeface="ＭＳ Ｐゴシック" charset="-128"/>
              </a:rPr>
              <a:t>Design each memory chip to be heterogeneous to achieve low latency and low energy at reasonably low cost</a:t>
            </a:r>
            <a:r>
              <a:rPr lang="en-US" sz="2300" kern="0" dirty="0">
                <a:solidFill>
                  <a:srgbClr val="000000"/>
                </a:solidFill>
                <a:latin typeface="Arial" charset="0"/>
                <a:ea typeface="ＭＳ Ｐゴシック" charset="-128"/>
                <a:cs typeface="ＭＳ Ｐゴシック" charset="-128"/>
              </a:rPr>
              <a:t> </a:t>
            </a:r>
            <a:r>
              <a:rPr lang="en-US" b="1" kern="0" dirty="0">
                <a:solidFill>
                  <a:srgbClr val="3B812F"/>
                </a:solidFill>
                <a:latin typeface="Tahoma"/>
                <a:ea typeface="ＭＳ Ｐゴシック" charset="-128"/>
                <a:cs typeface="ＭＳ Ｐゴシック" charset="-128"/>
              </a:rPr>
              <a:t>[Lee+ HPCA’13, Liu+ ISCA’12]</a:t>
            </a:r>
            <a:endParaRPr lang="en-US" b="1" kern="0" dirty="0">
              <a:solidFill>
                <a:srgbClr val="000000"/>
              </a:solidFill>
              <a:latin typeface="Tahoma"/>
              <a:ea typeface="ＭＳ Ｐゴシック" charset="-128"/>
              <a:cs typeface="ＭＳ Ｐゴシック" charset="-128"/>
            </a:endParaRPr>
          </a:p>
          <a:p>
            <a:pPr marL="800100" lvl="1" indent="-342900" fontAlgn="base">
              <a:spcBef>
                <a:spcPct val="20000"/>
              </a:spcBef>
              <a:spcAft>
                <a:spcPct val="0"/>
              </a:spcAft>
              <a:buClr>
                <a:srgbClr val="CC9900"/>
              </a:buClr>
              <a:buSzPct val="65000"/>
              <a:buFont typeface="Wingdings" pitchFamily="-105" charset="2"/>
              <a:buChar char="n"/>
              <a:defRPr/>
            </a:pPr>
            <a:r>
              <a:rPr lang="en-US" sz="2000" kern="0" dirty="0">
                <a:solidFill>
                  <a:srgbClr val="000000"/>
                </a:solidFill>
                <a:latin typeface="Tahoma"/>
                <a:ea typeface="ＭＳ Ｐゴシック" charset="-128"/>
                <a:cs typeface="ＭＳ Ｐゴシック" charset="-128"/>
              </a:rPr>
              <a:t>Higher performance and energy-efficiency than single-level memory</a:t>
            </a:r>
          </a:p>
        </p:txBody>
      </p:sp>
      <p:sp>
        <p:nvSpPr>
          <p:cNvPr id="8" name="Rectangle 7"/>
          <p:cNvSpPr/>
          <p:nvPr/>
        </p:nvSpPr>
        <p:spPr>
          <a:xfrm>
            <a:off x="304800" y="4067175"/>
            <a:ext cx="2438400" cy="6858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212998" name="TextBox 19"/>
          <p:cNvSpPr txBox="1">
            <a:spLocks noChangeArrowheads="1"/>
          </p:cNvSpPr>
          <p:nvPr/>
        </p:nvSpPr>
        <p:spPr bwMode="auto">
          <a:xfrm>
            <a:off x="252413" y="3429000"/>
            <a:ext cx="4357687"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a:solidFill>
                  <a:srgbClr val="006633"/>
                </a:solidFill>
              </a:rPr>
              <a:t>Heterogeneous-Latency DRAM</a:t>
            </a:r>
          </a:p>
          <a:p>
            <a:pPr eaLnBrk="1" fontAlgn="base" hangingPunct="1">
              <a:spcBef>
                <a:spcPct val="0"/>
              </a:spcBef>
              <a:spcAft>
                <a:spcPct val="0"/>
              </a:spcAft>
            </a:pPr>
            <a:r>
              <a:rPr lang="en-US" sz="1800" b="1">
                <a:solidFill>
                  <a:srgbClr val="006633"/>
                </a:solidFill>
              </a:rPr>
              <a:t>Heterogeneous-Refresh-Rate DRAM</a:t>
            </a:r>
          </a:p>
        </p:txBody>
      </p:sp>
    </p:spTree>
    <p:extLst>
      <p:ext uri="{BB962C8B-B14F-4D97-AF65-F5344CB8AC3E}">
        <p14:creationId xmlns:p14="http://schemas.microsoft.com/office/powerpoint/2010/main" val="3646053229"/>
      </p:ext>
    </p:extLst>
  </p:cSld>
  <p:clrMapOvr>
    <a:masterClrMapping/>
  </p:clrMapOvr>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3645024"/>
            <a:ext cx="8208912" cy="614362"/>
          </a:xfrm>
        </p:spPr>
        <p:txBody>
          <a:bodyPr>
            <a:noAutofit/>
          </a:bodyPr>
          <a:lstStyle/>
          <a:p>
            <a:r>
              <a:rPr lang="en-US" sz="2200" dirty="0">
                <a:solidFill>
                  <a:srgbClr val="0000FF"/>
                </a:solidFill>
              </a:rPr>
              <a:t>Prof. Onur Mutlu</a:t>
            </a:r>
          </a:p>
          <a:p>
            <a:r>
              <a:rPr lang="en-US" sz="2200" dirty="0">
                <a:hlinkClick r:id="rId3"/>
              </a:rPr>
              <a:t>omutlu@gmail.com</a:t>
            </a:r>
            <a:r>
              <a:rPr lang="en-US" sz="2200" dirty="0"/>
              <a:t> </a:t>
            </a:r>
          </a:p>
          <a:p>
            <a:r>
              <a:rPr lang="en-US" sz="2200" dirty="0">
                <a:hlinkClick r:id="rId4"/>
              </a:rPr>
              <a:t>https://people.inf.ethz.ch/omutlu</a:t>
            </a:r>
            <a:endParaRPr lang="en-US" sz="2200" dirty="0"/>
          </a:p>
          <a:p>
            <a:r>
              <a:rPr lang="en-US" sz="2200" dirty="0"/>
              <a:t>11 October 2018</a:t>
            </a:r>
          </a:p>
          <a:p>
            <a:r>
              <a:rPr lang="en-US" sz="2200" dirty="0"/>
              <a:t>Technion Fast Course 2018</a:t>
            </a:r>
          </a:p>
          <a:p>
            <a:endParaRPr lang="en-US" sz="2200" dirty="0"/>
          </a:p>
          <a:p>
            <a:pPr algn="l"/>
            <a:endParaRPr lang="en-US" sz="2200" dirty="0"/>
          </a:p>
        </p:txBody>
      </p:sp>
      <p:pic>
        <p:nvPicPr>
          <p:cNvPr id="7" name="Picture 6" descr="safari.png"/>
          <p:cNvPicPr>
            <a:picLocks noChangeAspect="1"/>
          </p:cNvPicPr>
          <p:nvPr/>
        </p:nvPicPr>
        <p:blipFill>
          <a:blip r:embed="rId5" cstate="print"/>
          <a:stretch>
            <a:fillRect/>
          </a:stretch>
        </p:blipFill>
        <p:spPr>
          <a:xfrm>
            <a:off x="179512" y="6453336"/>
            <a:ext cx="1080120" cy="312522"/>
          </a:xfrm>
          <a:prstGeom prst="rect">
            <a:avLst/>
          </a:prstGeom>
        </p:spPr>
      </p:pic>
      <p:pic>
        <p:nvPicPr>
          <p:cNvPr id="11" name="Picture 18" descr="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04" y="5229200"/>
            <a:ext cx="1387508" cy="1152128"/>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Title 1"/>
          <p:cNvSpPr>
            <a:spLocks noGrp="1"/>
          </p:cNvSpPr>
          <p:nvPr>
            <p:ph type="ctrTitle"/>
          </p:nvPr>
        </p:nvSpPr>
        <p:spPr>
          <a:xfrm>
            <a:off x="179512" y="1299592"/>
            <a:ext cx="8820472" cy="2201416"/>
          </a:xfrm>
        </p:spPr>
        <p:txBody>
          <a:bodyPr>
            <a:normAutofit/>
          </a:bodyPr>
          <a:lstStyle/>
          <a:p>
            <a:pPr algn="ctr"/>
            <a:r>
              <a:rPr lang="en-US" sz="4400" b="1" dirty="0"/>
              <a:t>Memory Systems </a:t>
            </a:r>
            <a:br>
              <a:rPr lang="en-US" sz="3600" dirty="0"/>
            </a:br>
            <a:r>
              <a:rPr lang="en-US" sz="2900" dirty="0"/>
              <a:t>Fundamentals, Recent Research, Challenges, Opportunities</a:t>
            </a:r>
            <a:br>
              <a:rPr lang="en-US" sz="3600" dirty="0"/>
            </a:br>
            <a:br>
              <a:rPr lang="en-US" sz="1200" dirty="0"/>
            </a:br>
            <a:r>
              <a:rPr lang="en-US" sz="3700" dirty="0">
                <a:solidFill>
                  <a:srgbClr val="FF0000"/>
                </a:solidFill>
              </a:rPr>
              <a:t>Lecture 8: Asymmetric Multi-Core</a:t>
            </a:r>
          </a:p>
        </p:txBody>
      </p:sp>
      <p:pic>
        <p:nvPicPr>
          <p:cNvPr id="10" name="Picture 2" descr="ETH Zurich short logo, black"/>
          <p:cNvPicPr>
            <a:picLocks noChangeAspect="1" noChangeArrowheads="1"/>
          </p:cNvPicPr>
          <p:nvPr/>
        </p:nvPicPr>
        <p:blipFill rotWithShape="1">
          <a:blip r:embed="rId7">
            <a:extLst>
              <a:ext uri="{28A0092B-C50C-407E-A947-70E740481C1C}">
                <a14:useLocalDpi xmlns:a14="http://schemas.microsoft.com/office/drawing/2010/main" val="0"/>
              </a:ext>
            </a:extLst>
          </a:blip>
          <a:srcRect l="6982" t="19970" r="7940" b="18111"/>
          <a:stretch/>
        </p:blipFill>
        <p:spPr bwMode="auto">
          <a:xfrm>
            <a:off x="3261625" y="5805264"/>
            <a:ext cx="2750535" cy="783754"/>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7" descr="Burgundy_CMU_JPG_Logo.jpg">
            <a:extLst>
              <a:ext uri="{FF2B5EF4-FFF2-40B4-BE49-F238E27FC236}">
                <a16:creationId xmlns:a16="http://schemas.microsoft.com/office/drawing/2014/main" id="{FDEF4BF8-4C42-2C48-ACA7-CAA3C1B63EDB}"/>
              </a:ext>
            </a:extLst>
          </p:cNvPr>
          <p:cNvPicPr>
            <a:picLocks noChangeAspect="1"/>
          </p:cNvPicPr>
          <p:nvPr/>
        </p:nvPicPr>
        <p:blipFill>
          <a:blip r:embed="rId8" cstate="print"/>
          <a:stretch>
            <a:fillRect/>
          </a:stretch>
        </p:blipFill>
        <p:spPr>
          <a:xfrm>
            <a:off x="6478027" y="5805264"/>
            <a:ext cx="2532185" cy="914400"/>
          </a:xfrm>
          <a:prstGeom prst="rect">
            <a:avLst/>
          </a:prstGeom>
        </p:spPr>
      </p:pic>
    </p:spTree>
    <p:extLst>
      <p:ext uri="{BB962C8B-B14F-4D97-AF65-F5344CB8AC3E}">
        <p14:creationId xmlns:p14="http://schemas.microsoft.com/office/powerpoint/2010/main" val="342403120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539750" y="228600"/>
            <a:ext cx="8258175" cy="1631950"/>
          </a:xfrm>
        </p:spPr>
        <p:txBody>
          <a:bodyPr/>
          <a:lstStyle/>
          <a:p>
            <a:pPr eaLnBrk="1" hangingPunct="1"/>
            <a:r>
              <a:rPr lang="en-US" sz="3200">
                <a:latin typeface="Verdana" charset="0"/>
                <a:cs typeface="Arial" charset="0"/>
              </a:rPr>
              <a:t>Utility-Based Acceleration </a:t>
            </a:r>
            <a:br>
              <a:rPr lang="en-US" sz="3200">
                <a:latin typeface="Verdana" charset="0"/>
                <a:cs typeface="Arial" charset="0"/>
              </a:rPr>
            </a:br>
            <a:r>
              <a:rPr lang="en-US" sz="3200">
                <a:latin typeface="Verdana" charset="0"/>
                <a:cs typeface="Arial" charset="0"/>
              </a:rPr>
              <a:t>of Multithreaded Applications </a:t>
            </a:r>
            <a:br>
              <a:rPr lang="en-US" sz="3200">
                <a:latin typeface="Verdana" charset="0"/>
                <a:cs typeface="Arial" charset="0"/>
              </a:rPr>
            </a:br>
            <a:r>
              <a:rPr lang="en-US" sz="3200">
                <a:latin typeface="Verdana" charset="0"/>
                <a:cs typeface="Arial" charset="0"/>
              </a:rPr>
              <a:t>on Asymmetric CMPs</a:t>
            </a:r>
          </a:p>
        </p:txBody>
      </p:sp>
      <p:sp>
        <p:nvSpPr>
          <p:cNvPr id="19459" name="Text Box 3"/>
          <p:cNvSpPr txBox="1">
            <a:spLocks noChangeArrowheads="1"/>
          </p:cNvSpPr>
          <p:nvPr/>
        </p:nvSpPr>
        <p:spPr bwMode="auto">
          <a:xfrm>
            <a:off x="520700" y="2743200"/>
            <a:ext cx="8102600" cy="1643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609600" indent="-6096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609600" marR="0" lvl="0" indent="-609600" algn="ctr" defTabSz="914400" rtl="0" eaLnBrk="1" fontAlgn="base" latinLnBrk="0" hangingPunct="1">
              <a:lnSpc>
                <a:spcPct val="90000"/>
              </a:lnSpc>
              <a:spcBef>
                <a:spcPct val="0"/>
              </a:spcBef>
              <a:spcAft>
                <a:spcPct val="0"/>
              </a:spcAft>
              <a:buClrTx/>
              <a:buSzTx/>
              <a:buFontTx/>
              <a:buNone/>
              <a:tabLst/>
              <a:defRPr/>
            </a:pPr>
            <a:r>
              <a:rPr kumimoji="0" lang="en-US" altLang="ko-KR" sz="2800" b="0" i="0" u="none" strike="noStrike" kern="1200" cap="none" spc="0" normalizeH="0" baseline="0" noProof="0">
                <a:ln>
                  <a:noFill/>
                </a:ln>
                <a:solidFill>
                  <a:srgbClr val="0000FF"/>
                </a:solidFill>
                <a:effectLst/>
                <a:uLnTx/>
                <a:uFillTx/>
                <a:latin typeface="Verdana" charset="0"/>
                <a:ea typeface="굴림" charset="0"/>
                <a:cs typeface="굴림" charset="0"/>
              </a:rPr>
              <a:t>José A. Joao</a:t>
            </a:r>
            <a:r>
              <a:rPr kumimoji="0" lang="en-US" altLang="ko-KR" sz="2800" b="0" i="0" u="none" strike="noStrike" kern="1200" cap="none" spc="0" normalizeH="0" baseline="30000" noProof="0">
                <a:ln>
                  <a:noFill/>
                </a:ln>
                <a:solidFill>
                  <a:srgbClr val="000000"/>
                </a:solidFill>
                <a:effectLst/>
                <a:uLnTx/>
                <a:uFillTx/>
                <a:latin typeface="Verdana" charset="0"/>
                <a:ea typeface="굴림" charset="0"/>
                <a:cs typeface="굴림" charset="0"/>
              </a:rPr>
              <a:t>*</a:t>
            </a:r>
            <a:endParaRPr kumimoji="0" lang="en-US" altLang="ko-KR" sz="2800" b="0" i="0" u="none" strike="noStrike" kern="1200" cap="none" spc="0" normalizeH="0" baseline="0" noProof="0">
              <a:ln>
                <a:noFill/>
              </a:ln>
              <a:solidFill>
                <a:srgbClr val="0000FF"/>
              </a:solidFill>
              <a:effectLst/>
              <a:uLnTx/>
              <a:uFillTx/>
              <a:latin typeface="Verdana" charset="0"/>
              <a:ea typeface="굴림" charset="0"/>
              <a:cs typeface="굴림" charset="0"/>
            </a:endParaRPr>
          </a:p>
          <a:p>
            <a:pPr marL="609600" marR="0" lvl="0" indent="-609600" algn="ctr" defTabSz="914400" rtl="0" eaLnBrk="1" fontAlgn="base" latinLnBrk="0" hangingPunct="1">
              <a:lnSpc>
                <a:spcPct val="90000"/>
              </a:lnSpc>
              <a:spcBef>
                <a:spcPct val="0"/>
              </a:spcBef>
              <a:spcAft>
                <a:spcPct val="0"/>
              </a:spcAft>
              <a:buClrTx/>
              <a:buSzTx/>
              <a:buFontTx/>
              <a:buNone/>
              <a:tabLst/>
              <a:defRPr/>
            </a:pPr>
            <a:r>
              <a:rPr kumimoji="0" lang="en-US" altLang="ko-KR" sz="2800" b="0" i="0" u="none" strike="noStrike" kern="1200" cap="none" spc="0" normalizeH="0" baseline="0" noProof="0">
                <a:ln>
                  <a:noFill/>
                </a:ln>
                <a:solidFill>
                  <a:srgbClr val="000000"/>
                </a:solidFill>
                <a:effectLst/>
                <a:uLnTx/>
                <a:uFillTx/>
                <a:latin typeface="Verdana" charset="0"/>
                <a:ea typeface="굴림" charset="0"/>
                <a:cs typeface="굴림" charset="0"/>
              </a:rPr>
              <a:t>M. Aater Suleman</a:t>
            </a:r>
            <a:r>
              <a:rPr kumimoji="0" lang="en-US" altLang="ko-KR" sz="2800" b="0" i="0" u="none" strike="noStrike" kern="1200" cap="none" spc="0" normalizeH="0" baseline="30000" noProof="0">
                <a:ln>
                  <a:noFill/>
                </a:ln>
                <a:solidFill>
                  <a:srgbClr val="000000"/>
                </a:solidFill>
                <a:effectLst/>
                <a:uLnTx/>
                <a:uFillTx/>
                <a:latin typeface="Verdana" charset="0"/>
                <a:ea typeface="굴림" charset="0"/>
                <a:cs typeface="굴림" charset="0"/>
              </a:rPr>
              <a:t>*</a:t>
            </a:r>
            <a:endParaRPr kumimoji="0" lang="en-US" altLang="ko-KR" sz="2800" b="0" i="0" u="none" strike="noStrike" kern="1200" cap="none" spc="0" normalizeH="0" baseline="0" noProof="0">
              <a:ln>
                <a:noFill/>
              </a:ln>
              <a:solidFill>
                <a:srgbClr val="000000"/>
              </a:solidFill>
              <a:effectLst/>
              <a:uLnTx/>
              <a:uFillTx/>
              <a:latin typeface="Verdana" charset="0"/>
              <a:ea typeface="굴림" charset="0"/>
              <a:cs typeface="굴림" charset="0"/>
            </a:endParaRPr>
          </a:p>
          <a:p>
            <a:pPr marL="609600" marR="0" lvl="0" indent="-609600" algn="ctr" defTabSz="914400" rtl="0" eaLnBrk="1" fontAlgn="base" latinLnBrk="0" hangingPunct="1">
              <a:lnSpc>
                <a:spcPct val="90000"/>
              </a:lnSpc>
              <a:spcBef>
                <a:spcPct val="0"/>
              </a:spcBef>
              <a:spcAft>
                <a:spcPct val="0"/>
              </a:spcAft>
              <a:buClrTx/>
              <a:buSzTx/>
              <a:buFontTx/>
              <a:buNone/>
              <a:tabLst/>
              <a:defRPr/>
            </a:pPr>
            <a:r>
              <a:rPr kumimoji="0" lang="en-US" altLang="ko-KR" sz="2800" b="0" i="0" u="none" strike="noStrike" kern="1200" cap="none" spc="0" normalizeH="0" baseline="0" noProof="0">
                <a:ln>
                  <a:noFill/>
                </a:ln>
                <a:solidFill>
                  <a:srgbClr val="000000"/>
                </a:solidFill>
                <a:effectLst/>
                <a:uLnTx/>
                <a:uFillTx/>
                <a:latin typeface="Verdana" charset="0"/>
                <a:ea typeface="굴림" charset="0"/>
                <a:cs typeface="굴림" charset="0"/>
              </a:rPr>
              <a:t>Onur Mutlu</a:t>
            </a:r>
            <a:r>
              <a:rPr kumimoji="0" lang="en-US" altLang="ko-KR" sz="2800" b="0" i="0" u="none" strike="noStrike" kern="1200" cap="none" spc="0" normalizeH="0" baseline="30000" noProof="0">
                <a:ln>
                  <a:noFill/>
                </a:ln>
                <a:solidFill>
                  <a:srgbClr val="000000"/>
                </a:solidFill>
                <a:effectLst/>
                <a:uLnTx/>
                <a:uFillTx/>
                <a:latin typeface="Verdana" charset="0"/>
                <a:ea typeface="굴림" charset="0"/>
                <a:cs typeface="굴림" charset="0"/>
              </a:rPr>
              <a:t>‡</a:t>
            </a:r>
            <a:endParaRPr kumimoji="0" lang="en-US" altLang="ko-KR" sz="2800" b="0" i="0" u="none" strike="noStrike" kern="1200" cap="none" spc="0" normalizeH="0" baseline="0" noProof="0">
              <a:ln>
                <a:noFill/>
              </a:ln>
              <a:solidFill>
                <a:srgbClr val="000000"/>
              </a:solidFill>
              <a:effectLst/>
              <a:uLnTx/>
              <a:uFillTx/>
              <a:latin typeface="Verdana" charset="0"/>
              <a:ea typeface="굴림" charset="0"/>
              <a:cs typeface="굴림" charset="0"/>
            </a:endParaRPr>
          </a:p>
          <a:p>
            <a:pPr marL="609600" marR="0" lvl="0" indent="-609600" algn="ctr" defTabSz="914400" rtl="0" eaLnBrk="1" fontAlgn="base" latinLnBrk="0" hangingPunct="1">
              <a:lnSpc>
                <a:spcPct val="90000"/>
              </a:lnSpc>
              <a:spcBef>
                <a:spcPct val="0"/>
              </a:spcBef>
              <a:spcAft>
                <a:spcPct val="0"/>
              </a:spcAft>
              <a:buClrTx/>
              <a:buSzTx/>
              <a:buFontTx/>
              <a:buNone/>
              <a:tabLst/>
              <a:defRPr/>
            </a:pPr>
            <a:r>
              <a:rPr kumimoji="0" lang="en-US" altLang="ko-KR" sz="2800" b="0" i="0" u="none" strike="noStrike" kern="1200" cap="none" spc="0" normalizeH="0" baseline="0" noProof="0">
                <a:ln>
                  <a:noFill/>
                </a:ln>
                <a:solidFill>
                  <a:srgbClr val="000000"/>
                </a:solidFill>
                <a:effectLst/>
                <a:uLnTx/>
                <a:uFillTx/>
                <a:latin typeface="Verdana" charset="0"/>
                <a:ea typeface="굴림" charset="0"/>
                <a:cs typeface="굴림" charset="0"/>
              </a:rPr>
              <a:t>Yale N. Patt</a:t>
            </a:r>
            <a:r>
              <a:rPr kumimoji="0" lang="en-US" altLang="ko-KR" sz="2800" b="0" i="0" u="none" strike="noStrike" kern="1200" cap="none" spc="0" normalizeH="0" baseline="30000" noProof="0">
                <a:ln>
                  <a:noFill/>
                </a:ln>
                <a:solidFill>
                  <a:srgbClr val="000000"/>
                </a:solidFill>
                <a:effectLst/>
                <a:uLnTx/>
                <a:uFillTx/>
                <a:latin typeface="Verdana" charset="0"/>
                <a:ea typeface="굴림" charset="0"/>
                <a:cs typeface="굴림" charset="0"/>
              </a:rPr>
              <a:t>*</a:t>
            </a:r>
            <a:endParaRPr kumimoji="0" lang="en-US" altLang="ko-KR" sz="2400" b="0" i="0" u="none" strike="noStrike" kern="1200" cap="none" spc="0" normalizeH="0" baseline="0" noProof="0">
              <a:ln>
                <a:noFill/>
              </a:ln>
              <a:solidFill>
                <a:srgbClr val="000000"/>
              </a:solidFill>
              <a:effectLst/>
              <a:uLnTx/>
              <a:uFillTx/>
              <a:latin typeface="Verdana" charset="0"/>
              <a:ea typeface="굴림" charset="0"/>
              <a:cs typeface="굴림" charset="0"/>
            </a:endParaRPr>
          </a:p>
        </p:txBody>
      </p:sp>
      <p:sp>
        <p:nvSpPr>
          <p:cNvPr id="19460" name="Rectangle 6"/>
          <p:cNvSpPr>
            <a:spLocks noChangeArrowheads="1"/>
          </p:cNvSpPr>
          <p:nvPr/>
        </p:nvSpPr>
        <p:spPr bwMode="auto">
          <a:xfrm>
            <a:off x="533400" y="4876800"/>
            <a:ext cx="3581400"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ko-KR" sz="1600" b="1" i="0" u="none" strike="noStrike" kern="1200" cap="none" spc="0" normalizeH="0" baseline="0" noProof="0">
                <a:ln>
                  <a:noFill/>
                </a:ln>
                <a:solidFill>
                  <a:srgbClr val="000000"/>
                </a:solidFill>
                <a:effectLst/>
                <a:uLnTx/>
                <a:uFillTx/>
                <a:latin typeface="Arial" charset="0"/>
                <a:ea typeface="굴림" charset="0"/>
                <a:cs typeface="굴림" charset="0"/>
              </a:rPr>
              <a:t>* HPS Research Group                     </a:t>
            </a:r>
            <a:r>
              <a:rPr kumimoji="0" lang="en-US" altLang="ko-KR" sz="1800" b="1" i="0" u="none" strike="noStrike" kern="1200" cap="none" spc="0" normalizeH="0" baseline="0" noProof="0">
                <a:ln>
                  <a:noFill/>
                </a:ln>
                <a:solidFill>
                  <a:srgbClr val="000000"/>
                </a:solidFill>
                <a:effectLst/>
                <a:uLnTx/>
                <a:uFillTx/>
                <a:latin typeface="Arial" charset="0"/>
                <a:ea typeface="굴림" charset="0"/>
                <a:cs typeface="굴림" charset="0"/>
              </a:rPr>
              <a:t>University of Texas at Austin</a:t>
            </a:r>
            <a:endParaRPr kumimoji="0" lang="en-US" altLang="ko-KR" sz="1800" b="1" i="0" u="none" strike="noStrike" kern="1200" cap="none" spc="0" normalizeH="0" baseline="0" noProof="0">
              <a:ln>
                <a:noFill/>
              </a:ln>
              <a:solidFill>
                <a:srgbClr val="000000"/>
              </a:solidFill>
              <a:effectLst/>
              <a:uLnTx/>
              <a:uFillTx/>
              <a:latin typeface="Verdana" charset="0"/>
              <a:ea typeface="굴림" charset="0"/>
              <a:cs typeface="굴림" charset="0"/>
            </a:endParaRPr>
          </a:p>
        </p:txBody>
      </p:sp>
      <p:sp>
        <p:nvSpPr>
          <p:cNvPr id="19461" name="Rectangle 6"/>
          <p:cNvSpPr>
            <a:spLocks noChangeArrowheads="1"/>
          </p:cNvSpPr>
          <p:nvPr/>
        </p:nvSpPr>
        <p:spPr bwMode="auto">
          <a:xfrm>
            <a:off x="4572000" y="4876800"/>
            <a:ext cx="4114800"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ko-KR" sz="1600" b="1" i="0" u="none" strike="noStrike" kern="1200" cap="none" spc="0" normalizeH="0" baseline="0" noProof="0">
                <a:ln>
                  <a:noFill/>
                </a:ln>
                <a:solidFill>
                  <a:srgbClr val="000000"/>
                </a:solidFill>
                <a:effectLst/>
                <a:uLnTx/>
                <a:uFillTx/>
                <a:latin typeface="Arial" charset="0"/>
                <a:ea typeface="굴림" charset="0"/>
                <a:cs typeface="굴림" charset="0"/>
              </a:rPr>
              <a:t>‡ Computer Architecture Laboratory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ko-KR" sz="1800" b="1" i="0" u="none" strike="noStrike" kern="1200" cap="none" spc="0" normalizeH="0" baseline="0" noProof="0">
                <a:ln>
                  <a:noFill/>
                </a:ln>
                <a:solidFill>
                  <a:srgbClr val="000000"/>
                </a:solidFill>
                <a:effectLst/>
                <a:uLnTx/>
                <a:uFillTx/>
                <a:latin typeface="Arial" charset="0"/>
                <a:ea typeface="굴림" charset="0"/>
                <a:cs typeface="굴림" charset="0"/>
              </a:rPr>
              <a:t>Carnegie Mellon University</a:t>
            </a:r>
          </a:p>
        </p:txBody>
      </p:sp>
      <p:pic>
        <p:nvPicPr>
          <p:cNvPr id="19462" name="Picture 5" descr="ECE_Logo_TM_Copyrigh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5721350"/>
            <a:ext cx="236220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3" name="Picture 7" descr="Burgundy_CMU_JPG_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5638800"/>
            <a:ext cx="2362200" cy="852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73436963"/>
      </p:ext>
    </p:extLst>
  </p:cSld>
  <p:clrMapOvr>
    <a:masterClrMapping/>
  </p:clrMapOvr>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atin typeface="Verdana" charset="0"/>
                <a:cs typeface="ＭＳ Ｐゴシック" charset="0"/>
              </a:rPr>
              <a:t>Asymmetric CMP (ACMP)</a:t>
            </a:r>
          </a:p>
        </p:txBody>
      </p:sp>
      <p:sp>
        <p:nvSpPr>
          <p:cNvPr id="3" name="Content Placeholder 2"/>
          <p:cNvSpPr>
            <a:spLocks noGrp="1"/>
          </p:cNvSpPr>
          <p:nvPr>
            <p:ph idx="1"/>
          </p:nvPr>
        </p:nvSpPr>
        <p:spPr>
          <a:xfrm>
            <a:off x="228600" y="4005263"/>
            <a:ext cx="8610600" cy="2319337"/>
          </a:xfrm>
        </p:spPr>
        <p:txBody>
          <a:bodyPr/>
          <a:lstStyle/>
          <a:p>
            <a:pPr eaLnBrk="1" hangingPunct="1"/>
            <a:r>
              <a:rPr lang="en-US" sz="2800">
                <a:latin typeface="Verdana" charset="0"/>
                <a:cs typeface="ＭＳ Ｐゴシック" charset="0"/>
              </a:rPr>
              <a:t>One or a few large, out-of-order cores, fast</a:t>
            </a:r>
          </a:p>
          <a:p>
            <a:pPr eaLnBrk="1" hangingPunct="1"/>
            <a:r>
              <a:rPr lang="en-US" sz="2800">
                <a:latin typeface="Verdana" charset="0"/>
                <a:cs typeface="ＭＳ Ｐゴシック" charset="0"/>
              </a:rPr>
              <a:t>Many small, in-order cores, power-efficient</a:t>
            </a:r>
          </a:p>
          <a:p>
            <a:pPr eaLnBrk="1" hangingPunct="1"/>
            <a:endParaRPr lang="en-US" sz="1400">
              <a:latin typeface="Verdana" charset="0"/>
              <a:cs typeface="ＭＳ Ｐゴシック" charset="0"/>
            </a:endParaRPr>
          </a:p>
          <a:p>
            <a:pPr eaLnBrk="1" hangingPunct="1"/>
            <a:r>
              <a:rPr lang="en-US" sz="2800">
                <a:latin typeface="Verdana" charset="0"/>
                <a:cs typeface="ＭＳ Ｐゴシック" charset="0"/>
              </a:rPr>
              <a:t>Critical code segments run on large cores</a:t>
            </a:r>
          </a:p>
          <a:p>
            <a:pPr eaLnBrk="1" hangingPunct="1"/>
            <a:r>
              <a:rPr lang="en-US" sz="2800">
                <a:latin typeface="Verdana" charset="0"/>
                <a:cs typeface="ＭＳ Ｐゴシック" charset="0"/>
              </a:rPr>
              <a:t>The rest of the code runs on small cores</a:t>
            </a:r>
          </a:p>
        </p:txBody>
      </p:sp>
      <p:sp>
        <p:nvSpPr>
          <p:cNvPr id="20484"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0F29F5C-9EE1-EE45-A701-C58F1C51E1DF}" type="slidenum">
              <a:rPr kumimoji="0" lang="en-US" sz="1200" b="0" i="0" u="none" strike="noStrike" kern="1200" cap="none" spc="0" normalizeH="0" baseline="0" noProof="0">
                <a:ln>
                  <a:noFill/>
                </a:ln>
                <a:solidFill>
                  <a:srgbClr val="000000"/>
                </a:solidFill>
                <a:effectLst/>
                <a:uLnTx/>
                <a:uFillTx/>
                <a:latin typeface="Garamond" charset="0"/>
                <a:ea typeface="ＭＳ Ｐゴシック" charset="0"/>
                <a:cs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156</a:t>
            </a:fld>
            <a:endParaRPr kumimoji="0" lang="en-US" sz="1200" b="0" i="0" u="none" strike="noStrike" kern="1200" cap="none" spc="0" normalizeH="0" baseline="0" noProof="0">
              <a:ln>
                <a:noFill/>
              </a:ln>
              <a:solidFill>
                <a:srgbClr val="000000"/>
              </a:solidFill>
              <a:effectLst/>
              <a:uLnTx/>
              <a:uFillTx/>
              <a:latin typeface="Garamond" charset="0"/>
              <a:ea typeface="ＭＳ Ｐゴシック" charset="0"/>
              <a:cs typeface="ＭＳ Ｐゴシック" charset="0"/>
            </a:endParaRPr>
          </a:p>
        </p:txBody>
      </p:sp>
      <p:grpSp>
        <p:nvGrpSpPr>
          <p:cNvPr id="2" name="Group 37"/>
          <p:cNvGrpSpPr>
            <a:grpSpLocks/>
          </p:cNvGrpSpPr>
          <p:nvPr/>
        </p:nvGrpSpPr>
        <p:grpSpPr bwMode="auto">
          <a:xfrm>
            <a:off x="3328988" y="1476375"/>
            <a:ext cx="2501900" cy="2409825"/>
            <a:chOff x="3638512" y="3733800"/>
            <a:chExt cx="2501974" cy="2409825"/>
          </a:xfrm>
        </p:grpSpPr>
        <p:sp>
          <p:nvSpPr>
            <p:cNvPr id="27" name="Rectangle 26"/>
            <p:cNvSpPr>
              <a:spLocks noChangeArrowheads="1"/>
            </p:cNvSpPr>
            <p:nvPr/>
          </p:nvSpPr>
          <p:spPr bwMode="auto">
            <a:xfrm>
              <a:off x="3641687" y="3733800"/>
              <a:ext cx="2454348" cy="2408238"/>
            </a:xfrm>
            <a:prstGeom prst="rect">
              <a:avLst/>
            </a:prstGeom>
            <a:noFill/>
            <a:ln w="12700">
              <a:solidFill>
                <a:schemeClr val="tx1"/>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ＭＳ Ｐゴシック" charset="0"/>
                <a:cs typeface="Arial" charset="0"/>
              </a:endParaRPr>
            </a:p>
          </p:txBody>
        </p:sp>
        <p:cxnSp>
          <p:nvCxnSpPr>
            <p:cNvPr id="28" name="Straight Connector 27"/>
            <p:cNvCxnSpPr>
              <a:cxnSpLocks noChangeShapeType="1"/>
              <a:stCxn id="27" idx="0"/>
              <a:endCxn id="27" idx="2"/>
            </p:cNvCxnSpPr>
            <p:nvPr/>
          </p:nvCxnSpPr>
          <p:spPr bwMode="auto">
            <a:xfrm>
              <a:off x="4868860" y="3733800"/>
              <a:ext cx="0" cy="2408238"/>
            </a:xfrm>
            <a:prstGeom prst="line">
              <a:avLst/>
            </a:prstGeom>
            <a:noFill/>
            <a:ln w="1270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29" name="Straight Connector 28"/>
            <p:cNvCxnSpPr>
              <a:cxnSpLocks noChangeShapeType="1"/>
            </p:cNvCxnSpPr>
            <p:nvPr/>
          </p:nvCxnSpPr>
          <p:spPr bwMode="auto">
            <a:xfrm>
              <a:off x="4251305" y="3738563"/>
              <a:ext cx="23813" cy="2405062"/>
            </a:xfrm>
            <a:prstGeom prst="line">
              <a:avLst/>
            </a:prstGeom>
            <a:noFill/>
            <a:ln w="1270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30" name="Straight Connector 29"/>
            <p:cNvCxnSpPr>
              <a:cxnSpLocks noChangeShapeType="1"/>
              <a:stCxn id="27" idx="1"/>
              <a:endCxn id="27" idx="3"/>
            </p:cNvCxnSpPr>
            <p:nvPr/>
          </p:nvCxnSpPr>
          <p:spPr bwMode="auto">
            <a:xfrm>
              <a:off x="3641687" y="4937125"/>
              <a:ext cx="2454348" cy="0"/>
            </a:xfrm>
            <a:prstGeom prst="line">
              <a:avLst/>
            </a:prstGeom>
            <a:noFill/>
            <a:ln w="1270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31" name="Straight Connector 30"/>
            <p:cNvCxnSpPr>
              <a:cxnSpLocks noChangeShapeType="1"/>
            </p:cNvCxnSpPr>
            <p:nvPr/>
          </p:nvCxnSpPr>
          <p:spPr bwMode="auto">
            <a:xfrm>
              <a:off x="3649624" y="5551488"/>
              <a:ext cx="2454348" cy="0"/>
            </a:xfrm>
            <a:prstGeom prst="line">
              <a:avLst/>
            </a:prstGeom>
            <a:noFill/>
            <a:ln w="1270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32" name="Straight Connector 31"/>
            <p:cNvCxnSpPr>
              <a:cxnSpLocks noChangeShapeType="1"/>
            </p:cNvCxnSpPr>
            <p:nvPr/>
          </p:nvCxnSpPr>
          <p:spPr bwMode="auto">
            <a:xfrm>
              <a:off x="3659150" y="4344988"/>
              <a:ext cx="1208124" cy="0"/>
            </a:xfrm>
            <a:prstGeom prst="line">
              <a:avLst/>
            </a:prstGeom>
            <a:noFill/>
            <a:ln w="1270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33" name="Straight Connector 32"/>
            <p:cNvCxnSpPr>
              <a:cxnSpLocks noChangeShapeType="1"/>
            </p:cNvCxnSpPr>
            <p:nvPr/>
          </p:nvCxnSpPr>
          <p:spPr bwMode="auto">
            <a:xfrm flipH="1" flipV="1">
              <a:off x="5476891" y="4948238"/>
              <a:ext cx="4762" cy="1190625"/>
            </a:xfrm>
            <a:prstGeom prst="line">
              <a:avLst/>
            </a:prstGeom>
            <a:noFill/>
            <a:ln w="1270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20495" name="TextBox 24"/>
            <p:cNvSpPr txBox="1">
              <a:spLocks noChangeArrowheads="1"/>
            </p:cNvSpPr>
            <p:nvPr/>
          </p:nvSpPr>
          <p:spPr bwMode="auto">
            <a:xfrm>
              <a:off x="4852954" y="4148138"/>
              <a:ext cx="128753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Large core</a:t>
              </a:r>
            </a:p>
          </p:txBody>
        </p:sp>
        <p:sp>
          <p:nvSpPr>
            <p:cNvPr id="20496" name="TextBox 25"/>
            <p:cNvSpPr txBox="1">
              <a:spLocks noChangeArrowheads="1"/>
            </p:cNvSpPr>
            <p:nvPr/>
          </p:nvSpPr>
          <p:spPr bwMode="auto">
            <a:xfrm>
              <a:off x="3643274" y="3771900"/>
              <a:ext cx="63350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Arial" charset="0"/>
                </a:rPr>
                <a:t>Small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Arial" charset="0"/>
                </a:rPr>
                <a:t> core</a:t>
              </a:r>
            </a:p>
          </p:txBody>
        </p:sp>
        <p:sp>
          <p:nvSpPr>
            <p:cNvPr id="20497" name="TextBox 26"/>
            <p:cNvSpPr txBox="1">
              <a:spLocks noChangeArrowheads="1"/>
            </p:cNvSpPr>
            <p:nvPr/>
          </p:nvSpPr>
          <p:spPr bwMode="auto">
            <a:xfrm>
              <a:off x="4262398" y="3771897"/>
              <a:ext cx="63350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Arial" charset="0"/>
                </a:rPr>
                <a:t>Small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Arial" charset="0"/>
                </a:rPr>
                <a:t> core</a:t>
              </a:r>
            </a:p>
          </p:txBody>
        </p:sp>
        <p:sp>
          <p:nvSpPr>
            <p:cNvPr id="20498" name="TextBox 27"/>
            <p:cNvSpPr txBox="1">
              <a:spLocks noChangeArrowheads="1"/>
            </p:cNvSpPr>
            <p:nvPr/>
          </p:nvSpPr>
          <p:spPr bwMode="auto">
            <a:xfrm>
              <a:off x="3643274" y="4381500"/>
              <a:ext cx="63350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Arial" charset="0"/>
                </a:rPr>
                <a:t>Small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Arial" charset="0"/>
                </a:rPr>
                <a:t> core</a:t>
              </a:r>
            </a:p>
          </p:txBody>
        </p:sp>
        <p:sp>
          <p:nvSpPr>
            <p:cNvPr id="20499" name="TextBox 28"/>
            <p:cNvSpPr txBox="1">
              <a:spLocks noChangeArrowheads="1"/>
            </p:cNvSpPr>
            <p:nvPr/>
          </p:nvSpPr>
          <p:spPr bwMode="auto">
            <a:xfrm>
              <a:off x="4262398" y="4381497"/>
              <a:ext cx="63350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Arial" charset="0"/>
                </a:rPr>
                <a:t>Small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Arial" charset="0"/>
                </a:rPr>
                <a:t> core</a:t>
              </a:r>
            </a:p>
          </p:txBody>
        </p:sp>
        <p:sp>
          <p:nvSpPr>
            <p:cNvPr id="20500" name="TextBox 29"/>
            <p:cNvSpPr txBox="1">
              <a:spLocks noChangeArrowheads="1"/>
            </p:cNvSpPr>
            <p:nvPr/>
          </p:nvSpPr>
          <p:spPr bwMode="auto">
            <a:xfrm>
              <a:off x="3638512" y="4986337"/>
              <a:ext cx="63350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Arial" charset="0"/>
                </a:rPr>
                <a:t>Small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Arial" charset="0"/>
                </a:rPr>
                <a:t> core</a:t>
              </a:r>
            </a:p>
          </p:txBody>
        </p:sp>
        <p:sp>
          <p:nvSpPr>
            <p:cNvPr id="20501" name="TextBox 30"/>
            <p:cNvSpPr txBox="1">
              <a:spLocks noChangeArrowheads="1"/>
            </p:cNvSpPr>
            <p:nvPr/>
          </p:nvSpPr>
          <p:spPr bwMode="auto">
            <a:xfrm>
              <a:off x="4257636" y="4986334"/>
              <a:ext cx="63350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Arial" charset="0"/>
                </a:rPr>
                <a:t>Small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Arial" charset="0"/>
                </a:rPr>
                <a:t> core</a:t>
              </a:r>
            </a:p>
          </p:txBody>
        </p:sp>
        <p:sp>
          <p:nvSpPr>
            <p:cNvPr id="20502" name="TextBox 31"/>
            <p:cNvSpPr txBox="1">
              <a:spLocks noChangeArrowheads="1"/>
            </p:cNvSpPr>
            <p:nvPr/>
          </p:nvSpPr>
          <p:spPr bwMode="auto">
            <a:xfrm>
              <a:off x="4857711" y="4986337"/>
              <a:ext cx="63350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Arial" charset="0"/>
                </a:rPr>
                <a:t>Small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Arial" charset="0"/>
                </a:rPr>
                <a:t> core</a:t>
              </a:r>
            </a:p>
          </p:txBody>
        </p:sp>
        <p:sp>
          <p:nvSpPr>
            <p:cNvPr id="20503" name="TextBox 32"/>
            <p:cNvSpPr txBox="1">
              <a:spLocks noChangeArrowheads="1"/>
            </p:cNvSpPr>
            <p:nvPr/>
          </p:nvSpPr>
          <p:spPr bwMode="auto">
            <a:xfrm>
              <a:off x="5476835" y="4986334"/>
              <a:ext cx="63350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Arial" charset="0"/>
                </a:rPr>
                <a:t>Small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Arial" charset="0"/>
                </a:rPr>
                <a:t> core</a:t>
              </a:r>
            </a:p>
          </p:txBody>
        </p:sp>
        <p:sp>
          <p:nvSpPr>
            <p:cNvPr id="20504" name="TextBox 33"/>
            <p:cNvSpPr txBox="1">
              <a:spLocks noChangeArrowheads="1"/>
            </p:cNvSpPr>
            <p:nvPr/>
          </p:nvSpPr>
          <p:spPr bwMode="auto">
            <a:xfrm>
              <a:off x="3643274" y="5586413"/>
              <a:ext cx="63350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Arial" charset="0"/>
                </a:rPr>
                <a:t>Small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Arial" charset="0"/>
                </a:rPr>
                <a:t> core</a:t>
              </a:r>
            </a:p>
          </p:txBody>
        </p:sp>
        <p:sp>
          <p:nvSpPr>
            <p:cNvPr id="20505" name="TextBox 34"/>
            <p:cNvSpPr txBox="1">
              <a:spLocks noChangeArrowheads="1"/>
            </p:cNvSpPr>
            <p:nvPr/>
          </p:nvSpPr>
          <p:spPr bwMode="auto">
            <a:xfrm>
              <a:off x="4262398" y="5586410"/>
              <a:ext cx="63350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Arial" charset="0"/>
                </a:rPr>
                <a:t>Small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Arial" charset="0"/>
                </a:rPr>
                <a:t> core</a:t>
              </a:r>
            </a:p>
          </p:txBody>
        </p:sp>
        <p:sp>
          <p:nvSpPr>
            <p:cNvPr id="20506" name="TextBox 35"/>
            <p:cNvSpPr txBox="1">
              <a:spLocks noChangeArrowheads="1"/>
            </p:cNvSpPr>
            <p:nvPr/>
          </p:nvSpPr>
          <p:spPr bwMode="auto">
            <a:xfrm>
              <a:off x="4862474" y="5595937"/>
              <a:ext cx="63350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Arial" charset="0"/>
                </a:rPr>
                <a:t>Small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Arial" charset="0"/>
                </a:rPr>
                <a:t> core</a:t>
              </a:r>
            </a:p>
          </p:txBody>
        </p:sp>
        <p:sp>
          <p:nvSpPr>
            <p:cNvPr id="20507" name="TextBox 36"/>
            <p:cNvSpPr txBox="1">
              <a:spLocks noChangeArrowheads="1"/>
            </p:cNvSpPr>
            <p:nvPr/>
          </p:nvSpPr>
          <p:spPr bwMode="auto">
            <a:xfrm>
              <a:off x="5481598" y="5595934"/>
              <a:ext cx="63350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Arial" charset="0"/>
                </a:rPr>
                <a:t>Small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Arial" charset="0"/>
                </a:rPr>
                <a:t> core</a:t>
              </a:r>
            </a:p>
          </p:txBody>
        </p:sp>
      </p:grpSp>
      <p:sp>
        <p:nvSpPr>
          <p:cNvPr id="26" name="Rounded Rectangle 25"/>
          <p:cNvSpPr/>
          <p:nvPr/>
        </p:nvSpPr>
        <p:spPr>
          <a:xfrm>
            <a:off x="762000" y="5334000"/>
            <a:ext cx="4114800" cy="4572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34" name="TextBox 33"/>
          <p:cNvSpPr txBox="1"/>
          <p:nvPr/>
        </p:nvSpPr>
        <p:spPr>
          <a:xfrm>
            <a:off x="4724400" y="4916488"/>
            <a:ext cx="1030288" cy="646112"/>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B90000"/>
                </a:solidFill>
                <a:effectLst/>
                <a:uLnTx/>
                <a:uFillTx/>
                <a:latin typeface="Arial" charset="0"/>
                <a:ea typeface="ＭＳ Ｐゴシック" charset="0"/>
                <a:cs typeface="Arial" charset="0"/>
              </a:rPr>
              <a:t>???</a:t>
            </a:r>
          </a:p>
        </p:txBody>
      </p:sp>
    </p:spTree>
    <p:extLst>
      <p:ext uri="{BB962C8B-B14F-4D97-AF65-F5344CB8AC3E}">
        <p14:creationId xmlns:p14="http://schemas.microsoft.com/office/powerpoint/2010/main" val="20328663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6" grpId="0" animBg="1"/>
      <p:bldP spid="34"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atin typeface="Verdana" charset="0"/>
                <a:cs typeface="Arial" charset="0"/>
              </a:rPr>
              <a:t>Bottlenecks</a:t>
            </a:r>
          </a:p>
        </p:txBody>
      </p:sp>
      <p:sp>
        <p:nvSpPr>
          <p:cNvPr id="4" name="Rectangle 3"/>
          <p:cNvSpPr/>
          <p:nvPr/>
        </p:nvSpPr>
        <p:spPr>
          <a:xfrm>
            <a:off x="762000" y="1752600"/>
            <a:ext cx="533400" cy="152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5" name="Rectangle 4"/>
          <p:cNvSpPr/>
          <p:nvPr/>
        </p:nvSpPr>
        <p:spPr>
          <a:xfrm>
            <a:off x="1295400" y="1752600"/>
            <a:ext cx="6858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Verdana"/>
              <a:ea typeface="+mn-ea"/>
              <a:cs typeface="Arial"/>
            </a:endParaRPr>
          </a:p>
        </p:txBody>
      </p:sp>
      <p:sp>
        <p:nvSpPr>
          <p:cNvPr id="6" name="Rectangle 5"/>
          <p:cNvSpPr/>
          <p:nvPr/>
        </p:nvSpPr>
        <p:spPr>
          <a:xfrm>
            <a:off x="1981200" y="2057400"/>
            <a:ext cx="6858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Verdana"/>
              <a:ea typeface="+mn-ea"/>
              <a:cs typeface="Arial"/>
            </a:endParaRPr>
          </a:p>
        </p:txBody>
      </p:sp>
      <p:sp>
        <p:nvSpPr>
          <p:cNvPr id="7" name="Rectangle 6"/>
          <p:cNvSpPr/>
          <p:nvPr/>
        </p:nvSpPr>
        <p:spPr>
          <a:xfrm>
            <a:off x="2667000" y="2362200"/>
            <a:ext cx="6858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Verdana"/>
              <a:ea typeface="+mn-ea"/>
              <a:cs typeface="Arial"/>
            </a:endParaRPr>
          </a:p>
        </p:txBody>
      </p:sp>
      <p:sp>
        <p:nvSpPr>
          <p:cNvPr id="8" name="Rectangle 7"/>
          <p:cNvSpPr/>
          <p:nvPr/>
        </p:nvSpPr>
        <p:spPr>
          <a:xfrm>
            <a:off x="3352800" y="2667000"/>
            <a:ext cx="6858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Verdana"/>
              <a:ea typeface="+mn-ea"/>
              <a:cs typeface="Arial"/>
            </a:endParaRPr>
          </a:p>
        </p:txBody>
      </p:sp>
      <p:sp>
        <p:nvSpPr>
          <p:cNvPr id="9" name="Rectangle 8"/>
          <p:cNvSpPr/>
          <p:nvPr/>
        </p:nvSpPr>
        <p:spPr>
          <a:xfrm>
            <a:off x="4038600" y="1752600"/>
            <a:ext cx="6858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Verdana"/>
              <a:ea typeface="+mn-ea"/>
              <a:cs typeface="Arial"/>
            </a:endParaRPr>
          </a:p>
        </p:txBody>
      </p:sp>
      <p:sp>
        <p:nvSpPr>
          <p:cNvPr id="10" name="Rectangle 9"/>
          <p:cNvSpPr/>
          <p:nvPr/>
        </p:nvSpPr>
        <p:spPr>
          <a:xfrm>
            <a:off x="4724400" y="2057400"/>
            <a:ext cx="6858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Verdana"/>
              <a:ea typeface="+mn-ea"/>
              <a:cs typeface="Arial"/>
            </a:endParaRPr>
          </a:p>
        </p:txBody>
      </p:sp>
      <p:sp>
        <p:nvSpPr>
          <p:cNvPr id="11" name="Rectangle 10"/>
          <p:cNvSpPr/>
          <p:nvPr/>
        </p:nvSpPr>
        <p:spPr>
          <a:xfrm>
            <a:off x="5410200" y="2362200"/>
            <a:ext cx="6858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Verdana"/>
              <a:ea typeface="+mn-ea"/>
              <a:cs typeface="Arial"/>
            </a:endParaRPr>
          </a:p>
        </p:txBody>
      </p:sp>
      <p:sp>
        <p:nvSpPr>
          <p:cNvPr id="12" name="Rectangle 11"/>
          <p:cNvSpPr/>
          <p:nvPr/>
        </p:nvSpPr>
        <p:spPr>
          <a:xfrm>
            <a:off x="6096000" y="2667000"/>
            <a:ext cx="6858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Verdana"/>
              <a:ea typeface="+mn-ea"/>
              <a:cs typeface="Arial"/>
            </a:endParaRPr>
          </a:p>
        </p:txBody>
      </p:sp>
      <p:sp>
        <p:nvSpPr>
          <p:cNvPr id="13" name="Rectangle 12"/>
          <p:cNvSpPr/>
          <p:nvPr/>
        </p:nvSpPr>
        <p:spPr>
          <a:xfrm>
            <a:off x="762000" y="2057400"/>
            <a:ext cx="533400" cy="152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14" name="Rectangle 13"/>
          <p:cNvSpPr/>
          <p:nvPr/>
        </p:nvSpPr>
        <p:spPr>
          <a:xfrm>
            <a:off x="762000" y="2362200"/>
            <a:ext cx="533400" cy="152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15" name="Rectangle 14"/>
          <p:cNvSpPr/>
          <p:nvPr/>
        </p:nvSpPr>
        <p:spPr>
          <a:xfrm>
            <a:off x="762000" y="2667000"/>
            <a:ext cx="533400" cy="152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cxnSp>
        <p:nvCxnSpPr>
          <p:cNvPr id="17" name="Straight Connector 16"/>
          <p:cNvCxnSpPr>
            <a:stCxn id="19" idx="3"/>
            <a:endCxn id="9" idx="1"/>
          </p:cNvCxnSpPr>
          <p:nvPr/>
        </p:nvCxnSpPr>
        <p:spPr>
          <a:xfrm>
            <a:off x="3505200" y="1828800"/>
            <a:ext cx="5334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981200" y="1752600"/>
            <a:ext cx="1524000" cy="152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20" name="Rectangle 19"/>
          <p:cNvSpPr/>
          <p:nvPr/>
        </p:nvSpPr>
        <p:spPr>
          <a:xfrm>
            <a:off x="2667000" y="2057400"/>
            <a:ext cx="1520825" cy="152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21" name="Rectangle 20"/>
          <p:cNvSpPr/>
          <p:nvPr/>
        </p:nvSpPr>
        <p:spPr>
          <a:xfrm>
            <a:off x="3352800" y="2362200"/>
            <a:ext cx="1524000" cy="152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22" name="Rectangle 21"/>
          <p:cNvSpPr/>
          <p:nvPr/>
        </p:nvSpPr>
        <p:spPr>
          <a:xfrm>
            <a:off x="4038600" y="2667000"/>
            <a:ext cx="1524000" cy="152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23" name="Rectangle 22"/>
          <p:cNvSpPr/>
          <p:nvPr/>
        </p:nvSpPr>
        <p:spPr>
          <a:xfrm>
            <a:off x="4724400" y="1752600"/>
            <a:ext cx="1676400" cy="152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24" name="Rectangle 23"/>
          <p:cNvSpPr/>
          <p:nvPr/>
        </p:nvSpPr>
        <p:spPr>
          <a:xfrm>
            <a:off x="5410200" y="2057400"/>
            <a:ext cx="1600200" cy="152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25" name="Rectangle 24"/>
          <p:cNvSpPr/>
          <p:nvPr/>
        </p:nvSpPr>
        <p:spPr>
          <a:xfrm>
            <a:off x="6096000" y="2362200"/>
            <a:ext cx="1397000" cy="152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26" name="Rectangle 25"/>
          <p:cNvSpPr/>
          <p:nvPr/>
        </p:nvSpPr>
        <p:spPr>
          <a:xfrm>
            <a:off x="6781800" y="2667000"/>
            <a:ext cx="1447800" cy="152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cxnSp>
        <p:nvCxnSpPr>
          <p:cNvPr id="28" name="Straight Connector 27"/>
          <p:cNvCxnSpPr/>
          <p:nvPr/>
        </p:nvCxnSpPr>
        <p:spPr>
          <a:xfrm>
            <a:off x="1295400" y="2133600"/>
            <a:ext cx="6858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295400" y="2438400"/>
            <a:ext cx="13716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295400" y="2743200"/>
            <a:ext cx="20574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10" idx="1"/>
          </p:cNvCxnSpPr>
          <p:nvPr/>
        </p:nvCxnSpPr>
        <p:spPr>
          <a:xfrm>
            <a:off x="4187825" y="2133600"/>
            <a:ext cx="536575"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876800" y="2438400"/>
            <a:ext cx="5334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562600" y="2743200"/>
            <a:ext cx="5334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400800" y="1828800"/>
            <a:ext cx="18288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010400" y="2133600"/>
            <a:ext cx="12192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467600" y="2438400"/>
            <a:ext cx="7620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537" name="TextBox 71"/>
          <p:cNvSpPr txBox="1">
            <a:spLocks noChangeArrowheads="1"/>
          </p:cNvSpPr>
          <p:nvPr/>
        </p:nvSpPr>
        <p:spPr bwMode="auto">
          <a:xfrm>
            <a:off x="307975" y="1611313"/>
            <a:ext cx="4540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T0</a:t>
            </a:r>
          </a:p>
        </p:txBody>
      </p:sp>
      <p:sp>
        <p:nvSpPr>
          <p:cNvPr id="21538" name="TextBox 72"/>
          <p:cNvSpPr txBox="1">
            <a:spLocks noChangeArrowheads="1"/>
          </p:cNvSpPr>
          <p:nvPr/>
        </p:nvSpPr>
        <p:spPr bwMode="auto">
          <a:xfrm>
            <a:off x="304800" y="1905000"/>
            <a:ext cx="4540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T1</a:t>
            </a:r>
          </a:p>
        </p:txBody>
      </p:sp>
      <p:sp>
        <p:nvSpPr>
          <p:cNvPr id="21539" name="TextBox 73"/>
          <p:cNvSpPr txBox="1">
            <a:spLocks noChangeArrowheads="1"/>
          </p:cNvSpPr>
          <p:nvPr/>
        </p:nvSpPr>
        <p:spPr bwMode="auto">
          <a:xfrm>
            <a:off x="307975" y="2220913"/>
            <a:ext cx="4540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T2</a:t>
            </a:r>
          </a:p>
        </p:txBody>
      </p:sp>
      <p:sp>
        <p:nvSpPr>
          <p:cNvPr id="21540" name="TextBox 74"/>
          <p:cNvSpPr txBox="1">
            <a:spLocks noChangeArrowheads="1"/>
          </p:cNvSpPr>
          <p:nvPr/>
        </p:nvSpPr>
        <p:spPr bwMode="auto">
          <a:xfrm>
            <a:off x="304800" y="2525713"/>
            <a:ext cx="4540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T3</a:t>
            </a:r>
          </a:p>
        </p:txBody>
      </p:sp>
      <p:cxnSp>
        <p:nvCxnSpPr>
          <p:cNvPr id="77" name="Straight Connector 76"/>
          <p:cNvCxnSpPr/>
          <p:nvPr/>
        </p:nvCxnSpPr>
        <p:spPr>
          <a:xfrm>
            <a:off x="762000" y="1524000"/>
            <a:ext cx="0" cy="15240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01" name="Freeform 100"/>
          <p:cNvSpPr/>
          <p:nvPr/>
        </p:nvSpPr>
        <p:spPr>
          <a:xfrm>
            <a:off x="762000" y="1651000"/>
            <a:ext cx="7434263" cy="947738"/>
          </a:xfrm>
          <a:custGeom>
            <a:avLst/>
            <a:gdLst>
              <a:gd name="connsiteX0" fmla="*/ 0 w 8060266"/>
              <a:gd name="connsiteY0" fmla="*/ 8467 h 1159933"/>
              <a:gd name="connsiteX1" fmla="*/ 1202266 w 8060266"/>
              <a:gd name="connsiteY1" fmla="*/ 8467 h 1159933"/>
              <a:gd name="connsiteX2" fmla="*/ 1202266 w 8060266"/>
              <a:gd name="connsiteY2" fmla="*/ 338667 h 1159933"/>
              <a:gd name="connsiteX3" fmla="*/ 1888066 w 8060266"/>
              <a:gd name="connsiteY3" fmla="*/ 338667 h 1159933"/>
              <a:gd name="connsiteX4" fmla="*/ 1888066 w 8060266"/>
              <a:gd name="connsiteY4" fmla="*/ 635000 h 1159933"/>
              <a:gd name="connsiteX5" fmla="*/ 2590800 w 8060266"/>
              <a:gd name="connsiteY5" fmla="*/ 635000 h 1159933"/>
              <a:gd name="connsiteX6" fmla="*/ 2582333 w 8060266"/>
              <a:gd name="connsiteY6" fmla="*/ 948267 h 1159933"/>
              <a:gd name="connsiteX7" fmla="*/ 3259666 w 8060266"/>
              <a:gd name="connsiteY7" fmla="*/ 948267 h 1159933"/>
              <a:gd name="connsiteX8" fmla="*/ 3259666 w 8060266"/>
              <a:gd name="connsiteY8" fmla="*/ 948267 h 1159933"/>
              <a:gd name="connsiteX9" fmla="*/ 3276600 w 8060266"/>
              <a:gd name="connsiteY9" fmla="*/ 0 h 1159933"/>
              <a:gd name="connsiteX10" fmla="*/ 3953933 w 8060266"/>
              <a:gd name="connsiteY10" fmla="*/ 0 h 1159933"/>
              <a:gd name="connsiteX11" fmla="*/ 3962400 w 8060266"/>
              <a:gd name="connsiteY11" fmla="*/ 330200 h 1159933"/>
              <a:gd name="connsiteX12" fmla="*/ 4622800 w 8060266"/>
              <a:gd name="connsiteY12" fmla="*/ 338667 h 1159933"/>
              <a:gd name="connsiteX13" fmla="*/ 4639733 w 8060266"/>
              <a:gd name="connsiteY13" fmla="*/ 643467 h 1159933"/>
              <a:gd name="connsiteX14" fmla="*/ 5308600 w 8060266"/>
              <a:gd name="connsiteY14" fmla="*/ 643467 h 1159933"/>
              <a:gd name="connsiteX15" fmla="*/ 5317066 w 8060266"/>
              <a:gd name="connsiteY15" fmla="*/ 939800 h 1159933"/>
              <a:gd name="connsiteX16" fmla="*/ 7433733 w 8060266"/>
              <a:gd name="connsiteY16" fmla="*/ 948267 h 1159933"/>
              <a:gd name="connsiteX17" fmla="*/ 7433733 w 8060266"/>
              <a:gd name="connsiteY17" fmla="*/ 948267 h 1159933"/>
              <a:gd name="connsiteX18" fmla="*/ 7493000 w 8060266"/>
              <a:gd name="connsiteY18" fmla="*/ 931333 h 1159933"/>
              <a:gd name="connsiteX19" fmla="*/ 7501466 w 8060266"/>
              <a:gd name="connsiteY19" fmla="*/ 897467 h 1159933"/>
              <a:gd name="connsiteX20" fmla="*/ 8051800 w 8060266"/>
              <a:gd name="connsiteY20" fmla="*/ 956733 h 1159933"/>
              <a:gd name="connsiteX21" fmla="*/ 8060266 w 8060266"/>
              <a:gd name="connsiteY21" fmla="*/ 1159933 h 1159933"/>
              <a:gd name="connsiteX22" fmla="*/ 8060266 w 8060266"/>
              <a:gd name="connsiteY22" fmla="*/ 1159933 h 1159933"/>
              <a:gd name="connsiteX0" fmla="*/ 0 w 8060266"/>
              <a:gd name="connsiteY0" fmla="*/ 8467 h 1159933"/>
              <a:gd name="connsiteX1" fmla="*/ 1202266 w 8060266"/>
              <a:gd name="connsiteY1" fmla="*/ 8467 h 1159933"/>
              <a:gd name="connsiteX2" fmla="*/ 1202266 w 8060266"/>
              <a:gd name="connsiteY2" fmla="*/ 338667 h 1159933"/>
              <a:gd name="connsiteX3" fmla="*/ 1888066 w 8060266"/>
              <a:gd name="connsiteY3" fmla="*/ 338667 h 1159933"/>
              <a:gd name="connsiteX4" fmla="*/ 1888066 w 8060266"/>
              <a:gd name="connsiteY4" fmla="*/ 635000 h 1159933"/>
              <a:gd name="connsiteX5" fmla="*/ 2590800 w 8060266"/>
              <a:gd name="connsiteY5" fmla="*/ 635000 h 1159933"/>
              <a:gd name="connsiteX6" fmla="*/ 2582333 w 8060266"/>
              <a:gd name="connsiteY6" fmla="*/ 948267 h 1159933"/>
              <a:gd name="connsiteX7" fmla="*/ 3259666 w 8060266"/>
              <a:gd name="connsiteY7" fmla="*/ 948267 h 1159933"/>
              <a:gd name="connsiteX8" fmla="*/ 3259666 w 8060266"/>
              <a:gd name="connsiteY8" fmla="*/ 948267 h 1159933"/>
              <a:gd name="connsiteX9" fmla="*/ 3276600 w 8060266"/>
              <a:gd name="connsiteY9" fmla="*/ 0 h 1159933"/>
              <a:gd name="connsiteX10" fmla="*/ 3953933 w 8060266"/>
              <a:gd name="connsiteY10" fmla="*/ 0 h 1159933"/>
              <a:gd name="connsiteX11" fmla="*/ 3962400 w 8060266"/>
              <a:gd name="connsiteY11" fmla="*/ 330200 h 1159933"/>
              <a:gd name="connsiteX12" fmla="*/ 4622800 w 8060266"/>
              <a:gd name="connsiteY12" fmla="*/ 338667 h 1159933"/>
              <a:gd name="connsiteX13" fmla="*/ 4639733 w 8060266"/>
              <a:gd name="connsiteY13" fmla="*/ 643467 h 1159933"/>
              <a:gd name="connsiteX14" fmla="*/ 5308600 w 8060266"/>
              <a:gd name="connsiteY14" fmla="*/ 643467 h 1159933"/>
              <a:gd name="connsiteX15" fmla="*/ 5317066 w 8060266"/>
              <a:gd name="connsiteY15" fmla="*/ 939800 h 1159933"/>
              <a:gd name="connsiteX16" fmla="*/ 7433733 w 8060266"/>
              <a:gd name="connsiteY16" fmla="*/ 948267 h 1159933"/>
              <a:gd name="connsiteX17" fmla="*/ 7433733 w 8060266"/>
              <a:gd name="connsiteY17" fmla="*/ 948267 h 1159933"/>
              <a:gd name="connsiteX18" fmla="*/ 7493000 w 8060266"/>
              <a:gd name="connsiteY18" fmla="*/ 931333 h 1159933"/>
              <a:gd name="connsiteX19" fmla="*/ 7501466 w 8060266"/>
              <a:gd name="connsiteY19" fmla="*/ 897467 h 1159933"/>
              <a:gd name="connsiteX20" fmla="*/ 8051800 w 8060266"/>
              <a:gd name="connsiteY20" fmla="*/ 956733 h 1159933"/>
              <a:gd name="connsiteX21" fmla="*/ 8060266 w 8060266"/>
              <a:gd name="connsiteY21" fmla="*/ 1159933 h 1159933"/>
              <a:gd name="connsiteX0" fmla="*/ 0 w 8051800"/>
              <a:gd name="connsiteY0" fmla="*/ 8467 h 956733"/>
              <a:gd name="connsiteX1" fmla="*/ 1202266 w 8051800"/>
              <a:gd name="connsiteY1" fmla="*/ 8467 h 956733"/>
              <a:gd name="connsiteX2" fmla="*/ 1202266 w 8051800"/>
              <a:gd name="connsiteY2" fmla="*/ 338667 h 956733"/>
              <a:gd name="connsiteX3" fmla="*/ 1888066 w 8051800"/>
              <a:gd name="connsiteY3" fmla="*/ 338667 h 956733"/>
              <a:gd name="connsiteX4" fmla="*/ 1888066 w 8051800"/>
              <a:gd name="connsiteY4" fmla="*/ 635000 h 956733"/>
              <a:gd name="connsiteX5" fmla="*/ 2590800 w 8051800"/>
              <a:gd name="connsiteY5" fmla="*/ 635000 h 956733"/>
              <a:gd name="connsiteX6" fmla="*/ 2582333 w 8051800"/>
              <a:gd name="connsiteY6" fmla="*/ 948267 h 956733"/>
              <a:gd name="connsiteX7" fmla="*/ 3259666 w 8051800"/>
              <a:gd name="connsiteY7" fmla="*/ 948267 h 956733"/>
              <a:gd name="connsiteX8" fmla="*/ 3259666 w 8051800"/>
              <a:gd name="connsiteY8" fmla="*/ 948267 h 956733"/>
              <a:gd name="connsiteX9" fmla="*/ 3276600 w 8051800"/>
              <a:gd name="connsiteY9" fmla="*/ 0 h 956733"/>
              <a:gd name="connsiteX10" fmla="*/ 3953933 w 8051800"/>
              <a:gd name="connsiteY10" fmla="*/ 0 h 956733"/>
              <a:gd name="connsiteX11" fmla="*/ 3962400 w 8051800"/>
              <a:gd name="connsiteY11" fmla="*/ 330200 h 956733"/>
              <a:gd name="connsiteX12" fmla="*/ 4622800 w 8051800"/>
              <a:gd name="connsiteY12" fmla="*/ 338667 h 956733"/>
              <a:gd name="connsiteX13" fmla="*/ 4639733 w 8051800"/>
              <a:gd name="connsiteY13" fmla="*/ 643467 h 956733"/>
              <a:gd name="connsiteX14" fmla="*/ 5308600 w 8051800"/>
              <a:gd name="connsiteY14" fmla="*/ 643467 h 956733"/>
              <a:gd name="connsiteX15" fmla="*/ 5317066 w 8051800"/>
              <a:gd name="connsiteY15" fmla="*/ 939800 h 956733"/>
              <a:gd name="connsiteX16" fmla="*/ 7433733 w 8051800"/>
              <a:gd name="connsiteY16" fmla="*/ 948267 h 956733"/>
              <a:gd name="connsiteX17" fmla="*/ 7433733 w 8051800"/>
              <a:gd name="connsiteY17" fmla="*/ 948267 h 956733"/>
              <a:gd name="connsiteX18" fmla="*/ 7493000 w 8051800"/>
              <a:gd name="connsiteY18" fmla="*/ 931333 h 956733"/>
              <a:gd name="connsiteX19" fmla="*/ 7501466 w 8051800"/>
              <a:gd name="connsiteY19" fmla="*/ 897467 h 956733"/>
              <a:gd name="connsiteX20" fmla="*/ 8051800 w 8051800"/>
              <a:gd name="connsiteY20" fmla="*/ 956733 h 956733"/>
              <a:gd name="connsiteX0" fmla="*/ 0 w 7501466"/>
              <a:gd name="connsiteY0" fmla="*/ 8467 h 948267"/>
              <a:gd name="connsiteX1" fmla="*/ 1202266 w 7501466"/>
              <a:gd name="connsiteY1" fmla="*/ 8467 h 948267"/>
              <a:gd name="connsiteX2" fmla="*/ 1202266 w 7501466"/>
              <a:gd name="connsiteY2" fmla="*/ 338667 h 948267"/>
              <a:gd name="connsiteX3" fmla="*/ 1888066 w 7501466"/>
              <a:gd name="connsiteY3" fmla="*/ 338667 h 948267"/>
              <a:gd name="connsiteX4" fmla="*/ 1888066 w 7501466"/>
              <a:gd name="connsiteY4" fmla="*/ 635000 h 948267"/>
              <a:gd name="connsiteX5" fmla="*/ 2590800 w 7501466"/>
              <a:gd name="connsiteY5" fmla="*/ 635000 h 948267"/>
              <a:gd name="connsiteX6" fmla="*/ 2582333 w 7501466"/>
              <a:gd name="connsiteY6" fmla="*/ 948267 h 948267"/>
              <a:gd name="connsiteX7" fmla="*/ 3259666 w 7501466"/>
              <a:gd name="connsiteY7" fmla="*/ 948267 h 948267"/>
              <a:gd name="connsiteX8" fmla="*/ 3259666 w 7501466"/>
              <a:gd name="connsiteY8" fmla="*/ 948267 h 948267"/>
              <a:gd name="connsiteX9" fmla="*/ 3276600 w 7501466"/>
              <a:gd name="connsiteY9" fmla="*/ 0 h 948267"/>
              <a:gd name="connsiteX10" fmla="*/ 3953933 w 7501466"/>
              <a:gd name="connsiteY10" fmla="*/ 0 h 948267"/>
              <a:gd name="connsiteX11" fmla="*/ 3962400 w 7501466"/>
              <a:gd name="connsiteY11" fmla="*/ 330200 h 948267"/>
              <a:gd name="connsiteX12" fmla="*/ 4622800 w 7501466"/>
              <a:gd name="connsiteY12" fmla="*/ 338667 h 948267"/>
              <a:gd name="connsiteX13" fmla="*/ 4639733 w 7501466"/>
              <a:gd name="connsiteY13" fmla="*/ 643467 h 948267"/>
              <a:gd name="connsiteX14" fmla="*/ 5308600 w 7501466"/>
              <a:gd name="connsiteY14" fmla="*/ 643467 h 948267"/>
              <a:gd name="connsiteX15" fmla="*/ 5317066 w 7501466"/>
              <a:gd name="connsiteY15" fmla="*/ 939800 h 948267"/>
              <a:gd name="connsiteX16" fmla="*/ 7433733 w 7501466"/>
              <a:gd name="connsiteY16" fmla="*/ 948267 h 948267"/>
              <a:gd name="connsiteX17" fmla="*/ 7433733 w 7501466"/>
              <a:gd name="connsiteY17" fmla="*/ 948267 h 948267"/>
              <a:gd name="connsiteX18" fmla="*/ 7493000 w 7501466"/>
              <a:gd name="connsiteY18" fmla="*/ 931333 h 948267"/>
              <a:gd name="connsiteX19" fmla="*/ 7501466 w 7501466"/>
              <a:gd name="connsiteY19" fmla="*/ 897467 h 948267"/>
              <a:gd name="connsiteX0" fmla="*/ 0 w 7493000"/>
              <a:gd name="connsiteY0" fmla="*/ 8467 h 948267"/>
              <a:gd name="connsiteX1" fmla="*/ 1202266 w 7493000"/>
              <a:gd name="connsiteY1" fmla="*/ 8467 h 948267"/>
              <a:gd name="connsiteX2" fmla="*/ 1202266 w 7493000"/>
              <a:gd name="connsiteY2" fmla="*/ 338667 h 948267"/>
              <a:gd name="connsiteX3" fmla="*/ 1888066 w 7493000"/>
              <a:gd name="connsiteY3" fmla="*/ 338667 h 948267"/>
              <a:gd name="connsiteX4" fmla="*/ 1888066 w 7493000"/>
              <a:gd name="connsiteY4" fmla="*/ 635000 h 948267"/>
              <a:gd name="connsiteX5" fmla="*/ 2590800 w 7493000"/>
              <a:gd name="connsiteY5" fmla="*/ 635000 h 948267"/>
              <a:gd name="connsiteX6" fmla="*/ 2582333 w 7493000"/>
              <a:gd name="connsiteY6" fmla="*/ 948267 h 948267"/>
              <a:gd name="connsiteX7" fmla="*/ 3259666 w 7493000"/>
              <a:gd name="connsiteY7" fmla="*/ 948267 h 948267"/>
              <a:gd name="connsiteX8" fmla="*/ 3259666 w 7493000"/>
              <a:gd name="connsiteY8" fmla="*/ 948267 h 948267"/>
              <a:gd name="connsiteX9" fmla="*/ 3276600 w 7493000"/>
              <a:gd name="connsiteY9" fmla="*/ 0 h 948267"/>
              <a:gd name="connsiteX10" fmla="*/ 3953933 w 7493000"/>
              <a:gd name="connsiteY10" fmla="*/ 0 h 948267"/>
              <a:gd name="connsiteX11" fmla="*/ 3962400 w 7493000"/>
              <a:gd name="connsiteY11" fmla="*/ 330200 h 948267"/>
              <a:gd name="connsiteX12" fmla="*/ 4622800 w 7493000"/>
              <a:gd name="connsiteY12" fmla="*/ 338667 h 948267"/>
              <a:gd name="connsiteX13" fmla="*/ 4639733 w 7493000"/>
              <a:gd name="connsiteY13" fmla="*/ 643467 h 948267"/>
              <a:gd name="connsiteX14" fmla="*/ 5308600 w 7493000"/>
              <a:gd name="connsiteY14" fmla="*/ 643467 h 948267"/>
              <a:gd name="connsiteX15" fmla="*/ 5317066 w 7493000"/>
              <a:gd name="connsiteY15" fmla="*/ 939800 h 948267"/>
              <a:gd name="connsiteX16" fmla="*/ 7433733 w 7493000"/>
              <a:gd name="connsiteY16" fmla="*/ 948267 h 948267"/>
              <a:gd name="connsiteX17" fmla="*/ 7433733 w 7493000"/>
              <a:gd name="connsiteY17" fmla="*/ 948267 h 948267"/>
              <a:gd name="connsiteX18" fmla="*/ 7493000 w 7493000"/>
              <a:gd name="connsiteY18" fmla="*/ 931333 h 948267"/>
              <a:gd name="connsiteX0" fmla="*/ 0 w 7433733"/>
              <a:gd name="connsiteY0" fmla="*/ 8467 h 948267"/>
              <a:gd name="connsiteX1" fmla="*/ 1202266 w 7433733"/>
              <a:gd name="connsiteY1" fmla="*/ 8467 h 948267"/>
              <a:gd name="connsiteX2" fmla="*/ 1202266 w 7433733"/>
              <a:gd name="connsiteY2" fmla="*/ 338667 h 948267"/>
              <a:gd name="connsiteX3" fmla="*/ 1888066 w 7433733"/>
              <a:gd name="connsiteY3" fmla="*/ 338667 h 948267"/>
              <a:gd name="connsiteX4" fmla="*/ 1888066 w 7433733"/>
              <a:gd name="connsiteY4" fmla="*/ 635000 h 948267"/>
              <a:gd name="connsiteX5" fmla="*/ 2590800 w 7433733"/>
              <a:gd name="connsiteY5" fmla="*/ 635000 h 948267"/>
              <a:gd name="connsiteX6" fmla="*/ 2582333 w 7433733"/>
              <a:gd name="connsiteY6" fmla="*/ 948267 h 948267"/>
              <a:gd name="connsiteX7" fmla="*/ 3259666 w 7433733"/>
              <a:gd name="connsiteY7" fmla="*/ 948267 h 948267"/>
              <a:gd name="connsiteX8" fmla="*/ 3259666 w 7433733"/>
              <a:gd name="connsiteY8" fmla="*/ 948267 h 948267"/>
              <a:gd name="connsiteX9" fmla="*/ 3276600 w 7433733"/>
              <a:gd name="connsiteY9" fmla="*/ 0 h 948267"/>
              <a:gd name="connsiteX10" fmla="*/ 3953933 w 7433733"/>
              <a:gd name="connsiteY10" fmla="*/ 0 h 948267"/>
              <a:gd name="connsiteX11" fmla="*/ 3962400 w 7433733"/>
              <a:gd name="connsiteY11" fmla="*/ 330200 h 948267"/>
              <a:gd name="connsiteX12" fmla="*/ 4622800 w 7433733"/>
              <a:gd name="connsiteY12" fmla="*/ 338667 h 948267"/>
              <a:gd name="connsiteX13" fmla="*/ 4639733 w 7433733"/>
              <a:gd name="connsiteY13" fmla="*/ 643467 h 948267"/>
              <a:gd name="connsiteX14" fmla="*/ 5308600 w 7433733"/>
              <a:gd name="connsiteY14" fmla="*/ 643467 h 948267"/>
              <a:gd name="connsiteX15" fmla="*/ 5317066 w 7433733"/>
              <a:gd name="connsiteY15" fmla="*/ 939800 h 948267"/>
              <a:gd name="connsiteX16" fmla="*/ 7433733 w 7433733"/>
              <a:gd name="connsiteY16" fmla="*/ 948267 h 948267"/>
              <a:gd name="connsiteX17" fmla="*/ 7433733 w 7433733"/>
              <a:gd name="connsiteY17" fmla="*/ 948267 h 948267"/>
              <a:gd name="connsiteX0" fmla="*/ 0 w 7433733"/>
              <a:gd name="connsiteY0" fmla="*/ 8467 h 948267"/>
              <a:gd name="connsiteX1" fmla="*/ 1202266 w 7433733"/>
              <a:gd name="connsiteY1" fmla="*/ 8467 h 948267"/>
              <a:gd name="connsiteX2" fmla="*/ 1202266 w 7433733"/>
              <a:gd name="connsiteY2" fmla="*/ 338667 h 948267"/>
              <a:gd name="connsiteX3" fmla="*/ 1888066 w 7433733"/>
              <a:gd name="connsiteY3" fmla="*/ 338667 h 948267"/>
              <a:gd name="connsiteX4" fmla="*/ 1888066 w 7433733"/>
              <a:gd name="connsiteY4" fmla="*/ 635000 h 948267"/>
              <a:gd name="connsiteX5" fmla="*/ 2590800 w 7433733"/>
              <a:gd name="connsiteY5" fmla="*/ 635000 h 948267"/>
              <a:gd name="connsiteX6" fmla="*/ 2582333 w 7433733"/>
              <a:gd name="connsiteY6" fmla="*/ 948267 h 948267"/>
              <a:gd name="connsiteX7" fmla="*/ 3259666 w 7433733"/>
              <a:gd name="connsiteY7" fmla="*/ 948267 h 948267"/>
              <a:gd name="connsiteX8" fmla="*/ 3259666 w 7433733"/>
              <a:gd name="connsiteY8" fmla="*/ 948267 h 948267"/>
              <a:gd name="connsiteX9" fmla="*/ 3276600 w 7433733"/>
              <a:gd name="connsiteY9" fmla="*/ 0 h 948267"/>
              <a:gd name="connsiteX10" fmla="*/ 3953933 w 7433733"/>
              <a:gd name="connsiteY10" fmla="*/ 0 h 948267"/>
              <a:gd name="connsiteX11" fmla="*/ 3962400 w 7433733"/>
              <a:gd name="connsiteY11" fmla="*/ 330200 h 948267"/>
              <a:gd name="connsiteX12" fmla="*/ 4622800 w 7433733"/>
              <a:gd name="connsiteY12" fmla="*/ 338667 h 948267"/>
              <a:gd name="connsiteX13" fmla="*/ 4639733 w 7433733"/>
              <a:gd name="connsiteY13" fmla="*/ 643467 h 948267"/>
              <a:gd name="connsiteX14" fmla="*/ 5291667 w 7433733"/>
              <a:gd name="connsiteY14" fmla="*/ 635000 h 948267"/>
              <a:gd name="connsiteX15" fmla="*/ 5317066 w 7433733"/>
              <a:gd name="connsiteY15" fmla="*/ 939800 h 948267"/>
              <a:gd name="connsiteX16" fmla="*/ 7433733 w 7433733"/>
              <a:gd name="connsiteY16" fmla="*/ 948267 h 948267"/>
              <a:gd name="connsiteX17" fmla="*/ 7433733 w 7433733"/>
              <a:gd name="connsiteY17" fmla="*/ 948267 h 948267"/>
              <a:gd name="connsiteX0" fmla="*/ 0 w 7433733"/>
              <a:gd name="connsiteY0" fmla="*/ 8467 h 948267"/>
              <a:gd name="connsiteX1" fmla="*/ 1202266 w 7433733"/>
              <a:gd name="connsiteY1" fmla="*/ 8467 h 948267"/>
              <a:gd name="connsiteX2" fmla="*/ 1202266 w 7433733"/>
              <a:gd name="connsiteY2" fmla="*/ 338667 h 948267"/>
              <a:gd name="connsiteX3" fmla="*/ 1888066 w 7433733"/>
              <a:gd name="connsiteY3" fmla="*/ 338667 h 948267"/>
              <a:gd name="connsiteX4" fmla="*/ 1888066 w 7433733"/>
              <a:gd name="connsiteY4" fmla="*/ 635000 h 948267"/>
              <a:gd name="connsiteX5" fmla="*/ 2590800 w 7433733"/>
              <a:gd name="connsiteY5" fmla="*/ 635000 h 948267"/>
              <a:gd name="connsiteX6" fmla="*/ 2582333 w 7433733"/>
              <a:gd name="connsiteY6" fmla="*/ 948267 h 948267"/>
              <a:gd name="connsiteX7" fmla="*/ 3259666 w 7433733"/>
              <a:gd name="connsiteY7" fmla="*/ 948267 h 948267"/>
              <a:gd name="connsiteX8" fmla="*/ 3259666 w 7433733"/>
              <a:gd name="connsiteY8" fmla="*/ 948267 h 948267"/>
              <a:gd name="connsiteX9" fmla="*/ 3276600 w 7433733"/>
              <a:gd name="connsiteY9" fmla="*/ 0 h 948267"/>
              <a:gd name="connsiteX10" fmla="*/ 3953933 w 7433733"/>
              <a:gd name="connsiteY10" fmla="*/ 0 h 948267"/>
              <a:gd name="connsiteX11" fmla="*/ 3962400 w 7433733"/>
              <a:gd name="connsiteY11" fmla="*/ 330200 h 948267"/>
              <a:gd name="connsiteX12" fmla="*/ 4622800 w 7433733"/>
              <a:gd name="connsiteY12" fmla="*/ 338667 h 948267"/>
              <a:gd name="connsiteX13" fmla="*/ 4639733 w 7433733"/>
              <a:gd name="connsiteY13" fmla="*/ 643467 h 948267"/>
              <a:gd name="connsiteX14" fmla="*/ 5291667 w 7433733"/>
              <a:gd name="connsiteY14" fmla="*/ 635000 h 948267"/>
              <a:gd name="connsiteX15" fmla="*/ 5291667 w 7433733"/>
              <a:gd name="connsiteY15" fmla="*/ 939800 h 948267"/>
              <a:gd name="connsiteX16" fmla="*/ 7433733 w 7433733"/>
              <a:gd name="connsiteY16" fmla="*/ 948267 h 948267"/>
              <a:gd name="connsiteX17" fmla="*/ 7433733 w 7433733"/>
              <a:gd name="connsiteY17" fmla="*/ 948267 h 948267"/>
              <a:gd name="connsiteX0" fmla="*/ 0 w 7433733"/>
              <a:gd name="connsiteY0" fmla="*/ 8467 h 948267"/>
              <a:gd name="connsiteX1" fmla="*/ 1202266 w 7433733"/>
              <a:gd name="connsiteY1" fmla="*/ 8467 h 948267"/>
              <a:gd name="connsiteX2" fmla="*/ 1202266 w 7433733"/>
              <a:gd name="connsiteY2" fmla="*/ 338667 h 948267"/>
              <a:gd name="connsiteX3" fmla="*/ 1888066 w 7433733"/>
              <a:gd name="connsiteY3" fmla="*/ 338667 h 948267"/>
              <a:gd name="connsiteX4" fmla="*/ 1888066 w 7433733"/>
              <a:gd name="connsiteY4" fmla="*/ 635000 h 948267"/>
              <a:gd name="connsiteX5" fmla="*/ 2590800 w 7433733"/>
              <a:gd name="connsiteY5" fmla="*/ 635000 h 948267"/>
              <a:gd name="connsiteX6" fmla="*/ 2582333 w 7433733"/>
              <a:gd name="connsiteY6" fmla="*/ 948267 h 948267"/>
              <a:gd name="connsiteX7" fmla="*/ 3259666 w 7433733"/>
              <a:gd name="connsiteY7" fmla="*/ 948267 h 948267"/>
              <a:gd name="connsiteX8" fmla="*/ 3259666 w 7433733"/>
              <a:gd name="connsiteY8" fmla="*/ 948267 h 948267"/>
              <a:gd name="connsiteX9" fmla="*/ 3276600 w 7433733"/>
              <a:gd name="connsiteY9" fmla="*/ 0 h 948267"/>
              <a:gd name="connsiteX10" fmla="*/ 3953933 w 7433733"/>
              <a:gd name="connsiteY10" fmla="*/ 0 h 948267"/>
              <a:gd name="connsiteX11" fmla="*/ 3962400 w 7433733"/>
              <a:gd name="connsiteY11" fmla="*/ 330200 h 948267"/>
              <a:gd name="connsiteX12" fmla="*/ 4622800 w 7433733"/>
              <a:gd name="connsiteY12" fmla="*/ 338667 h 948267"/>
              <a:gd name="connsiteX13" fmla="*/ 4639733 w 7433733"/>
              <a:gd name="connsiteY13" fmla="*/ 643467 h 948267"/>
              <a:gd name="connsiteX14" fmla="*/ 5334000 w 7433733"/>
              <a:gd name="connsiteY14" fmla="*/ 635000 h 948267"/>
              <a:gd name="connsiteX15" fmla="*/ 5291667 w 7433733"/>
              <a:gd name="connsiteY15" fmla="*/ 939800 h 948267"/>
              <a:gd name="connsiteX16" fmla="*/ 7433733 w 7433733"/>
              <a:gd name="connsiteY16" fmla="*/ 948267 h 948267"/>
              <a:gd name="connsiteX17" fmla="*/ 7433733 w 7433733"/>
              <a:gd name="connsiteY17" fmla="*/ 948267 h 948267"/>
              <a:gd name="connsiteX0" fmla="*/ 0 w 7433733"/>
              <a:gd name="connsiteY0" fmla="*/ 8467 h 948267"/>
              <a:gd name="connsiteX1" fmla="*/ 1202266 w 7433733"/>
              <a:gd name="connsiteY1" fmla="*/ 8467 h 948267"/>
              <a:gd name="connsiteX2" fmla="*/ 1202266 w 7433733"/>
              <a:gd name="connsiteY2" fmla="*/ 338667 h 948267"/>
              <a:gd name="connsiteX3" fmla="*/ 1888066 w 7433733"/>
              <a:gd name="connsiteY3" fmla="*/ 338667 h 948267"/>
              <a:gd name="connsiteX4" fmla="*/ 1888066 w 7433733"/>
              <a:gd name="connsiteY4" fmla="*/ 635000 h 948267"/>
              <a:gd name="connsiteX5" fmla="*/ 2590800 w 7433733"/>
              <a:gd name="connsiteY5" fmla="*/ 635000 h 948267"/>
              <a:gd name="connsiteX6" fmla="*/ 2582333 w 7433733"/>
              <a:gd name="connsiteY6" fmla="*/ 948267 h 948267"/>
              <a:gd name="connsiteX7" fmla="*/ 3259666 w 7433733"/>
              <a:gd name="connsiteY7" fmla="*/ 948267 h 948267"/>
              <a:gd name="connsiteX8" fmla="*/ 3259666 w 7433733"/>
              <a:gd name="connsiteY8" fmla="*/ 948267 h 948267"/>
              <a:gd name="connsiteX9" fmla="*/ 3276600 w 7433733"/>
              <a:gd name="connsiteY9" fmla="*/ 0 h 948267"/>
              <a:gd name="connsiteX10" fmla="*/ 3953933 w 7433733"/>
              <a:gd name="connsiteY10" fmla="*/ 0 h 948267"/>
              <a:gd name="connsiteX11" fmla="*/ 3962400 w 7433733"/>
              <a:gd name="connsiteY11" fmla="*/ 330200 h 948267"/>
              <a:gd name="connsiteX12" fmla="*/ 4622800 w 7433733"/>
              <a:gd name="connsiteY12" fmla="*/ 338667 h 948267"/>
              <a:gd name="connsiteX13" fmla="*/ 4639733 w 7433733"/>
              <a:gd name="connsiteY13" fmla="*/ 643467 h 948267"/>
              <a:gd name="connsiteX14" fmla="*/ 5334000 w 7433733"/>
              <a:gd name="connsiteY14" fmla="*/ 635000 h 948267"/>
              <a:gd name="connsiteX15" fmla="*/ 5334000 w 7433733"/>
              <a:gd name="connsiteY15" fmla="*/ 939800 h 948267"/>
              <a:gd name="connsiteX16" fmla="*/ 7433733 w 7433733"/>
              <a:gd name="connsiteY16" fmla="*/ 948267 h 948267"/>
              <a:gd name="connsiteX17" fmla="*/ 7433733 w 7433733"/>
              <a:gd name="connsiteY17" fmla="*/ 948267 h 948267"/>
              <a:gd name="connsiteX0" fmla="*/ 0 w 7433733"/>
              <a:gd name="connsiteY0" fmla="*/ 8467 h 948267"/>
              <a:gd name="connsiteX1" fmla="*/ 1202266 w 7433733"/>
              <a:gd name="connsiteY1" fmla="*/ 8467 h 948267"/>
              <a:gd name="connsiteX2" fmla="*/ 1202266 w 7433733"/>
              <a:gd name="connsiteY2" fmla="*/ 338667 h 948267"/>
              <a:gd name="connsiteX3" fmla="*/ 1888066 w 7433733"/>
              <a:gd name="connsiteY3" fmla="*/ 338667 h 948267"/>
              <a:gd name="connsiteX4" fmla="*/ 1888066 w 7433733"/>
              <a:gd name="connsiteY4" fmla="*/ 635000 h 948267"/>
              <a:gd name="connsiteX5" fmla="*/ 2590800 w 7433733"/>
              <a:gd name="connsiteY5" fmla="*/ 635000 h 948267"/>
              <a:gd name="connsiteX6" fmla="*/ 2582333 w 7433733"/>
              <a:gd name="connsiteY6" fmla="*/ 948267 h 948267"/>
              <a:gd name="connsiteX7" fmla="*/ 3259666 w 7433733"/>
              <a:gd name="connsiteY7" fmla="*/ 948267 h 948267"/>
              <a:gd name="connsiteX8" fmla="*/ 3259666 w 7433733"/>
              <a:gd name="connsiteY8" fmla="*/ 948267 h 948267"/>
              <a:gd name="connsiteX9" fmla="*/ 3276600 w 7433733"/>
              <a:gd name="connsiteY9" fmla="*/ 0 h 948267"/>
              <a:gd name="connsiteX10" fmla="*/ 3953933 w 7433733"/>
              <a:gd name="connsiteY10" fmla="*/ 0 h 948267"/>
              <a:gd name="connsiteX11" fmla="*/ 3962400 w 7433733"/>
              <a:gd name="connsiteY11" fmla="*/ 330200 h 948267"/>
              <a:gd name="connsiteX12" fmla="*/ 4622800 w 7433733"/>
              <a:gd name="connsiteY12" fmla="*/ 338667 h 948267"/>
              <a:gd name="connsiteX13" fmla="*/ 4639733 w 7433733"/>
              <a:gd name="connsiteY13" fmla="*/ 643467 h 948267"/>
              <a:gd name="connsiteX14" fmla="*/ 5334000 w 7433733"/>
              <a:gd name="connsiteY14" fmla="*/ 635000 h 948267"/>
              <a:gd name="connsiteX15" fmla="*/ 5334000 w 7433733"/>
              <a:gd name="connsiteY15" fmla="*/ 939800 h 948267"/>
              <a:gd name="connsiteX16" fmla="*/ 7433733 w 7433733"/>
              <a:gd name="connsiteY16" fmla="*/ 948267 h 948267"/>
              <a:gd name="connsiteX17" fmla="*/ 7433733 w 7433733"/>
              <a:gd name="connsiteY17" fmla="*/ 948267 h 948267"/>
              <a:gd name="connsiteX0" fmla="*/ 0 w 7433733"/>
              <a:gd name="connsiteY0" fmla="*/ 8467 h 948267"/>
              <a:gd name="connsiteX1" fmla="*/ 1202266 w 7433733"/>
              <a:gd name="connsiteY1" fmla="*/ 8467 h 948267"/>
              <a:gd name="connsiteX2" fmla="*/ 1202266 w 7433733"/>
              <a:gd name="connsiteY2" fmla="*/ 338667 h 948267"/>
              <a:gd name="connsiteX3" fmla="*/ 1888066 w 7433733"/>
              <a:gd name="connsiteY3" fmla="*/ 338667 h 948267"/>
              <a:gd name="connsiteX4" fmla="*/ 1888066 w 7433733"/>
              <a:gd name="connsiteY4" fmla="*/ 635000 h 948267"/>
              <a:gd name="connsiteX5" fmla="*/ 2590800 w 7433733"/>
              <a:gd name="connsiteY5" fmla="*/ 635000 h 948267"/>
              <a:gd name="connsiteX6" fmla="*/ 2582333 w 7433733"/>
              <a:gd name="connsiteY6" fmla="*/ 948267 h 948267"/>
              <a:gd name="connsiteX7" fmla="*/ 3259666 w 7433733"/>
              <a:gd name="connsiteY7" fmla="*/ 948267 h 948267"/>
              <a:gd name="connsiteX8" fmla="*/ 3259666 w 7433733"/>
              <a:gd name="connsiteY8" fmla="*/ 948267 h 948267"/>
              <a:gd name="connsiteX9" fmla="*/ 3276600 w 7433733"/>
              <a:gd name="connsiteY9" fmla="*/ 0 h 948267"/>
              <a:gd name="connsiteX10" fmla="*/ 3953933 w 7433733"/>
              <a:gd name="connsiteY10" fmla="*/ 0 h 948267"/>
              <a:gd name="connsiteX11" fmla="*/ 3962400 w 7433733"/>
              <a:gd name="connsiteY11" fmla="*/ 330200 h 948267"/>
              <a:gd name="connsiteX12" fmla="*/ 4622800 w 7433733"/>
              <a:gd name="connsiteY12" fmla="*/ 338667 h 948267"/>
              <a:gd name="connsiteX13" fmla="*/ 4648200 w 7433733"/>
              <a:gd name="connsiteY13" fmla="*/ 635000 h 948267"/>
              <a:gd name="connsiteX14" fmla="*/ 5334000 w 7433733"/>
              <a:gd name="connsiteY14" fmla="*/ 635000 h 948267"/>
              <a:gd name="connsiteX15" fmla="*/ 5334000 w 7433733"/>
              <a:gd name="connsiteY15" fmla="*/ 939800 h 948267"/>
              <a:gd name="connsiteX16" fmla="*/ 7433733 w 7433733"/>
              <a:gd name="connsiteY16" fmla="*/ 948267 h 948267"/>
              <a:gd name="connsiteX17" fmla="*/ 7433733 w 7433733"/>
              <a:gd name="connsiteY17" fmla="*/ 948267 h 948267"/>
              <a:gd name="connsiteX0" fmla="*/ 0 w 7433733"/>
              <a:gd name="connsiteY0" fmla="*/ 8467 h 948267"/>
              <a:gd name="connsiteX1" fmla="*/ 1202266 w 7433733"/>
              <a:gd name="connsiteY1" fmla="*/ 8467 h 948267"/>
              <a:gd name="connsiteX2" fmla="*/ 1202266 w 7433733"/>
              <a:gd name="connsiteY2" fmla="*/ 338667 h 948267"/>
              <a:gd name="connsiteX3" fmla="*/ 1888066 w 7433733"/>
              <a:gd name="connsiteY3" fmla="*/ 338667 h 948267"/>
              <a:gd name="connsiteX4" fmla="*/ 1888066 w 7433733"/>
              <a:gd name="connsiteY4" fmla="*/ 635000 h 948267"/>
              <a:gd name="connsiteX5" fmla="*/ 2590800 w 7433733"/>
              <a:gd name="connsiteY5" fmla="*/ 635000 h 948267"/>
              <a:gd name="connsiteX6" fmla="*/ 2582333 w 7433733"/>
              <a:gd name="connsiteY6" fmla="*/ 948267 h 948267"/>
              <a:gd name="connsiteX7" fmla="*/ 3259666 w 7433733"/>
              <a:gd name="connsiteY7" fmla="*/ 948267 h 948267"/>
              <a:gd name="connsiteX8" fmla="*/ 3259666 w 7433733"/>
              <a:gd name="connsiteY8" fmla="*/ 948267 h 948267"/>
              <a:gd name="connsiteX9" fmla="*/ 3276600 w 7433733"/>
              <a:gd name="connsiteY9" fmla="*/ 0 h 948267"/>
              <a:gd name="connsiteX10" fmla="*/ 3953933 w 7433733"/>
              <a:gd name="connsiteY10" fmla="*/ 0 h 948267"/>
              <a:gd name="connsiteX11" fmla="*/ 3962400 w 7433733"/>
              <a:gd name="connsiteY11" fmla="*/ 330200 h 948267"/>
              <a:gd name="connsiteX12" fmla="*/ 4648200 w 7433733"/>
              <a:gd name="connsiteY12" fmla="*/ 330200 h 948267"/>
              <a:gd name="connsiteX13" fmla="*/ 4648200 w 7433733"/>
              <a:gd name="connsiteY13" fmla="*/ 635000 h 948267"/>
              <a:gd name="connsiteX14" fmla="*/ 5334000 w 7433733"/>
              <a:gd name="connsiteY14" fmla="*/ 635000 h 948267"/>
              <a:gd name="connsiteX15" fmla="*/ 5334000 w 7433733"/>
              <a:gd name="connsiteY15" fmla="*/ 939800 h 948267"/>
              <a:gd name="connsiteX16" fmla="*/ 7433733 w 7433733"/>
              <a:gd name="connsiteY16" fmla="*/ 948267 h 948267"/>
              <a:gd name="connsiteX17" fmla="*/ 7433733 w 7433733"/>
              <a:gd name="connsiteY17" fmla="*/ 948267 h 94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33733" h="948267">
                <a:moveTo>
                  <a:pt x="0" y="8467"/>
                </a:moveTo>
                <a:lnTo>
                  <a:pt x="1202266" y="8467"/>
                </a:lnTo>
                <a:lnTo>
                  <a:pt x="1202266" y="338667"/>
                </a:lnTo>
                <a:lnTo>
                  <a:pt x="1888066" y="338667"/>
                </a:lnTo>
                <a:lnTo>
                  <a:pt x="1888066" y="635000"/>
                </a:lnTo>
                <a:lnTo>
                  <a:pt x="2590800" y="635000"/>
                </a:lnTo>
                <a:lnTo>
                  <a:pt x="2582333" y="948267"/>
                </a:lnTo>
                <a:lnTo>
                  <a:pt x="3259666" y="948267"/>
                </a:lnTo>
                <a:lnTo>
                  <a:pt x="3259666" y="948267"/>
                </a:lnTo>
                <a:lnTo>
                  <a:pt x="3276600" y="0"/>
                </a:lnTo>
                <a:lnTo>
                  <a:pt x="3953933" y="0"/>
                </a:lnTo>
                <a:lnTo>
                  <a:pt x="3962400" y="330200"/>
                </a:lnTo>
                <a:lnTo>
                  <a:pt x="4648200" y="330200"/>
                </a:lnTo>
                <a:lnTo>
                  <a:pt x="4648200" y="635000"/>
                </a:lnTo>
                <a:lnTo>
                  <a:pt x="5334000" y="635000"/>
                </a:lnTo>
                <a:lnTo>
                  <a:pt x="5334000" y="939800"/>
                </a:lnTo>
                <a:lnTo>
                  <a:pt x="7433733" y="948267"/>
                </a:lnTo>
                <a:lnTo>
                  <a:pt x="7433733" y="948267"/>
                </a:lnTo>
              </a:path>
            </a:pathLst>
          </a:custGeom>
          <a:ln w="50800">
            <a:solidFill>
              <a:schemeClr val="accent6"/>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a:ea typeface="+mn-ea"/>
              <a:cs typeface="Arial"/>
            </a:endParaRPr>
          </a:p>
        </p:txBody>
      </p:sp>
      <p:sp>
        <p:nvSpPr>
          <p:cNvPr id="21543" name="TextBox 101"/>
          <p:cNvSpPr txBox="1">
            <a:spLocks noChangeArrowheads="1"/>
          </p:cNvSpPr>
          <p:nvPr/>
        </p:nvSpPr>
        <p:spPr bwMode="auto">
          <a:xfrm>
            <a:off x="323850" y="3124200"/>
            <a:ext cx="97155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charset="0"/>
                <a:ea typeface="ＭＳ Ｐゴシック" charset="0"/>
                <a:cs typeface="Arial" charset="0"/>
              </a:rPr>
              <a:t>Barrier 1</a:t>
            </a:r>
          </a:p>
        </p:txBody>
      </p:sp>
      <p:sp>
        <p:nvSpPr>
          <p:cNvPr id="103" name="TextBox 102"/>
          <p:cNvSpPr txBox="1">
            <a:spLocks noChangeArrowheads="1"/>
          </p:cNvSpPr>
          <p:nvPr/>
        </p:nvSpPr>
        <p:spPr bwMode="auto">
          <a:xfrm>
            <a:off x="7772400" y="3124200"/>
            <a:ext cx="97155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charset="0"/>
                <a:ea typeface="ＭＳ Ｐゴシック" charset="0"/>
                <a:cs typeface="Arial" charset="0"/>
              </a:rPr>
              <a:t>Barrier 2</a:t>
            </a:r>
          </a:p>
        </p:txBody>
      </p:sp>
      <p:grpSp>
        <p:nvGrpSpPr>
          <p:cNvPr id="2" name="Group 92"/>
          <p:cNvGrpSpPr>
            <a:grpSpLocks/>
          </p:cNvGrpSpPr>
          <p:nvPr/>
        </p:nvGrpSpPr>
        <p:grpSpPr bwMode="auto">
          <a:xfrm>
            <a:off x="304800" y="3929063"/>
            <a:ext cx="7219950" cy="1938337"/>
            <a:chOff x="304800" y="3928646"/>
            <a:chExt cx="7220141" cy="1938754"/>
          </a:xfrm>
        </p:grpSpPr>
        <p:sp>
          <p:nvSpPr>
            <p:cNvPr id="151" name="Rectangle 150"/>
            <p:cNvSpPr/>
            <p:nvPr/>
          </p:nvSpPr>
          <p:spPr>
            <a:xfrm>
              <a:off x="762012" y="4157295"/>
              <a:ext cx="533414" cy="15243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152" name="Rectangle 151"/>
            <p:cNvSpPr/>
            <p:nvPr/>
          </p:nvSpPr>
          <p:spPr>
            <a:xfrm>
              <a:off x="1295426" y="4157295"/>
              <a:ext cx="549290" cy="1524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Verdana"/>
                <a:ea typeface="+mn-ea"/>
                <a:cs typeface="Arial"/>
              </a:endParaRPr>
            </a:p>
          </p:txBody>
        </p:sp>
        <p:sp>
          <p:nvSpPr>
            <p:cNvPr id="153" name="Rectangle 152"/>
            <p:cNvSpPr/>
            <p:nvPr/>
          </p:nvSpPr>
          <p:spPr>
            <a:xfrm>
              <a:off x="1828840" y="4462161"/>
              <a:ext cx="549290" cy="1524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Verdana"/>
                <a:ea typeface="+mn-ea"/>
                <a:cs typeface="Arial"/>
              </a:endParaRPr>
            </a:p>
          </p:txBody>
        </p:sp>
        <p:sp>
          <p:nvSpPr>
            <p:cNvPr id="154" name="Rectangle 153"/>
            <p:cNvSpPr/>
            <p:nvPr/>
          </p:nvSpPr>
          <p:spPr>
            <a:xfrm>
              <a:off x="2362254" y="4767026"/>
              <a:ext cx="549290" cy="1524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Verdana"/>
                <a:ea typeface="+mn-ea"/>
                <a:cs typeface="Arial"/>
              </a:endParaRPr>
            </a:p>
          </p:txBody>
        </p:sp>
        <p:sp>
          <p:nvSpPr>
            <p:cNvPr id="155" name="Rectangle 154"/>
            <p:cNvSpPr/>
            <p:nvPr/>
          </p:nvSpPr>
          <p:spPr>
            <a:xfrm>
              <a:off x="2895669" y="5071892"/>
              <a:ext cx="549290" cy="1524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Verdana"/>
                <a:ea typeface="+mn-ea"/>
                <a:cs typeface="Arial"/>
              </a:endParaRPr>
            </a:p>
          </p:txBody>
        </p:sp>
        <p:sp>
          <p:nvSpPr>
            <p:cNvPr id="156" name="Rectangle 155"/>
            <p:cNvSpPr/>
            <p:nvPr/>
          </p:nvSpPr>
          <p:spPr>
            <a:xfrm>
              <a:off x="3429083" y="4157295"/>
              <a:ext cx="549290" cy="1524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Verdana"/>
                <a:ea typeface="+mn-ea"/>
                <a:cs typeface="Arial"/>
              </a:endParaRPr>
            </a:p>
          </p:txBody>
        </p:sp>
        <p:sp>
          <p:nvSpPr>
            <p:cNvPr id="157" name="Rectangle 156"/>
            <p:cNvSpPr/>
            <p:nvPr/>
          </p:nvSpPr>
          <p:spPr>
            <a:xfrm>
              <a:off x="3962497" y="4462161"/>
              <a:ext cx="549290" cy="1524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Verdana"/>
                <a:ea typeface="+mn-ea"/>
                <a:cs typeface="Arial"/>
              </a:endParaRPr>
            </a:p>
          </p:txBody>
        </p:sp>
        <p:sp>
          <p:nvSpPr>
            <p:cNvPr id="158" name="Rectangle 157"/>
            <p:cNvSpPr/>
            <p:nvPr/>
          </p:nvSpPr>
          <p:spPr>
            <a:xfrm>
              <a:off x="4495911" y="4767026"/>
              <a:ext cx="549290" cy="1524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Verdana"/>
                <a:ea typeface="+mn-ea"/>
                <a:cs typeface="Arial"/>
              </a:endParaRPr>
            </a:p>
          </p:txBody>
        </p:sp>
        <p:sp>
          <p:nvSpPr>
            <p:cNvPr id="159" name="Rectangle 158"/>
            <p:cNvSpPr/>
            <p:nvPr/>
          </p:nvSpPr>
          <p:spPr>
            <a:xfrm>
              <a:off x="5029325" y="5071892"/>
              <a:ext cx="549290" cy="1524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Verdana"/>
                <a:ea typeface="+mn-ea"/>
                <a:cs typeface="Arial"/>
              </a:endParaRPr>
            </a:p>
          </p:txBody>
        </p:sp>
        <p:sp>
          <p:nvSpPr>
            <p:cNvPr id="160" name="Rectangle 159"/>
            <p:cNvSpPr/>
            <p:nvPr/>
          </p:nvSpPr>
          <p:spPr>
            <a:xfrm>
              <a:off x="762012" y="4462161"/>
              <a:ext cx="533414" cy="15243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161" name="Rectangle 160"/>
            <p:cNvSpPr/>
            <p:nvPr/>
          </p:nvSpPr>
          <p:spPr>
            <a:xfrm>
              <a:off x="762012" y="4767026"/>
              <a:ext cx="533414" cy="15243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162" name="Rectangle 161"/>
            <p:cNvSpPr/>
            <p:nvPr/>
          </p:nvSpPr>
          <p:spPr>
            <a:xfrm>
              <a:off x="762012" y="5071892"/>
              <a:ext cx="533414" cy="15243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cxnSp>
          <p:nvCxnSpPr>
            <p:cNvPr id="163" name="Straight Connector 162"/>
            <p:cNvCxnSpPr>
              <a:stCxn id="164" idx="3"/>
              <a:endCxn id="156" idx="1"/>
            </p:cNvCxnSpPr>
            <p:nvPr/>
          </p:nvCxnSpPr>
          <p:spPr>
            <a:xfrm>
              <a:off x="3352881" y="4233512"/>
              <a:ext cx="76202"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4" name="Rectangle 163"/>
            <p:cNvSpPr/>
            <p:nvPr/>
          </p:nvSpPr>
          <p:spPr>
            <a:xfrm>
              <a:off x="1828840" y="4157295"/>
              <a:ext cx="1524040" cy="15243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165" name="Rectangle 164"/>
            <p:cNvSpPr/>
            <p:nvPr/>
          </p:nvSpPr>
          <p:spPr>
            <a:xfrm>
              <a:off x="2362254" y="4462161"/>
              <a:ext cx="1520865" cy="15243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166" name="Rectangle 165"/>
            <p:cNvSpPr/>
            <p:nvPr/>
          </p:nvSpPr>
          <p:spPr>
            <a:xfrm>
              <a:off x="2895669" y="4767026"/>
              <a:ext cx="1524040" cy="15243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167" name="Rectangle 166"/>
            <p:cNvSpPr/>
            <p:nvPr/>
          </p:nvSpPr>
          <p:spPr>
            <a:xfrm>
              <a:off x="3429083" y="5071892"/>
              <a:ext cx="1524040" cy="15243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168" name="Rectangle 167"/>
            <p:cNvSpPr/>
            <p:nvPr/>
          </p:nvSpPr>
          <p:spPr>
            <a:xfrm>
              <a:off x="3962497" y="4157295"/>
              <a:ext cx="1676444" cy="15243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169" name="Rectangle 168"/>
            <p:cNvSpPr/>
            <p:nvPr/>
          </p:nvSpPr>
          <p:spPr>
            <a:xfrm>
              <a:off x="4495911" y="4462161"/>
              <a:ext cx="1600242" cy="15243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170" name="Rectangle 169"/>
            <p:cNvSpPr/>
            <p:nvPr/>
          </p:nvSpPr>
          <p:spPr>
            <a:xfrm>
              <a:off x="5029325" y="4767026"/>
              <a:ext cx="1368461" cy="15243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171" name="Rectangle 170"/>
            <p:cNvSpPr/>
            <p:nvPr/>
          </p:nvSpPr>
          <p:spPr>
            <a:xfrm>
              <a:off x="5562739" y="5071892"/>
              <a:ext cx="1447838" cy="15243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cxnSp>
          <p:nvCxnSpPr>
            <p:cNvPr id="172" name="Straight Connector 171"/>
            <p:cNvCxnSpPr>
              <a:endCxn id="153" idx="1"/>
            </p:cNvCxnSpPr>
            <p:nvPr/>
          </p:nvCxnSpPr>
          <p:spPr>
            <a:xfrm>
              <a:off x="1295426" y="4538377"/>
              <a:ext cx="533414"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a:endCxn id="154" idx="1"/>
            </p:cNvCxnSpPr>
            <p:nvPr/>
          </p:nvCxnSpPr>
          <p:spPr>
            <a:xfrm>
              <a:off x="1295426" y="4843243"/>
              <a:ext cx="106682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a:endCxn id="155" idx="1"/>
            </p:cNvCxnSpPr>
            <p:nvPr/>
          </p:nvCxnSpPr>
          <p:spPr>
            <a:xfrm>
              <a:off x="1295426" y="5148108"/>
              <a:ext cx="1600242"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a:endCxn id="157" idx="1"/>
            </p:cNvCxnSpPr>
            <p:nvPr/>
          </p:nvCxnSpPr>
          <p:spPr>
            <a:xfrm>
              <a:off x="3886295" y="4538377"/>
              <a:ext cx="76202"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a:endCxn id="158" idx="1"/>
            </p:cNvCxnSpPr>
            <p:nvPr/>
          </p:nvCxnSpPr>
          <p:spPr>
            <a:xfrm>
              <a:off x="4419709" y="4843243"/>
              <a:ext cx="76202"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a:endCxn id="159" idx="1"/>
            </p:cNvCxnSpPr>
            <p:nvPr/>
          </p:nvCxnSpPr>
          <p:spPr>
            <a:xfrm>
              <a:off x="4953123" y="5148108"/>
              <a:ext cx="76202"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5638941" y="4233512"/>
              <a:ext cx="1371636"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6096153" y="4538377"/>
              <a:ext cx="914424"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6400961" y="4843243"/>
              <a:ext cx="609616"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591" name="TextBox 180"/>
            <p:cNvSpPr txBox="1">
              <a:spLocks noChangeArrowheads="1"/>
            </p:cNvSpPr>
            <p:nvPr/>
          </p:nvSpPr>
          <p:spPr bwMode="auto">
            <a:xfrm>
              <a:off x="308030" y="4016514"/>
              <a:ext cx="45397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T0</a:t>
              </a:r>
            </a:p>
          </p:txBody>
        </p:sp>
        <p:sp>
          <p:nvSpPr>
            <p:cNvPr id="21592" name="TextBox 181"/>
            <p:cNvSpPr txBox="1">
              <a:spLocks noChangeArrowheads="1"/>
            </p:cNvSpPr>
            <p:nvPr/>
          </p:nvSpPr>
          <p:spPr bwMode="auto">
            <a:xfrm>
              <a:off x="304800" y="4309646"/>
              <a:ext cx="45397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T1</a:t>
              </a:r>
            </a:p>
          </p:txBody>
        </p:sp>
        <p:sp>
          <p:nvSpPr>
            <p:cNvPr id="21593" name="TextBox 182"/>
            <p:cNvSpPr txBox="1">
              <a:spLocks noChangeArrowheads="1"/>
            </p:cNvSpPr>
            <p:nvPr/>
          </p:nvSpPr>
          <p:spPr bwMode="auto">
            <a:xfrm>
              <a:off x="308030" y="4626114"/>
              <a:ext cx="45397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T2</a:t>
              </a:r>
            </a:p>
          </p:txBody>
        </p:sp>
        <p:sp>
          <p:nvSpPr>
            <p:cNvPr id="21594" name="TextBox 183"/>
            <p:cNvSpPr txBox="1">
              <a:spLocks noChangeArrowheads="1"/>
            </p:cNvSpPr>
            <p:nvPr/>
          </p:nvSpPr>
          <p:spPr bwMode="auto">
            <a:xfrm>
              <a:off x="304800" y="4930914"/>
              <a:ext cx="45397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T3</a:t>
              </a:r>
            </a:p>
          </p:txBody>
        </p:sp>
        <p:cxnSp>
          <p:nvCxnSpPr>
            <p:cNvPr id="185" name="Straight Connector 184"/>
            <p:cNvCxnSpPr/>
            <p:nvPr/>
          </p:nvCxnSpPr>
          <p:spPr>
            <a:xfrm>
              <a:off x="762012" y="3928646"/>
              <a:ext cx="0" cy="1524328"/>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21596" name="TextBox 187"/>
            <p:cNvSpPr txBox="1">
              <a:spLocks noChangeArrowheads="1"/>
            </p:cNvSpPr>
            <p:nvPr/>
          </p:nvSpPr>
          <p:spPr bwMode="auto">
            <a:xfrm>
              <a:off x="323659" y="5528846"/>
              <a:ext cx="97174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charset="0"/>
                  <a:ea typeface="ＭＳ Ｐゴシック" charset="0"/>
                  <a:cs typeface="Arial" charset="0"/>
                </a:rPr>
                <a:t>Barrier 1</a:t>
              </a:r>
            </a:p>
          </p:txBody>
        </p:sp>
        <p:sp>
          <p:nvSpPr>
            <p:cNvPr id="21597" name="TextBox 188"/>
            <p:cNvSpPr txBox="1">
              <a:spLocks noChangeArrowheads="1"/>
            </p:cNvSpPr>
            <p:nvPr/>
          </p:nvSpPr>
          <p:spPr bwMode="auto">
            <a:xfrm>
              <a:off x="6553200" y="5528846"/>
              <a:ext cx="97174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charset="0"/>
                  <a:ea typeface="ＭＳ Ｐゴシック" charset="0"/>
                  <a:cs typeface="Arial" charset="0"/>
                </a:rPr>
                <a:t>Barrier 2</a:t>
              </a:r>
            </a:p>
          </p:txBody>
        </p:sp>
      </p:grpSp>
      <p:sp>
        <p:nvSpPr>
          <p:cNvPr id="82" name="Rectangle 81"/>
          <p:cNvSpPr/>
          <p:nvPr/>
        </p:nvSpPr>
        <p:spPr>
          <a:xfrm>
            <a:off x="1905000" y="1447800"/>
            <a:ext cx="64008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83" name="Rectangle 82"/>
          <p:cNvSpPr/>
          <p:nvPr/>
        </p:nvSpPr>
        <p:spPr>
          <a:xfrm>
            <a:off x="1066800" y="1447800"/>
            <a:ext cx="23622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88" name="TextBox 87"/>
          <p:cNvSpPr txBox="1">
            <a:spLocks noChangeArrowheads="1"/>
          </p:cNvSpPr>
          <p:nvPr/>
        </p:nvSpPr>
        <p:spPr bwMode="auto">
          <a:xfrm>
            <a:off x="752475" y="3505200"/>
            <a:ext cx="68151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Accelerating Critical Sections (ACS), Suleman et al., ASPLOS</a:t>
            </a:r>
            <a:r>
              <a:rPr kumimoji="0" lang="ja-JP" alt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a:t>
            </a: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09</a:t>
            </a:r>
          </a:p>
        </p:txBody>
      </p:sp>
      <p:sp>
        <p:nvSpPr>
          <p:cNvPr id="89" name="TextBox 88"/>
          <p:cNvSpPr txBox="1">
            <a:spLocks noChangeArrowheads="1"/>
          </p:cNvSpPr>
          <p:nvPr/>
        </p:nvSpPr>
        <p:spPr bwMode="auto">
          <a:xfrm>
            <a:off x="712788" y="5910263"/>
            <a:ext cx="74041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Bottleneck Identification and Scheduling (BIS), Joao et al., ASPLOS</a:t>
            </a:r>
            <a:r>
              <a:rPr kumimoji="0" lang="ja-JP" alt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a:t>
            </a: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12</a:t>
            </a:r>
          </a:p>
        </p:txBody>
      </p:sp>
      <p:sp>
        <p:nvSpPr>
          <p:cNvPr id="90" name="Oval 89"/>
          <p:cNvSpPr/>
          <p:nvPr/>
        </p:nvSpPr>
        <p:spPr>
          <a:xfrm>
            <a:off x="6324600" y="3962400"/>
            <a:ext cx="685800" cy="16002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cxnSp>
        <p:nvCxnSpPr>
          <p:cNvPr id="78" name="Straight Connector 77"/>
          <p:cNvCxnSpPr/>
          <p:nvPr/>
        </p:nvCxnSpPr>
        <p:spPr>
          <a:xfrm>
            <a:off x="8229600" y="1524000"/>
            <a:ext cx="0" cy="15240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7010400" y="3932238"/>
            <a:ext cx="0" cy="15240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3" name="Group 93"/>
          <p:cNvGrpSpPr>
            <a:grpSpLocks/>
          </p:cNvGrpSpPr>
          <p:nvPr/>
        </p:nvGrpSpPr>
        <p:grpSpPr bwMode="auto">
          <a:xfrm>
            <a:off x="7010400" y="3886200"/>
            <a:ext cx="1697038" cy="1600200"/>
            <a:chOff x="7010400" y="3886200"/>
            <a:chExt cx="1697736" cy="1600200"/>
          </a:xfrm>
        </p:grpSpPr>
        <p:cxnSp>
          <p:nvCxnSpPr>
            <p:cNvPr id="186" name="Straight Connector 185"/>
            <p:cNvCxnSpPr/>
            <p:nvPr/>
          </p:nvCxnSpPr>
          <p:spPr>
            <a:xfrm>
              <a:off x="7010400" y="3929063"/>
              <a:ext cx="0" cy="15240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7031046" y="3886200"/>
              <a:ext cx="1677090" cy="1600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grpSp>
      <p:sp>
        <p:nvSpPr>
          <p:cNvPr id="95" name="Oval 94"/>
          <p:cNvSpPr/>
          <p:nvPr/>
        </p:nvSpPr>
        <p:spPr>
          <a:xfrm rot="1653921">
            <a:off x="865188" y="4379913"/>
            <a:ext cx="3048000" cy="685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96" name="Oval 95"/>
          <p:cNvSpPr/>
          <p:nvPr/>
        </p:nvSpPr>
        <p:spPr>
          <a:xfrm rot="1653921">
            <a:off x="3033713" y="4362450"/>
            <a:ext cx="3048000" cy="685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97" name="Oval 96"/>
          <p:cNvSpPr/>
          <p:nvPr/>
        </p:nvSpPr>
        <p:spPr>
          <a:xfrm>
            <a:off x="6324600" y="3962400"/>
            <a:ext cx="533400" cy="16002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100" name="Rectangle 99"/>
          <p:cNvSpPr/>
          <p:nvPr/>
        </p:nvSpPr>
        <p:spPr bwMode="auto">
          <a:xfrm>
            <a:off x="6384925" y="5075238"/>
            <a:ext cx="365125"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Verdana"/>
              <a:ea typeface="+mn-ea"/>
              <a:cs typeface="Arial"/>
            </a:endParaRPr>
          </a:p>
        </p:txBody>
      </p:sp>
      <p:sp>
        <p:nvSpPr>
          <p:cNvPr id="21558"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C35F9C8-7DCF-2146-BCAA-E600A8FDDB4C}" type="slidenum">
              <a:rPr kumimoji="0" lang="en-US" sz="1200" b="0" i="0" u="none" strike="noStrike" kern="1200" cap="none" spc="0" normalizeH="0" baseline="0" noProof="0">
                <a:ln>
                  <a:noFill/>
                </a:ln>
                <a:solidFill>
                  <a:srgbClr val="000000"/>
                </a:solidFill>
                <a:effectLst/>
                <a:uLnTx/>
                <a:uFillTx/>
                <a:latin typeface="Garamond" charset="0"/>
                <a:ea typeface="ＭＳ Ｐゴシック" charset="0"/>
                <a:cs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157</a:t>
            </a:fld>
            <a:endParaRPr kumimoji="0" lang="en-US" sz="1200" b="0" i="0" u="none" strike="noStrike" kern="1200" cap="none" spc="0" normalizeH="0" baseline="0" noProof="0">
              <a:ln>
                <a:noFill/>
              </a:ln>
              <a:solidFill>
                <a:srgbClr val="000000"/>
              </a:solidFill>
              <a:effectLst/>
              <a:uLnTx/>
              <a:uFillTx/>
              <a:latin typeface="Garamond" charset="0"/>
              <a:ea typeface="ＭＳ Ｐゴシック" charset="0"/>
              <a:cs typeface="ＭＳ Ｐゴシック" charset="0"/>
            </a:endParaRPr>
          </a:p>
        </p:txBody>
      </p:sp>
    </p:spTree>
    <p:extLst>
      <p:ext uri="{BB962C8B-B14F-4D97-AF65-F5344CB8AC3E}">
        <p14:creationId xmlns:p14="http://schemas.microsoft.com/office/powerpoint/2010/main" val="38325597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3.33333E-6 -2.01249E-6 L 0.725 -2.01249E-6 " pathEditMode="relative" rAng="0" ptsTypes="AA">
                                      <p:cBhvr>
                                        <p:cTn id="6" dur="2000" fill="hold"/>
                                        <p:tgtEl>
                                          <p:spTgt spid="83"/>
                                        </p:tgtEl>
                                        <p:attrNameLst>
                                          <p:attrName>ppt_x</p:attrName>
                                          <p:attrName>ppt_y</p:attrName>
                                        </p:attrNameLst>
                                      </p:cBhvr>
                                      <p:rCtr x="36300" y="0"/>
                                    </p:animMotion>
                                  </p:childTnLst>
                                </p:cTn>
                              </p:par>
                            </p:childTnLst>
                          </p:cTn>
                        </p:par>
                        <p:par>
                          <p:cTn id="7" fill="hold" nodeType="afterGroup">
                            <p:stCondLst>
                              <p:cond delay="2000"/>
                            </p:stCondLst>
                            <p:childTnLst>
                              <p:par>
                                <p:cTn id="8" presetID="1" presetClass="exit" presetSubtype="0" fill="hold" grpId="1" nodeType="afterEffect">
                                  <p:stCondLst>
                                    <p:cond delay="0"/>
                                  </p:stCondLst>
                                  <p:childTnLst>
                                    <p:set>
                                      <p:cBhvr>
                                        <p:cTn id="9" dur="1" fill="hold">
                                          <p:stCondLst>
                                            <p:cond delay="0"/>
                                          </p:stCondLst>
                                        </p:cTn>
                                        <p:tgtEl>
                                          <p:spTgt spid="83"/>
                                        </p:tgtEl>
                                        <p:attrNameLst>
                                          <p:attrName>style.visibility</p:attrName>
                                        </p:attrNameLst>
                                      </p:cBhvr>
                                      <p:to>
                                        <p:strVal val="hidden"/>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63" presetClass="path" presetSubtype="0" accel="50000" decel="50000" fill="hold" grpId="0" nodeType="clickEffect">
                                  <p:stCondLst>
                                    <p:cond delay="0"/>
                                  </p:stCondLst>
                                  <p:childTnLst>
                                    <p:animMotion origin="layout" path="M -3.33333E-6 -3.33333E-6 L 0.975 -3.33333E-6 " pathEditMode="relative" rAng="0" ptsTypes="AA">
                                      <p:cBhvr>
                                        <p:cTn id="13" dur="2000" fill="hold"/>
                                        <p:tgtEl>
                                          <p:spTgt spid="82"/>
                                        </p:tgtEl>
                                        <p:attrNameLst>
                                          <p:attrName>ppt_x</p:attrName>
                                          <p:attrName>ppt_y</p:attrName>
                                        </p:attrNameLst>
                                      </p:cBhvr>
                                      <p:rCtr x="48750" y="0"/>
                                    </p:animMotion>
                                  </p:childTnLst>
                                </p:cTn>
                              </p:par>
                            </p:childTnLst>
                          </p:cTn>
                        </p:par>
                        <p:par>
                          <p:cTn id="14" fill="hold" nodeType="afterGroup">
                            <p:stCondLst>
                              <p:cond delay="2000"/>
                            </p:stCondLst>
                            <p:childTnLst>
                              <p:par>
                                <p:cTn id="15" presetID="1" presetClass="exit" presetSubtype="0" fill="hold" grpId="1" nodeType="afterEffect">
                                  <p:stCondLst>
                                    <p:cond delay="0"/>
                                  </p:stCondLst>
                                  <p:childTnLst>
                                    <p:set>
                                      <p:cBhvr>
                                        <p:cTn id="16" dur="1" fill="hold">
                                          <p:stCondLst>
                                            <p:cond delay="0"/>
                                          </p:stCondLst>
                                        </p:cTn>
                                        <p:tgtEl>
                                          <p:spTgt spid="82"/>
                                        </p:tgtEl>
                                        <p:attrNameLst>
                                          <p:attrName>style.visibility</p:attrName>
                                        </p:attrNameLst>
                                      </p:cBhvr>
                                      <p:to>
                                        <p:strVal val="hidden"/>
                                      </p:to>
                                    </p:set>
                                  </p:childTnLst>
                                </p:cTn>
                              </p:par>
                            </p:childTnLst>
                          </p:cTn>
                        </p:par>
                        <p:par>
                          <p:cTn id="17" fill="hold" nodeType="afterGroup">
                            <p:stCondLst>
                              <p:cond delay="2000"/>
                            </p:stCondLst>
                            <p:childTnLst>
                              <p:par>
                                <p:cTn id="18" presetID="1" presetClass="entr" presetSubtype="0" fill="hold" nodeType="afterEffect">
                                  <p:stCondLst>
                                    <p:cond delay="0"/>
                                  </p:stCondLst>
                                  <p:childTnLst>
                                    <p:set>
                                      <p:cBhvr>
                                        <p:cTn id="19" dur="1" fill="hold">
                                          <p:stCondLst>
                                            <p:cond delay="0"/>
                                          </p:stCondLst>
                                        </p:cTn>
                                        <p:tgtEl>
                                          <p:spTgt spid="7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03"/>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101"/>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8"/>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90"/>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90"/>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98"/>
                                        </p:tgtEl>
                                        <p:attrNameLst>
                                          <p:attrName>style.visibility</p:attrName>
                                        </p:attrNameLst>
                                      </p:cBhvr>
                                      <p:to>
                                        <p:strVal val="visible"/>
                                      </p:to>
                                    </p:set>
                                  </p:childTnLst>
                                </p:cTn>
                              </p:par>
                            </p:childTnLst>
                          </p:cTn>
                        </p:par>
                        <p:par>
                          <p:cTn id="46" fill="hold" nodeType="afterGroup">
                            <p:stCondLst>
                              <p:cond delay="0"/>
                            </p:stCondLst>
                            <p:childTnLst>
                              <p:par>
                                <p:cTn id="47" presetID="1" presetClass="entr" presetSubtype="0" fill="hold" grpId="0" nodeType="afterEffect">
                                  <p:stCondLst>
                                    <p:cond delay="0"/>
                                  </p:stCondLst>
                                  <p:childTnLst>
                                    <p:set>
                                      <p:cBhvr>
                                        <p:cTn id="48" dur="1" fill="hold">
                                          <p:stCondLst>
                                            <p:cond delay="0"/>
                                          </p:stCondLst>
                                        </p:cTn>
                                        <p:tgtEl>
                                          <p:spTgt spid="100"/>
                                        </p:tgtEl>
                                        <p:attrNameLst>
                                          <p:attrName>style.visibility</p:attrName>
                                        </p:attrNameLst>
                                      </p:cBhvr>
                                      <p:to>
                                        <p:strVal val="visible"/>
                                      </p:to>
                                    </p:set>
                                  </p:childTnLst>
                                </p:cTn>
                              </p:par>
                              <p:par>
                                <p:cTn id="49" presetID="35" presetClass="path" presetSubtype="0" accel="50000" decel="50000" fill="hold" nodeType="withEffect">
                                  <p:stCondLst>
                                    <p:cond delay="0"/>
                                  </p:stCondLst>
                                  <p:childTnLst>
                                    <p:animMotion origin="layout" path="M 5E-6 2.5746E-6 L -0.02605 2.5746E-6 " pathEditMode="relative" rAng="0" ptsTypes="AA">
                                      <p:cBhvr>
                                        <p:cTn id="50" dur="500" fill="hold"/>
                                        <p:tgtEl>
                                          <p:spTgt spid="3"/>
                                        </p:tgtEl>
                                        <p:attrNameLst>
                                          <p:attrName>ppt_x</p:attrName>
                                          <p:attrName>ppt_y</p:attrName>
                                        </p:attrNameLst>
                                      </p:cBhvr>
                                      <p:rCtr x="-1300" y="0"/>
                                    </p:animMotion>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6"/>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82" grpId="0" animBg="1"/>
      <p:bldP spid="82" grpId="1" animBg="1"/>
      <p:bldP spid="83" grpId="0" animBg="1"/>
      <p:bldP spid="83" grpId="1" animBg="1"/>
      <p:bldP spid="88" grpId="0"/>
      <p:bldP spid="89" grpId="0"/>
      <p:bldP spid="90" grpId="0" animBg="1"/>
      <p:bldP spid="90" grpId="1" animBg="1"/>
      <p:bldP spid="95" grpId="0" animBg="1"/>
      <p:bldP spid="96" grpId="0" animBg="1"/>
      <p:bldP spid="97" grpId="0" animBg="1"/>
      <p:bldP spid="100"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atin typeface="Verdana" charset="0"/>
                <a:cs typeface="Arial" charset="0"/>
              </a:rPr>
              <a:t>Lagging Threads</a:t>
            </a:r>
          </a:p>
        </p:txBody>
      </p:sp>
      <p:sp>
        <p:nvSpPr>
          <p:cNvPr id="4" name="Rectangle 3"/>
          <p:cNvSpPr/>
          <p:nvPr/>
        </p:nvSpPr>
        <p:spPr>
          <a:xfrm>
            <a:off x="1066800" y="2057400"/>
            <a:ext cx="4495800" cy="152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8" name="Rectangle 7"/>
          <p:cNvSpPr/>
          <p:nvPr/>
        </p:nvSpPr>
        <p:spPr>
          <a:xfrm>
            <a:off x="1066800" y="2514600"/>
            <a:ext cx="4191000" cy="152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9" name="Rectangle 8"/>
          <p:cNvSpPr/>
          <p:nvPr/>
        </p:nvSpPr>
        <p:spPr>
          <a:xfrm>
            <a:off x="1066800" y="2971800"/>
            <a:ext cx="6477000" cy="152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10" name="Rectangle 9"/>
          <p:cNvSpPr/>
          <p:nvPr/>
        </p:nvSpPr>
        <p:spPr>
          <a:xfrm>
            <a:off x="1066800" y="3429000"/>
            <a:ext cx="4572000" cy="152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cxnSp>
        <p:nvCxnSpPr>
          <p:cNvPr id="11" name="Straight Connector 10"/>
          <p:cNvCxnSpPr/>
          <p:nvPr/>
        </p:nvCxnSpPr>
        <p:spPr>
          <a:xfrm>
            <a:off x="5562600" y="2133600"/>
            <a:ext cx="19812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57800" y="2590800"/>
            <a:ext cx="22860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638800" y="3505200"/>
            <a:ext cx="19050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538" name="TextBox 13"/>
          <p:cNvSpPr txBox="1">
            <a:spLocks noChangeArrowheads="1"/>
          </p:cNvSpPr>
          <p:nvPr/>
        </p:nvSpPr>
        <p:spPr bwMode="auto">
          <a:xfrm>
            <a:off x="612775" y="1905000"/>
            <a:ext cx="4540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T0</a:t>
            </a:r>
          </a:p>
        </p:txBody>
      </p:sp>
      <p:sp>
        <p:nvSpPr>
          <p:cNvPr id="22539" name="TextBox 14"/>
          <p:cNvSpPr txBox="1">
            <a:spLocks noChangeArrowheads="1"/>
          </p:cNvSpPr>
          <p:nvPr/>
        </p:nvSpPr>
        <p:spPr bwMode="auto">
          <a:xfrm>
            <a:off x="609600" y="2362200"/>
            <a:ext cx="4540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T1</a:t>
            </a:r>
          </a:p>
        </p:txBody>
      </p:sp>
      <p:sp>
        <p:nvSpPr>
          <p:cNvPr id="22540" name="TextBox 15"/>
          <p:cNvSpPr txBox="1">
            <a:spLocks noChangeArrowheads="1"/>
          </p:cNvSpPr>
          <p:nvPr/>
        </p:nvSpPr>
        <p:spPr bwMode="auto">
          <a:xfrm>
            <a:off x="612775" y="2830513"/>
            <a:ext cx="4540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T2</a:t>
            </a:r>
          </a:p>
        </p:txBody>
      </p:sp>
      <p:sp>
        <p:nvSpPr>
          <p:cNvPr id="22541" name="TextBox 16"/>
          <p:cNvSpPr txBox="1">
            <a:spLocks noChangeArrowheads="1"/>
          </p:cNvSpPr>
          <p:nvPr/>
        </p:nvSpPr>
        <p:spPr bwMode="auto">
          <a:xfrm>
            <a:off x="609600" y="3276600"/>
            <a:ext cx="4540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T3</a:t>
            </a:r>
          </a:p>
        </p:txBody>
      </p:sp>
      <p:cxnSp>
        <p:nvCxnSpPr>
          <p:cNvPr id="18" name="Straight Connector 17"/>
          <p:cNvCxnSpPr/>
          <p:nvPr/>
        </p:nvCxnSpPr>
        <p:spPr>
          <a:xfrm>
            <a:off x="1066800" y="1752600"/>
            <a:ext cx="0" cy="19812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22543" name="TextBox 18"/>
          <p:cNvSpPr txBox="1">
            <a:spLocks noChangeArrowheads="1"/>
          </p:cNvSpPr>
          <p:nvPr/>
        </p:nvSpPr>
        <p:spPr bwMode="auto">
          <a:xfrm>
            <a:off x="628650" y="3776663"/>
            <a:ext cx="97155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charset="0"/>
                <a:ea typeface="ＭＳ Ｐゴシック" charset="0"/>
                <a:cs typeface="Arial" charset="0"/>
              </a:rPr>
              <a:t>Barrier 1</a:t>
            </a:r>
          </a:p>
        </p:txBody>
      </p:sp>
      <p:sp>
        <p:nvSpPr>
          <p:cNvPr id="22" name="TextBox 21"/>
          <p:cNvSpPr txBox="1">
            <a:spLocks noChangeArrowheads="1"/>
          </p:cNvSpPr>
          <p:nvPr/>
        </p:nvSpPr>
        <p:spPr bwMode="auto">
          <a:xfrm>
            <a:off x="1041400" y="1676400"/>
            <a:ext cx="15494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charset="0"/>
                <a:ea typeface="ＭＳ Ｐゴシック" charset="0"/>
                <a:cs typeface="Arial" charset="0"/>
              </a:rPr>
              <a:t>Progress P0 = </a:t>
            </a:r>
          </a:p>
        </p:txBody>
      </p:sp>
      <p:sp>
        <p:nvSpPr>
          <p:cNvPr id="23" name="TextBox 22"/>
          <p:cNvSpPr txBox="1">
            <a:spLocks noChangeArrowheads="1"/>
          </p:cNvSpPr>
          <p:nvPr/>
        </p:nvSpPr>
        <p:spPr bwMode="auto">
          <a:xfrm>
            <a:off x="1066800" y="2209800"/>
            <a:ext cx="15367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charset="0"/>
                <a:ea typeface="ＭＳ Ｐゴシック" charset="0"/>
                <a:cs typeface="Arial" charset="0"/>
              </a:rPr>
              <a:t>               P1 = </a:t>
            </a:r>
          </a:p>
        </p:txBody>
      </p:sp>
      <p:sp>
        <p:nvSpPr>
          <p:cNvPr id="24" name="TextBox 23"/>
          <p:cNvSpPr txBox="1">
            <a:spLocks noChangeArrowheads="1"/>
          </p:cNvSpPr>
          <p:nvPr/>
        </p:nvSpPr>
        <p:spPr bwMode="auto">
          <a:xfrm>
            <a:off x="1066800" y="2667000"/>
            <a:ext cx="15367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charset="0"/>
                <a:ea typeface="ＭＳ Ｐゴシック" charset="0"/>
                <a:cs typeface="Arial" charset="0"/>
              </a:rPr>
              <a:t>               P2 = </a:t>
            </a:r>
          </a:p>
        </p:txBody>
      </p:sp>
      <p:sp>
        <p:nvSpPr>
          <p:cNvPr id="25" name="TextBox 24"/>
          <p:cNvSpPr txBox="1">
            <a:spLocks noChangeArrowheads="1"/>
          </p:cNvSpPr>
          <p:nvPr/>
        </p:nvSpPr>
        <p:spPr bwMode="auto">
          <a:xfrm>
            <a:off x="1066800" y="3124200"/>
            <a:ext cx="15367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charset="0"/>
                <a:ea typeface="ＭＳ Ｐゴシック" charset="0"/>
                <a:cs typeface="Arial" charset="0"/>
              </a:rPr>
              <a:t>               P3 = </a:t>
            </a:r>
          </a:p>
        </p:txBody>
      </p:sp>
      <p:sp>
        <p:nvSpPr>
          <p:cNvPr id="26" name="TextBox 25"/>
          <p:cNvSpPr txBox="1">
            <a:spLocks noChangeArrowheads="1"/>
          </p:cNvSpPr>
          <p:nvPr/>
        </p:nvSpPr>
        <p:spPr bwMode="auto">
          <a:xfrm>
            <a:off x="2362200" y="1676400"/>
            <a:ext cx="41275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charset="0"/>
                <a:ea typeface="ＭＳ Ｐゴシック" charset="0"/>
                <a:cs typeface="Arial" charset="0"/>
              </a:rPr>
              <a:t>10</a:t>
            </a:r>
          </a:p>
        </p:txBody>
      </p:sp>
      <p:sp>
        <p:nvSpPr>
          <p:cNvPr id="27" name="TextBox 26"/>
          <p:cNvSpPr txBox="1">
            <a:spLocks noChangeArrowheads="1"/>
          </p:cNvSpPr>
          <p:nvPr/>
        </p:nvSpPr>
        <p:spPr bwMode="auto">
          <a:xfrm>
            <a:off x="2362200" y="2209800"/>
            <a:ext cx="39687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charset="0"/>
                <a:ea typeface="ＭＳ Ｐゴシック" charset="0"/>
                <a:cs typeface="Arial" charset="0"/>
              </a:rPr>
              <a:t>11</a:t>
            </a:r>
          </a:p>
        </p:txBody>
      </p:sp>
      <p:sp>
        <p:nvSpPr>
          <p:cNvPr id="28" name="TextBox 27"/>
          <p:cNvSpPr txBox="1">
            <a:spLocks noChangeArrowheads="1"/>
          </p:cNvSpPr>
          <p:nvPr/>
        </p:nvSpPr>
        <p:spPr bwMode="auto">
          <a:xfrm>
            <a:off x="2362200" y="2667000"/>
            <a:ext cx="29845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FF0000"/>
                </a:solidFill>
                <a:effectLst/>
                <a:uLnTx/>
                <a:uFillTx/>
                <a:latin typeface="Arial" charset="0"/>
                <a:ea typeface="ＭＳ Ｐゴシック" charset="0"/>
                <a:cs typeface="Arial" charset="0"/>
              </a:rPr>
              <a:t>6</a:t>
            </a:r>
          </a:p>
        </p:txBody>
      </p:sp>
      <p:sp>
        <p:nvSpPr>
          <p:cNvPr id="29" name="TextBox 28"/>
          <p:cNvSpPr txBox="1">
            <a:spLocks noChangeArrowheads="1"/>
          </p:cNvSpPr>
          <p:nvPr/>
        </p:nvSpPr>
        <p:spPr bwMode="auto">
          <a:xfrm>
            <a:off x="2362200" y="3124200"/>
            <a:ext cx="41275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charset="0"/>
                <a:ea typeface="ＭＳ Ｐゴシック" charset="0"/>
                <a:cs typeface="Arial" charset="0"/>
              </a:rPr>
              <a:t>10</a:t>
            </a:r>
          </a:p>
        </p:txBody>
      </p:sp>
      <p:sp>
        <p:nvSpPr>
          <p:cNvPr id="35" name="TextBox 34"/>
          <p:cNvSpPr txBox="1">
            <a:spLocks noChangeArrowheads="1"/>
          </p:cNvSpPr>
          <p:nvPr/>
        </p:nvSpPr>
        <p:spPr bwMode="auto">
          <a:xfrm>
            <a:off x="7105650" y="3776663"/>
            <a:ext cx="97155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charset="0"/>
                <a:ea typeface="ＭＳ Ｐゴシック" charset="0"/>
                <a:cs typeface="Arial" charset="0"/>
              </a:rPr>
              <a:t>Barrier 2</a:t>
            </a:r>
          </a:p>
        </p:txBody>
      </p:sp>
      <p:cxnSp>
        <p:nvCxnSpPr>
          <p:cNvPr id="36" name="Straight Connector 35"/>
          <p:cNvCxnSpPr/>
          <p:nvPr/>
        </p:nvCxnSpPr>
        <p:spPr>
          <a:xfrm>
            <a:off x="2895600" y="1752600"/>
            <a:ext cx="0" cy="1981200"/>
          </a:xfrm>
          <a:prstGeom prst="line">
            <a:avLst/>
          </a:prstGeom>
          <a:ln w="25400">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2895600" y="2971800"/>
            <a:ext cx="289560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grpSp>
        <p:nvGrpSpPr>
          <p:cNvPr id="2" name="Group 48"/>
          <p:cNvGrpSpPr>
            <a:grpSpLocks/>
          </p:cNvGrpSpPr>
          <p:nvPr/>
        </p:nvGrpSpPr>
        <p:grpSpPr bwMode="auto">
          <a:xfrm>
            <a:off x="2895600" y="1676400"/>
            <a:ext cx="5135563" cy="2378075"/>
            <a:chOff x="2895600" y="1905000"/>
            <a:chExt cx="5135880" cy="2377440"/>
          </a:xfrm>
        </p:grpSpPr>
        <p:sp>
          <p:nvSpPr>
            <p:cNvPr id="48" name="Rectangle 47"/>
            <p:cNvSpPr/>
            <p:nvPr/>
          </p:nvSpPr>
          <p:spPr>
            <a:xfrm>
              <a:off x="2895600" y="3200054"/>
              <a:ext cx="2895779" cy="15235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37" name="Rectangle 36"/>
            <p:cNvSpPr/>
            <p:nvPr/>
          </p:nvSpPr>
          <p:spPr>
            <a:xfrm>
              <a:off x="2911476" y="1905000"/>
              <a:ext cx="5120004" cy="237744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grpSp>
      <p:cxnSp>
        <p:nvCxnSpPr>
          <p:cNvPr id="34" name="Straight Connector 33"/>
          <p:cNvCxnSpPr/>
          <p:nvPr/>
        </p:nvCxnSpPr>
        <p:spPr>
          <a:xfrm>
            <a:off x="7543800" y="1752600"/>
            <a:ext cx="0" cy="198120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2911475" y="1706563"/>
            <a:ext cx="5165725" cy="2332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39" name="Rectangle 38"/>
          <p:cNvSpPr/>
          <p:nvPr/>
        </p:nvSpPr>
        <p:spPr>
          <a:xfrm>
            <a:off x="1371600" y="1752600"/>
            <a:ext cx="2667000" cy="205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40" name="TextBox 39"/>
          <p:cNvSpPr txBox="1">
            <a:spLocks noChangeArrowheads="1"/>
          </p:cNvSpPr>
          <p:nvPr/>
        </p:nvSpPr>
        <p:spPr bwMode="auto">
          <a:xfrm>
            <a:off x="2692400" y="3776663"/>
            <a:ext cx="3556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charset="0"/>
                <a:ea typeface="ＭＳ Ｐゴシック" charset="0"/>
                <a:cs typeface="Arial" charset="0"/>
              </a:rPr>
              <a:t>t1</a:t>
            </a:r>
          </a:p>
        </p:txBody>
      </p:sp>
      <p:cxnSp>
        <p:nvCxnSpPr>
          <p:cNvPr id="41" name="Straight Connector 40"/>
          <p:cNvCxnSpPr/>
          <p:nvPr/>
        </p:nvCxnSpPr>
        <p:spPr>
          <a:xfrm>
            <a:off x="5810250" y="1752600"/>
            <a:ext cx="0" cy="19812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42" name="TextBox 41"/>
          <p:cNvSpPr txBox="1">
            <a:spLocks noChangeArrowheads="1"/>
          </p:cNvSpPr>
          <p:nvPr/>
        </p:nvSpPr>
        <p:spPr bwMode="auto">
          <a:xfrm>
            <a:off x="5353050" y="3776663"/>
            <a:ext cx="97155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charset="0"/>
                <a:ea typeface="ＭＳ Ｐゴシック" charset="0"/>
                <a:cs typeface="Arial" charset="0"/>
              </a:rPr>
              <a:t>Barrier 2</a:t>
            </a:r>
          </a:p>
        </p:txBody>
      </p:sp>
      <p:sp>
        <p:nvSpPr>
          <p:cNvPr id="45" name="Rectangle 3"/>
          <p:cNvSpPr txBox="1">
            <a:spLocks noChangeArrowheads="1"/>
          </p:cNvSpPr>
          <p:nvPr/>
        </p:nvSpPr>
        <p:spPr bwMode="auto">
          <a:xfrm>
            <a:off x="381000" y="4572000"/>
            <a:ext cx="8534400"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469900" indent="-469900" eaLnBrk="0" hangingPunct="0">
              <a:defRPr>
                <a:solidFill>
                  <a:schemeClr val="tx1"/>
                </a:solidFill>
                <a:latin typeface="Arial" charset="0"/>
                <a:ea typeface="ＭＳ Ｐゴシック" charset="0"/>
                <a:cs typeface="Arial" charset="0"/>
              </a:defRPr>
            </a:lvl1pPr>
            <a:lvl2pPr marL="908050" indent="-436563"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469900" marR="0" lvl="0" indent="-469900" algn="l" defTabSz="914400" rtl="0" eaLnBrk="1" fontAlgn="base" latinLnBrk="0" hangingPunct="1">
              <a:lnSpc>
                <a:spcPct val="130000"/>
              </a:lnSpc>
              <a:spcBef>
                <a:spcPct val="20000"/>
              </a:spcBef>
              <a:spcAft>
                <a:spcPct val="0"/>
              </a:spcAft>
              <a:buClr>
                <a:srgbClr val="CC5500"/>
              </a:buClr>
              <a:buSzTx/>
              <a:buFontTx/>
              <a:buNone/>
              <a:tabLst/>
              <a:defRPr/>
            </a:pPr>
            <a:r>
              <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rPr>
              <a:t>Previous work about progress of multithreaded applications:</a:t>
            </a:r>
          </a:p>
          <a:p>
            <a:pPr marL="908050" marR="0" lvl="1" indent="-436563" algn="l" defTabSz="914400" rtl="0" eaLnBrk="1" fontAlgn="base" latinLnBrk="0" hangingPunct="1">
              <a:lnSpc>
                <a:spcPct val="130000"/>
              </a:lnSpc>
              <a:spcBef>
                <a:spcPct val="20000"/>
              </a:spcBef>
              <a:spcAft>
                <a:spcPct val="0"/>
              </a:spcAft>
              <a:buClr>
                <a:srgbClr val="CC5500"/>
              </a:buClr>
              <a:buSzTx/>
              <a:buFont typeface="Wingdings" charset="0"/>
              <a:buChar char="q"/>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Meeting points, Cai et al., PACT</a:t>
            </a:r>
            <a:r>
              <a:rPr kumimoji="0" lang="ja-JP" alt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a:t>
            </a: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08</a:t>
            </a:r>
          </a:p>
          <a:p>
            <a:pPr marL="908050" marR="0" lvl="1" indent="-436563" algn="l" defTabSz="914400" rtl="0" eaLnBrk="1" fontAlgn="base" latinLnBrk="0" hangingPunct="1">
              <a:lnSpc>
                <a:spcPct val="130000"/>
              </a:lnSpc>
              <a:spcBef>
                <a:spcPct val="20000"/>
              </a:spcBef>
              <a:spcAft>
                <a:spcPct val="0"/>
              </a:spcAft>
              <a:buClr>
                <a:srgbClr val="CC5500"/>
              </a:buClr>
              <a:buSzTx/>
              <a:buFont typeface="Wingdings" charset="0"/>
              <a:buChar char="q"/>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Thread criticality predictors, Bhattacharjee and Martonosi, ISCA</a:t>
            </a:r>
            <a:r>
              <a:rPr kumimoji="0" lang="ja-JP" alt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a:t>
            </a: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09</a:t>
            </a:r>
          </a:p>
          <a:p>
            <a:pPr marL="908050" marR="0" lvl="1" indent="-436563" algn="l" defTabSz="914400" rtl="0" eaLnBrk="1" fontAlgn="base" latinLnBrk="0" hangingPunct="1">
              <a:lnSpc>
                <a:spcPct val="130000"/>
              </a:lnSpc>
              <a:spcBef>
                <a:spcPct val="20000"/>
              </a:spcBef>
              <a:spcAft>
                <a:spcPct val="0"/>
              </a:spcAft>
              <a:buClr>
                <a:srgbClr val="CC5500"/>
              </a:buClr>
              <a:buSzTx/>
              <a:buFont typeface="Wingdings" charset="0"/>
              <a:buChar char="q"/>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Age-based scheduling (AGETS), Lakshminarayana at al., SC</a:t>
            </a:r>
            <a:r>
              <a:rPr kumimoji="0" lang="ja-JP" alt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a:t>
            </a: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09</a:t>
            </a:r>
          </a:p>
        </p:txBody>
      </p:sp>
      <p:sp>
        <p:nvSpPr>
          <p:cNvPr id="47" name="Rounded Rectangle 46"/>
          <p:cNvSpPr/>
          <p:nvPr/>
        </p:nvSpPr>
        <p:spPr>
          <a:xfrm>
            <a:off x="5638800" y="2819400"/>
            <a:ext cx="1905000" cy="4572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52" name="Rectangle 51"/>
          <p:cNvSpPr/>
          <p:nvPr/>
        </p:nvSpPr>
        <p:spPr>
          <a:xfrm>
            <a:off x="7553325" y="1905000"/>
            <a:ext cx="16002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cxnSp>
        <p:nvCxnSpPr>
          <p:cNvPr id="54" name="Straight Arrow Connector 53"/>
          <p:cNvCxnSpPr/>
          <p:nvPr/>
        </p:nvCxnSpPr>
        <p:spPr>
          <a:xfrm flipH="1">
            <a:off x="5791200" y="1905000"/>
            <a:ext cx="1752600" cy="0"/>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638800" y="1752600"/>
            <a:ext cx="0" cy="1981200"/>
          </a:xfrm>
          <a:prstGeom prst="line">
            <a:avLst/>
          </a:prstGeom>
          <a:ln w="25400">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56" name="TextBox 55"/>
          <p:cNvSpPr txBox="1">
            <a:spLocks noChangeArrowheads="1"/>
          </p:cNvSpPr>
          <p:nvPr/>
        </p:nvSpPr>
        <p:spPr bwMode="auto">
          <a:xfrm>
            <a:off x="5435600" y="3776663"/>
            <a:ext cx="3556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charset="0"/>
                <a:ea typeface="ＭＳ Ｐゴシック" charset="0"/>
                <a:cs typeface="Arial" charset="0"/>
              </a:rPr>
              <a:t>t2</a:t>
            </a:r>
          </a:p>
        </p:txBody>
      </p:sp>
      <p:sp>
        <p:nvSpPr>
          <p:cNvPr id="57" name="TextBox 56"/>
          <p:cNvSpPr txBox="1">
            <a:spLocks noChangeArrowheads="1"/>
          </p:cNvSpPr>
          <p:nvPr/>
        </p:nvSpPr>
        <p:spPr bwMode="auto">
          <a:xfrm>
            <a:off x="4419600" y="1371600"/>
            <a:ext cx="4137025" cy="338138"/>
          </a:xfrm>
          <a:prstGeom prst="rect">
            <a:avLst/>
          </a:prstGeom>
          <a:solidFill>
            <a:srgbClr val="A44200"/>
          </a:solidFill>
          <a:ln w="9525">
            <a:solidFill>
              <a:schemeClr val="accent2"/>
            </a:solidFill>
            <a:miter lim="800000"/>
            <a:headEnd/>
            <a:tailEnd/>
          </a:ln>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rial" charset="0"/>
                <a:ea typeface="ＭＳ Ｐゴシック" charset="0"/>
                <a:cs typeface="Arial" charset="0"/>
              </a:rPr>
              <a:t>Lagging thread = potential future bottleneck</a:t>
            </a:r>
          </a:p>
        </p:txBody>
      </p:sp>
      <p:sp>
        <p:nvSpPr>
          <p:cNvPr id="22569"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E177954-6629-F143-94F0-3A8346146F3C}" type="slidenum">
              <a:rPr kumimoji="0" lang="en-US" sz="1200" b="0" i="0" u="none" strike="noStrike" kern="1200" cap="none" spc="0" normalizeH="0" baseline="0" noProof="0">
                <a:ln>
                  <a:noFill/>
                </a:ln>
                <a:solidFill>
                  <a:srgbClr val="000000"/>
                </a:solidFill>
                <a:effectLst/>
                <a:uLnTx/>
                <a:uFillTx/>
                <a:latin typeface="Garamond" charset="0"/>
                <a:ea typeface="ＭＳ Ｐゴシック" charset="0"/>
                <a:cs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158</a:t>
            </a:fld>
            <a:endParaRPr kumimoji="0" lang="en-US" sz="1200" b="0" i="0" u="none" strike="noStrike" kern="1200" cap="none" spc="0" normalizeH="0" baseline="0" noProof="0">
              <a:ln>
                <a:noFill/>
              </a:ln>
              <a:solidFill>
                <a:srgbClr val="000000"/>
              </a:solidFill>
              <a:effectLst/>
              <a:uLnTx/>
              <a:uFillTx/>
              <a:latin typeface="Garamond" charset="0"/>
              <a:ea typeface="ＭＳ Ｐゴシック" charset="0"/>
              <a:cs typeface="ＭＳ Ｐゴシック" charset="0"/>
            </a:endParaRPr>
          </a:p>
        </p:txBody>
      </p:sp>
      <p:sp>
        <p:nvSpPr>
          <p:cNvPr id="44" name="TextBox 43"/>
          <p:cNvSpPr txBox="1">
            <a:spLocks noChangeArrowheads="1"/>
          </p:cNvSpPr>
          <p:nvPr/>
        </p:nvSpPr>
        <p:spPr bwMode="auto">
          <a:xfrm>
            <a:off x="533400" y="4157663"/>
            <a:ext cx="1906588" cy="338137"/>
          </a:xfrm>
          <a:prstGeom prst="rect">
            <a:avLst/>
          </a:prstGeom>
          <a:solidFill>
            <a:srgbClr val="A44200"/>
          </a:solidFill>
          <a:ln w="9525">
            <a:solidFill>
              <a:schemeClr val="accent2"/>
            </a:solidFill>
            <a:miter lim="800000"/>
            <a:headEnd/>
            <a:tailEnd/>
          </a:ln>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rial" charset="0"/>
                <a:ea typeface="ＭＳ Ｐゴシック" charset="0"/>
                <a:cs typeface="Arial" charset="0"/>
              </a:rPr>
              <a:t>T2: Lagging thread</a:t>
            </a:r>
          </a:p>
        </p:txBody>
      </p:sp>
      <p:sp>
        <p:nvSpPr>
          <p:cNvPr id="46" name="Rounded Rectangle 45"/>
          <p:cNvSpPr/>
          <p:nvPr/>
        </p:nvSpPr>
        <p:spPr>
          <a:xfrm>
            <a:off x="2895600" y="2819400"/>
            <a:ext cx="4648200" cy="4572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49" name="TextBox 48"/>
          <p:cNvSpPr txBox="1">
            <a:spLocks noChangeArrowheads="1"/>
          </p:cNvSpPr>
          <p:nvPr/>
        </p:nvSpPr>
        <p:spPr bwMode="auto">
          <a:xfrm>
            <a:off x="5715000" y="1447800"/>
            <a:ext cx="2430463"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charset="0"/>
                <a:ea typeface="ＭＳ Ｐゴシック" charset="0"/>
                <a:cs typeface="Arial" charset="0"/>
              </a:rPr>
              <a:t>Execution time reduction</a:t>
            </a:r>
          </a:p>
        </p:txBody>
      </p:sp>
    </p:spTree>
    <p:extLst>
      <p:ext uri="{BB962C8B-B14F-4D97-AF65-F5344CB8AC3E}">
        <p14:creationId xmlns:p14="http://schemas.microsoft.com/office/powerpoint/2010/main" val="9601030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0 0  L 0.25 0  E" pathEditMode="relative" ptsTypes="">
                                      <p:cBhvr>
                                        <p:cTn id="6" dur="2000" fill="hold"/>
                                        <p:tgtEl>
                                          <p:spTgt spid="39"/>
                                        </p:tgtEl>
                                        <p:attrNameLst>
                                          <p:attrName>ppt_x</p:attrName>
                                          <p:attrName>ppt_y</p:attrName>
                                        </p:attrNameLst>
                                      </p:cBhvr>
                                    </p:animMotion>
                                  </p:childTnLst>
                                </p:cTn>
                              </p:par>
                            </p:childTnLst>
                          </p:cTn>
                        </p:par>
                        <p:par>
                          <p:cTn id="7" fill="hold" nodeType="afterGroup">
                            <p:stCondLst>
                              <p:cond delay="2000"/>
                            </p:stCondLst>
                            <p:childTnLst>
                              <p:par>
                                <p:cTn id="8" presetID="1" presetClass="exit" presetSubtype="0" fill="hold" grpId="1" nodeType="afterEffect">
                                  <p:stCondLst>
                                    <p:cond delay="0"/>
                                  </p:stCondLst>
                                  <p:childTnLst>
                                    <p:set>
                                      <p:cBhvr>
                                        <p:cTn id="9" dur="1" fill="hold">
                                          <p:stCondLst>
                                            <p:cond delay="0"/>
                                          </p:stCondLst>
                                        </p:cTn>
                                        <p:tgtEl>
                                          <p:spTgt spid="39"/>
                                        </p:tgtEl>
                                        <p:attrNameLst>
                                          <p:attrName>style.visibility</p:attrName>
                                        </p:attrNameLst>
                                      </p:cBhvr>
                                      <p:to>
                                        <p:strVal val="hidden"/>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3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38"/>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6"/>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1" presetClass="exit" presetSubtype="0" fill="hold" grpId="1" nodeType="withEffect">
                                  <p:stCondLst>
                                    <p:cond delay="0"/>
                                  </p:stCondLst>
                                  <p:childTnLst>
                                    <p:set>
                                      <p:cBhvr>
                                        <p:cTn id="60" dur="1" fill="hold">
                                          <p:stCondLst>
                                            <p:cond delay="0"/>
                                          </p:stCondLst>
                                        </p:cTn>
                                        <p:tgtEl>
                                          <p:spTgt spid="47"/>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57"/>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par>
                                <p:cTn id="67" presetID="1" presetClass="exit" presetSubtype="0" fill="hold" grpId="1" nodeType="withEffect">
                                  <p:stCondLst>
                                    <p:cond delay="0"/>
                                  </p:stCondLst>
                                  <p:childTnLst>
                                    <p:set>
                                      <p:cBhvr>
                                        <p:cTn id="68" dur="1" fill="hold">
                                          <p:stCondLst>
                                            <p:cond delay="0"/>
                                          </p:stCondLst>
                                        </p:cTn>
                                        <p:tgtEl>
                                          <p:spTgt spid="46"/>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55"/>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56"/>
                                        </p:tgtEl>
                                        <p:attrNameLst>
                                          <p:attrName>style.visibility</p:attrName>
                                        </p:attrNameLst>
                                      </p:cBhvr>
                                      <p:to>
                                        <p:strVal val="hidden"/>
                                      </p:to>
                                    </p:set>
                                  </p:childTnLst>
                                </p:cTn>
                              </p:par>
                              <p:par>
                                <p:cTn id="73" presetID="63" presetClass="path" presetSubtype="0" accel="50000" decel="50000" fill="hold" nodeType="withEffect">
                                  <p:stCondLst>
                                    <p:cond delay="0"/>
                                  </p:stCondLst>
                                  <p:childTnLst>
                                    <p:animMotion origin="layout" path="M 4.16667E-6 2.59259E-6 L 0.31927 2.59259E-6 " pathEditMode="relative" rAng="0" ptsTypes="AA">
                                      <p:cBhvr>
                                        <p:cTn id="74" dur="2000" fill="hold"/>
                                        <p:tgtEl>
                                          <p:spTgt spid="2"/>
                                        </p:tgtEl>
                                        <p:attrNameLst>
                                          <p:attrName>ppt_x</p:attrName>
                                          <p:attrName>ppt_y</p:attrName>
                                        </p:attrNameLst>
                                      </p:cBhvr>
                                      <p:rCtr x="16000" y="0"/>
                                    </p:animMotion>
                                  </p:childTnLst>
                                </p:cTn>
                              </p:par>
                            </p:childTnLst>
                          </p:cTn>
                        </p:par>
                        <p:par>
                          <p:cTn id="75" fill="hold" nodeType="afterGroup">
                            <p:stCondLst>
                              <p:cond delay="2000"/>
                            </p:stCondLst>
                            <p:childTnLst>
                              <p:par>
                                <p:cTn id="76" presetID="1" presetClass="entr" presetSubtype="0" fill="hold" nodeType="afterEffect">
                                  <p:stCondLst>
                                    <p:cond delay="0"/>
                                  </p:stCondLst>
                                  <p:childTnLst>
                                    <p:set>
                                      <p:cBhvr>
                                        <p:cTn id="77" dur="1" fill="hold">
                                          <p:stCondLst>
                                            <p:cond delay="0"/>
                                          </p:stCondLst>
                                        </p:cTn>
                                        <p:tgtEl>
                                          <p:spTgt spid="41"/>
                                        </p:tgtEl>
                                        <p:attrNameLst>
                                          <p:attrName>style.visibility</p:attrName>
                                        </p:attrNameLst>
                                      </p:cBhvr>
                                      <p:to>
                                        <p:strVal val="visible"/>
                                      </p:to>
                                    </p:set>
                                  </p:childTnLst>
                                </p:cTn>
                              </p:par>
                              <p:par>
                                <p:cTn id="78" presetID="1" presetClass="exit" presetSubtype="0" fill="hold" grpId="0" nodeType="withEffect">
                                  <p:stCondLst>
                                    <p:cond delay="0"/>
                                  </p:stCondLst>
                                  <p:childTnLst>
                                    <p:set>
                                      <p:cBhvr>
                                        <p:cTn id="79" dur="1" fill="hold">
                                          <p:stCondLst>
                                            <p:cond delay="0"/>
                                          </p:stCondLst>
                                        </p:cTn>
                                        <p:tgtEl>
                                          <p:spTgt spid="35"/>
                                        </p:tgtEl>
                                        <p:attrNameLst>
                                          <p:attrName>style.visibility</p:attrName>
                                        </p:attrNameLst>
                                      </p:cBhvr>
                                      <p:to>
                                        <p:strVal val="hidden"/>
                                      </p:to>
                                    </p:set>
                                  </p:childTnLst>
                                </p:cTn>
                              </p:par>
                              <p:par>
                                <p:cTn id="80" presetID="1" presetClass="entr" presetSubtype="0" fill="hold" grpId="0" nodeType="withEffect">
                                  <p:stCondLst>
                                    <p:cond delay="0"/>
                                  </p:stCondLst>
                                  <p:childTnLst>
                                    <p:set>
                                      <p:cBhvr>
                                        <p:cTn id="81" dur="1" fill="hold">
                                          <p:stCondLst>
                                            <p:cond delay="0"/>
                                          </p:stCondLst>
                                        </p:cTn>
                                        <p:tgtEl>
                                          <p:spTgt spid="42"/>
                                        </p:tgtEl>
                                        <p:attrNameLst>
                                          <p:attrName>style.visibility</p:attrName>
                                        </p:attrNameLst>
                                      </p:cBhvr>
                                      <p:to>
                                        <p:strVal val="visible"/>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1" presetClass="entr" presetSubtype="0" fill="hold" nodeType="clickEffect">
                                  <p:stCondLst>
                                    <p:cond delay="0"/>
                                  </p:stCondLst>
                                  <p:childTnLst>
                                    <p:set>
                                      <p:cBhvr>
                                        <p:cTn id="85" dur="1" fill="hold">
                                          <p:stCondLst>
                                            <p:cond delay="0"/>
                                          </p:stCondLst>
                                        </p:cTn>
                                        <p:tgtEl>
                                          <p:spTgt spid="54"/>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49"/>
                                        </p:tgtEl>
                                        <p:attrNameLst>
                                          <p:attrName>style.visibility</p:attrName>
                                        </p:attrNameLst>
                                      </p:cBhvr>
                                      <p:to>
                                        <p:strVal val="visible"/>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1" presetClass="entr" presetSubtype="0" fill="hold" nodeType="clickEffect">
                                  <p:stCondLst>
                                    <p:cond delay="0"/>
                                  </p:stCondLst>
                                  <p:childTnLst>
                                    <p:set>
                                      <p:cBhvr>
                                        <p:cTn id="91" dur="1" fill="hold">
                                          <p:stCondLst>
                                            <p:cond delay="0"/>
                                          </p:stCondLst>
                                        </p:cTn>
                                        <p:tgtEl>
                                          <p:spTgt spid="45">
                                            <p:txEl>
                                              <p:pRg st="0" end="0"/>
                                            </p:txEl>
                                          </p:spTgt>
                                        </p:tgtEl>
                                        <p:attrNameLst>
                                          <p:attrName>style.visibility</p:attrName>
                                        </p:attrNameLst>
                                      </p:cBhvr>
                                      <p:to>
                                        <p:strVal val="visible"/>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1" presetClass="entr" presetSubtype="0" fill="hold" nodeType="clickEffect">
                                  <p:stCondLst>
                                    <p:cond delay="0"/>
                                  </p:stCondLst>
                                  <p:childTnLst>
                                    <p:set>
                                      <p:cBhvr>
                                        <p:cTn id="95" dur="1" fill="hold">
                                          <p:stCondLst>
                                            <p:cond delay="0"/>
                                          </p:stCondLst>
                                        </p:cTn>
                                        <p:tgtEl>
                                          <p:spTgt spid="45">
                                            <p:txEl>
                                              <p:pRg st="1" end="1"/>
                                            </p:txEl>
                                          </p:spTgt>
                                        </p:tgtEl>
                                        <p:attrNameLst>
                                          <p:attrName>style.visibility</p:attrName>
                                        </p:attrNameLst>
                                      </p:cBhvr>
                                      <p:to>
                                        <p:strVal val="visible"/>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1" presetClass="entr" presetSubtype="0" fill="hold" nodeType="clickEffect">
                                  <p:stCondLst>
                                    <p:cond delay="0"/>
                                  </p:stCondLst>
                                  <p:childTnLst>
                                    <p:set>
                                      <p:cBhvr>
                                        <p:cTn id="99" dur="1" fill="hold">
                                          <p:stCondLst>
                                            <p:cond delay="0"/>
                                          </p:stCondLst>
                                        </p:cTn>
                                        <p:tgtEl>
                                          <p:spTgt spid="45">
                                            <p:txEl>
                                              <p:pRg st="2" end="2"/>
                                            </p:txEl>
                                          </p:spTgt>
                                        </p:tgtEl>
                                        <p:attrNameLst>
                                          <p:attrName>style.visibility</p:attrName>
                                        </p:attrNameLst>
                                      </p:cBhvr>
                                      <p:to>
                                        <p:strVal val="visible"/>
                                      </p:to>
                                    </p:se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 presetClass="entr" presetSubtype="0" fill="hold" nodeType="clickEffect">
                                  <p:stCondLst>
                                    <p:cond delay="0"/>
                                  </p:stCondLst>
                                  <p:childTnLst>
                                    <p:set>
                                      <p:cBhvr>
                                        <p:cTn id="103" dur="1" fill="hold">
                                          <p:stCondLst>
                                            <p:cond delay="0"/>
                                          </p:stCondLst>
                                        </p:cTn>
                                        <p:tgtEl>
                                          <p:spTgt spid="4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8" grpId="0"/>
      <p:bldP spid="29" grpId="0"/>
      <p:bldP spid="35" grpId="0"/>
      <p:bldP spid="43" grpId="0" animBg="1"/>
      <p:bldP spid="38" grpId="0" animBg="1"/>
      <p:bldP spid="39" grpId="0" animBg="1"/>
      <p:bldP spid="39" grpId="1" animBg="1"/>
      <p:bldP spid="40" grpId="0"/>
      <p:bldP spid="42" grpId="0"/>
      <p:bldP spid="47" grpId="0" animBg="1"/>
      <p:bldP spid="47" grpId="1" animBg="1"/>
      <p:bldP spid="56" grpId="0"/>
      <p:bldP spid="56" grpId="1"/>
      <p:bldP spid="57" grpId="0" animBg="1"/>
      <p:bldP spid="57" grpId="1" animBg="1"/>
      <p:bldP spid="44" grpId="0" animBg="1"/>
      <p:bldP spid="46" grpId="0" animBg="1"/>
      <p:bldP spid="46" grpId="1" animBg="1"/>
      <p:bldP spid="49"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atin typeface="Verdana" charset="0"/>
                <a:cs typeface="Arial" charset="0"/>
              </a:rPr>
              <a:t>Two problems</a:t>
            </a:r>
          </a:p>
        </p:txBody>
      </p:sp>
      <p:sp>
        <p:nvSpPr>
          <p:cNvPr id="4" name="Rectangle 3"/>
          <p:cNvSpPr txBox="1">
            <a:spLocks noChangeArrowheads="1"/>
          </p:cNvSpPr>
          <p:nvPr/>
        </p:nvSpPr>
        <p:spPr bwMode="auto">
          <a:xfrm>
            <a:off x="381000" y="1371600"/>
            <a:ext cx="85344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469900" indent="-469900" eaLnBrk="0" hangingPunct="0">
              <a:defRPr>
                <a:solidFill>
                  <a:schemeClr val="tx1"/>
                </a:solidFill>
                <a:latin typeface="Arial" charset="0"/>
                <a:ea typeface="ＭＳ Ｐゴシック" charset="0"/>
                <a:cs typeface="Arial" charset="0"/>
              </a:defRPr>
            </a:lvl1pPr>
            <a:lvl2pPr marL="908050" indent="-436563"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469900" marR="0" lvl="0" indent="-469900" algn="l" defTabSz="914400" rtl="0" eaLnBrk="1" fontAlgn="base" latinLnBrk="0" hangingPunct="1">
              <a:lnSpc>
                <a:spcPct val="130000"/>
              </a:lnSpc>
              <a:spcBef>
                <a:spcPct val="20000"/>
              </a:spcBef>
              <a:spcAft>
                <a:spcPct val="0"/>
              </a:spcAft>
              <a:buClr>
                <a:srgbClr val="CC5500"/>
              </a:buClr>
              <a:buSzTx/>
              <a:buFont typeface="Wingdings" charset="0"/>
              <a:buChar char=""/>
              <a:tabLst/>
              <a:defRPr/>
            </a:pPr>
            <a:r>
              <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rPr>
              <a:t>1) Do we accelerate bottlenecks or lagging threads?</a:t>
            </a:r>
          </a:p>
          <a:p>
            <a:pPr marL="469900" marR="0" lvl="0" indent="-469900" algn="l" defTabSz="914400" rtl="0" eaLnBrk="1" fontAlgn="base" latinLnBrk="0" hangingPunct="1">
              <a:lnSpc>
                <a:spcPct val="130000"/>
              </a:lnSpc>
              <a:spcBef>
                <a:spcPct val="20000"/>
              </a:spcBef>
              <a:spcAft>
                <a:spcPct val="0"/>
              </a:spcAft>
              <a:buClr>
                <a:srgbClr val="CC5500"/>
              </a:buClr>
              <a:buSzTx/>
              <a:buFont typeface="Wingdings" charset="0"/>
              <a:buChar char=""/>
              <a:tabLst/>
              <a:defRPr/>
            </a:pPr>
            <a:r>
              <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rPr>
              <a:t>2) Multiple applications: which application do we accelerate?</a:t>
            </a:r>
          </a:p>
          <a:p>
            <a:pPr marL="908050" marR="0" lvl="1" indent="-436563" algn="l" defTabSz="914400" rtl="0" eaLnBrk="1" fontAlgn="base" latinLnBrk="0" hangingPunct="1">
              <a:lnSpc>
                <a:spcPct val="130000"/>
              </a:lnSpc>
              <a:spcBef>
                <a:spcPct val="20000"/>
              </a:spcBef>
              <a:spcAft>
                <a:spcPct val="0"/>
              </a:spcAft>
              <a:buClr>
                <a:srgbClr val="CC5500"/>
              </a:buClr>
              <a:buSzTx/>
              <a:buFont typeface="Wingdings" charset="0"/>
              <a:buChar char="q"/>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40" name="Freeform 39"/>
          <p:cNvSpPr/>
          <p:nvPr/>
        </p:nvSpPr>
        <p:spPr>
          <a:xfrm>
            <a:off x="762000" y="2870200"/>
            <a:ext cx="7434263" cy="947738"/>
          </a:xfrm>
          <a:custGeom>
            <a:avLst/>
            <a:gdLst>
              <a:gd name="connsiteX0" fmla="*/ 0 w 8060266"/>
              <a:gd name="connsiteY0" fmla="*/ 8467 h 1159933"/>
              <a:gd name="connsiteX1" fmla="*/ 1202266 w 8060266"/>
              <a:gd name="connsiteY1" fmla="*/ 8467 h 1159933"/>
              <a:gd name="connsiteX2" fmla="*/ 1202266 w 8060266"/>
              <a:gd name="connsiteY2" fmla="*/ 338667 h 1159933"/>
              <a:gd name="connsiteX3" fmla="*/ 1888066 w 8060266"/>
              <a:gd name="connsiteY3" fmla="*/ 338667 h 1159933"/>
              <a:gd name="connsiteX4" fmla="*/ 1888066 w 8060266"/>
              <a:gd name="connsiteY4" fmla="*/ 635000 h 1159933"/>
              <a:gd name="connsiteX5" fmla="*/ 2590800 w 8060266"/>
              <a:gd name="connsiteY5" fmla="*/ 635000 h 1159933"/>
              <a:gd name="connsiteX6" fmla="*/ 2582333 w 8060266"/>
              <a:gd name="connsiteY6" fmla="*/ 948267 h 1159933"/>
              <a:gd name="connsiteX7" fmla="*/ 3259666 w 8060266"/>
              <a:gd name="connsiteY7" fmla="*/ 948267 h 1159933"/>
              <a:gd name="connsiteX8" fmla="*/ 3259666 w 8060266"/>
              <a:gd name="connsiteY8" fmla="*/ 948267 h 1159933"/>
              <a:gd name="connsiteX9" fmla="*/ 3276600 w 8060266"/>
              <a:gd name="connsiteY9" fmla="*/ 0 h 1159933"/>
              <a:gd name="connsiteX10" fmla="*/ 3953933 w 8060266"/>
              <a:gd name="connsiteY10" fmla="*/ 0 h 1159933"/>
              <a:gd name="connsiteX11" fmla="*/ 3962400 w 8060266"/>
              <a:gd name="connsiteY11" fmla="*/ 330200 h 1159933"/>
              <a:gd name="connsiteX12" fmla="*/ 4622800 w 8060266"/>
              <a:gd name="connsiteY12" fmla="*/ 338667 h 1159933"/>
              <a:gd name="connsiteX13" fmla="*/ 4639733 w 8060266"/>
              <a:gd name="connsiteY13" fmla="*/ 643467 h 1159933"/>
              <a:gd name="connsiteX14" fmla="*/ 5308600 w 8060266"/>
              <a:gd name="connsiteY14" fmla="*/ 643467 h 1159933"/>
              <a:gd name="connsiteX15" fmla="*/ 5317066 w 8060266"/>
              <a:gd name="connsiteY15" fmla="*/ 939800 h 1159933"/>
              <a:gd name="connsiteX16" fmla="*/ 7433733 w 8060266"/>
              <a:gd name="connsiteY16" fmla="*/ 948267 h 1159933"/>
              <a:gd name="connsiteX17" fmla="*/ 7433733 w 8060266"/>
              <a:gd name="connsiteY17" fmla="*/ 948267 h 1159933"/>
              <a:gd name="connsiteX18" fmla="*/ 7493000 w 8060266"/>
              <a:gd name="connsiteY18" fmla="*/ 931333 h 1159933"/>
              <a:gd name="connsiteX19" fmla="*/ 7501466 w 8060266"/>
              <a:gd name="connsiteY19" fmla="*/ 897467 h 1159933"/>
              <a:gd name="connsiteX20" fmla="*/ 8051800 w 8060266"/>
              <a:gd name="connsiteY20" fmla="*/ 956733 h 1159933"/>
              <a:gd name="connsiteX21" fmla="*/ 8060266 w 8060266"/>
              <a:gd name="connsiteY21" fmla="*/ 1159933 h 1159933"/>
              <a:gd name="connsiteX22" fmla="*/ 8060266 w 8060266"/>
              <a:gd name="connsiteY22" fmla="*/ 1159933 h 1159933"/>
              <a:gd name="connsiteX0" fmla="*/ 0 w 8060266"/>
              <a:gd name="connsiteY0" fmla="*/ 8467 h 1159933"/>
              <a:gd name="connsiteX1" fmla="*/ 1202266 w 8060266"/>
              <a:gd name="connsiteY1" fmla="*/ 8467 h 1159933"/>
              <a:gd name="connsiteX2" fmla="*/ 1202266 w 8060266"/>
              <a:gd name="connsiteY2" fmla="*/ 338667 h 1159933"/>
              <a:gd name="connsiteX3" fmla="*/ 1888066 w 8060266"/>
              <a:gd name="connsiteY3" fmla="*/ 338667 h 1159933"/>
              <a:gd name="connsiteX4" fmla="*/ 1888066 w 8060266"/>
              <a:gd name="connsiteY4" fmla="*/ 635000 h 1159933"/>
              <a:gd name="connsiteX5" fmla="*/ 2590800 w 8060266"/>
              <a:gd name="connsiteY5" fmla="*/ 635000 h 1159933"/>
              <a:gd name="connsiteX6" fmla="*/ 2582333 w 8060266"/>
              <a:gd name="connsiteY6" fmla="*/ 948267 h 1159933"/>
              <a:gd name="connsiteX7" fmla="*/ 3259666 w 8060266"/>
              <a:gd name="connsiteY7" fmla="*/ 948267 h 1159933"/>
              <a:gd name="connsiteX8" fmla="*/ 3259666 w 8060266"/>
              <a:gd name="connsiteY8" fmla="*/ 948267 h 1159933"/>
              <a:gd name="connsiteX9" fmla="*/ 3276600 w 8060266"/>
              <a:gd name="connsiteY9" fmla="*/ 0 h 1159933"/>
              <a:gd name="connsiteX10" fmla="*/ 3953933 w 8060266"/>
              <a:gd name="connsiteY10" fmla="*/ 0 h 1159933"/>
              <a:gd name="connsiteX11" fmla="*/ 3962400 w 8060266"/>
              <a:gd name="connsiteY11" fmla="*/ 330200 h 1159933"/>
              <a:gd name="connsiteX12" fmla="*/ 4622800 w 8060266"/>
              <a:gd name="connsiteY12" fmla="*/ 338667 h 1159933"/>
              <a:gd name="connsiteX13" fmla="*/ 4639733 w 8060266"/>
              <a:gd name="connsiteY13" fmla="*/ 643467 h 1159933"/>
              <a:gd name="connsiteX14" fmla="*/ 5308600 w 8060266"/>
              <a:gd name="connsiteY14" fmla="*/ 643467 h 1159933"/>
              <a:gd name="connsiteX15" fmla="*/ 5317066 w 8060266"/>
              <a:gd name="connsiteY15" fmla="*/ 939800 h 1159933"/>
              <a:gd name="connsiteX16" fmla="*/ 7433733 w 8060266"/>
              <a:gd name="connsiteY16" fmla="*/ 948267 h 1159933"/>
              <a:gd name="connsiteX17" fmla="*/ 7433733 w 8060266"/>
              <a:gd name="connsiteY17" fmla="*/ 948267 h 1159933"/>
              <a:gd name="connsiteX18" fmla="*/ 7493000 w 8060266"/>
              <a:gd name="connsiteY18" fmla="*/ 931333 h 1159933"/>
              <a:gd name="connsiteX19" fmla="*/ 7501466 w 8060266"/>
              <a:gd name="connsiteY19" fmla="*/ 897467 h 1159933"/>
              <a:gd name="connsiteX20" fmla="*/ 8051800 w 8060266"/>
              <a:gd name="connsiteY20" fmla="*/ 956733 h 1159933"/>
              <a:gd name="connsiteX21" fmla="*/ 8060266 w 8060266"/>
              <a:gd name="connsiteY21" fmla="*/ 1159933 h 1159933"/>
              <a:gd name="connsiteX0" fmla="*/ 0 w 8051800"/>
              <a:gd name="connsiteY0" fmla="*/ 8467 h 956733"/>
              <a:gd name="connsiteX1" fmla="*/ 1202266 w 8051800"/>
              <a:gd name="connsiteY1" fmla="*/ 8467 h 956733"/>
              <a:gd name="connsiteX2" fmla="*/ 1202266 w 8051800"/>
              <a:gd name="connsiteY2" fmla="*/ 338667 h 956733"/>
              <a:gd name="connsiteX3" fmla="*/ 1888066 w 8051800"/>
              <a:gd name="connsiteY3" fmla="*/ 338667 h 956733"/>
              <a:gd name="connsiteX4" fmla="*/ 1888066 w 8051800"/>
              <a:gd name="connsiteY4" fmla="*/ 635000 h 956733"/>
              <a:gd name="connsiteX5" fmla="*/ 2590800 w 8051800"/>
              <a:gd name="connsiteY5" fmla="*/ 635000 h 956733"/>
              <a:gd name="connsiteX6" fmla="*/ 2582333 w 8051800"/>
              <a:gd name="connsiteY6" fmla="*/ 948267 h 956733"/>
              <a:gd name="connsiteX7" fmla="*/ 3259666 w 8051800"/>
              <a:gd name="connsiteY7" fmla="*/ 948267 h 956733"/>
              <a:gd name="connsiteX8" fmla="*/ 3259666 w 8051800"/>
              <a:gd name="connsiteY8" fmla="*/ 948267 h 956733"/>
              <a:gd name="connsiteX9" fmla="*/ 3276600 w 8051800"/>
              <a:gd name="connsiteY9" fmla="*/ 0 h 956733"/>
              <a:gd name="connsiteX10" fmla="*/ 3953933 w 8051800"/>
              <a:gd name="connsiteY10" fmla="*/ 0 h 956733"/>
              <a:gd name="connsiteX11" fmla="*/ 3962400 w 8051800"/>
              <a:gd name="connsiteY11" fmla="*/ 330200 h 956733"/>
              <a:gd name="connsiteX12" fmla="*/ 4622800 w 8051800"/>
              <a:gd name="connsiteY12" fmla="*/ 338667 h 956733"/>
              <a:gd name="connsiteX13" fmla="*/ 4639733 w 8051800"/>
              <a:gd name="connsiteY13" fmla="*/ 643467 h 956733"/>
              <a:gd name="connsiteX14" fmla="*/ 5308600 w 8051800"/>
              <a:gd name="connsiteY14" fmla="*/ 643467 h 956733"/>
              <a:gd name="connsiteX15" fmla="*/ 5317066 w 8051800"/>
              <a:gd name="connsiteY15" fmla="*/ 939800 h 956733"/>
              <a:gd name="connsiteX16" fmla="*/ 7433733 w 8051800"/>
              <a:gd name="connsiteY16" fmla="*/ 948267 h 956733"/>
              <a:gd name="connsiteX17" fmla="*/ 7433733 w 8051800"/>
              <a:gd name="connsiteY17" fmla="*/ 948267 h 956733"/>
              <a:gd name="connsiteX18" fmla="*/ 7493000 w 8051800"/>
              <a:gd name="connsiteY18" fmla="*/ 931333 h 956733"/>
              <a:gd name="connsiteX19" fmla="*/ 7501466 w 8051800"/>
              <a:gd name="connsiteY19" fmla="*/ 897467 h 956733"/>
              <a:gd name="connsiteX20" fmla="*/ 8051800 w 8051800"/>
              <a:gd name="connsiteY20" fmla="*/ 956733 h 956733"/>
              <a:gd name="connsiteX0" fmla="*/ 0 w 7501466"/>
              <a:gd name="connsiteY0" fmla="*/ 8467 h 948267"/>
              <a:gd name="connsiteX1" fmla="*/ 1202266 w 7501466"/>
              <a:gd name="connsiteY1" fmla="*/ 8467 h 948267"/>
              <a:gd name="connsiteX2" fmla="*/ 1202266 w 7501466"/>
              <a:gd name="connsiteY2" fmla="*/ 338667 h 948267"/>
              <a:gd name="connsiteX3" fmla="*/ 1888066 w 7501466"/>
              <a:gd name="connsiteY3" fmla="*/ 338667 h 948267"/>
              <a:gd name="connsiteX4" fmla="*/ 1888066 w 7501466"/>
              <a:gd name="connsiteY4" fmla="*/ 635000 h 948267"/>
              <a:gd name="connsiteX5" fmla="*/ 2590800 w 7501466"/>
              <a:gd name="connsiteY5" fmla="*/ 635000 h 948267"/>
              <a:gd name="connsiteX6" fmla="*/ 2582333 w 7501466"/>
              <a:gd name="connsiteY6" fmla="*/ 948267 h 948267"/>
              <a:gd name="connsiteX7" fmla="*/ 3259666 w 7501466"/>
              <a:gd name="connsiteY7" fmla="*/ 948267 h 948267"/>
              <a:gd name="connsiteX8" fmla="*/ 3259666 w 7501466"/>
              <a:gd name="connsiteY8" fmla="*/ 948267 h 948267"/>
              <a:gd name="connsiteX9" fmla="*/ 3276600 w 7501466"/>
              <a:gd name="connsiteY9" fmla="*/ 0 h 948267"/>
              <a:gd name="connsiteX10" fmla="*/ 3953933 w 7501466"/>
              <a:gd name="connsiteY10" fmla="*/ 0 h 948267"/>
              <a:gd name="connsiteX11" fmla="*/ 3962400 w 7501466"/>
              <a:gd name="connsiteY11" fmla="*/ 330200 h 948267"/>
              <a:gd name="connsiteX12" fmla="*/ 4622800 w 7501466"/>
              <a:gd name="connsiteY12" fmla="*/ 338667 h 948267"/>
              <a:gd name="connsiteX13" fmla="*/ 4639733 w 7501466"/>
              <a:gd name="connsiteY13" fmla="*/ 643467 h 948267"/>
              <a:gd name="connsiteX14" fmla="*/ 5308600 w 7501466"/>
              <a:gd name="connsiteY14" fmla="*/ 643467 h 948267"/>
              <a:gd name="connsiteX15" fmla="*/ 5317066 w 7501466"/>
              <a:gd name="connsiteY15" fmla="*/ 939800 h 948267"/>
              <a:gd name="connsiteX16" fmla="*/ 7433733 w 7501466"/>
              <a:gd name="connsiteY16" fmla="*/ 948267 h 948267"/>
              <a:gd name="connsiteX17" fmla="*/ 7433733 w 7501466"/>
              <a:gd name="connsiteY17" fmla="*/ 948267 h 948267"/>
              <a:gd name="connsiteX18" fmla="*/ 7493000 w 7501466"/>
              <a:gd name="connsiteY18" fmla="*/ 931333 h 948267"/>
              <a:gd name="connsiteX19" fmla="*/ 7501466 w 7501466"/>
              <a:gd name="connsiteY19" fmla="*/ 897467 h 948267"/>
              <a:gd name="connsiteX0" fmla="*/ 0 w 7493000"/>
              <a:gd name="connsiteY0" fmla="*/ 8467 h 948267"/>
              <a:gd name="connsiteX1" fmla="*/ 1202266 w 7493000"/>
              <a:gd name="connsiteY1" fmla="*/ 8467 h 948267"/>
              <a:gd name="connsiteX2" fmla="*/ 1202266 w 7493000"/>
              <a:gd name="connsiteY2" fmla="*/ 338667 h 948267"/>
              <a:gd name="connsiteX3" fmla="*/ 1888066 w 7493000"/>
              <a:gd name="connsiteY3" fmla="*/ 338667 h 948267"/>
              <a:gd name="connsiteX4" fmla="*/ 1888066 w 7493000"/>
              <a:gd name="connsiteY4" fmla="*/ 635000 h 948267"/>
              <a:gd name="connsiteX5" fmla="*/ 2590800 w 7493000"/>
              <a:gd name="connsiteY5" fmla="*/ 635000 h 948267"/>
              <a:gd name="connsiteX6" fmla="*/ 2582333 w 7493000"/>
              <a:gd name="connsiteY6" fmla="*/ 948267 h 948267"/>
              <a:gd name="connsiteX7" fmla="*/ 3259666 w 7493000"/>
              <a:gd name="connsiteY7" fmla="*/ 948267 h 948267"/>
              <a:gd name="connsiteX8" fmla="*/ 3259666 w 7493000"/>
              <a:gd name="connsiteY8" fmla="*/ 948267 h 948267"/>
              <a:gd name="connsiteX9" fmla="*/ 3276600 w 7493000"/>
              <a:gd name="connsiteY9" fmla="*/ 0 h 948267"/>
              <a:gd name="connsiteX10" fmla="*/ 3953933 w 7493000"/>
              <a:gd name="connsiteY10" fmla="*/ 0 h 948267"/>
              <a:gd name="connsiteX11" fmla="*/ 3962400 w 7493000"/>
              <a:gd name="connsiteY11" fmla="*/ 330200 h 948267"/>
              <a:gd name="connsiteX12" fmla="*/ 4622800 w 7493000"/>
              <a:gd name="connsiteY12" fmla="*/ 338667 h 948267"/>
              <a:gd name="connsiteX13" fmla="*/ 4639733 w 7493000"/>
              <a:gd name="connsiteY13" fmla="*/ 643467 h 948267"/>
              <a:gd name="connsiteX14" fmla="*/ 5308600 w 7493000"/>
              <a:gd name="connsiteY14" fmla="*/ 643467 h 948267"/>
              <a:gd name="connsiteX15" fmla="*/ 5317066 w 7493000"/>
              <a:gd name="connsiteY15" fmla="*/ 939800 h 948267"/>
              <a:gd name="connsiteX16" fmla="*/ 7433733 w 7493000"/>
              <a:gd name="connsiteY16" fmla="*/ 948267 h 948267"/>
              <a:gd name="connsiteX17" fmla="*/ 7433733 w 7493000"/>
              <a:gd name="connsiteY17" fmla="*/ 948267 h 948267"/>
              <a:gd name="connsiteX18" fmla="*/ 7493000 w 7493000"/>
              <a:gd name="connsiteY18" fmla="*/ 931333 h 948267"/>
              <a:gd name="connsiteX0" fmla="*/ 0 w 7433733"/>
              <a:gd name="connsiteY0" fmla="*/ 8467 h 948267"/>
              <a:gd name="connsiteX1" fmla="*/ 1202266 w 7433733"/>
              <a:gd name="connsiteY1" fmla="*/ 8467 h 948267"/>
              <a:gd name="connsiteX2" fmla="*/ 1202266 w 7433733"/>
              <a:gd name="connsiteY2" fmla="*/ 338667 h 948267"/>
              <a:gd name="connsiteX3" fmla="*/ 1888066 w 7433733"/>
              <a:gd name="connsiteY3" fmla="*/ 338667 h 948267"/>
              <a:gd name="connsiteX4" fmla="*/ 1888066 w 7433733"/>
              <a:gd name="connsiteY4" fmla="*/ 635000 h 948267"/>
              <a:gd name="connsiteX5" fmla="*/ 2590800 w 7433733"/>
              <a:gd name="connsiteY5" fmla="*/ 635000 h 948267"/>
              <a:gd name="connsiteX6" fmla="*/ 2582333 w 7433733"/>
              <a:gd name="connsiteY6" fmla="*/ 948267 h 948267"/>
              <a:gd name="connsiteX7" fmla="*/ 3259666 w 7433733"/>
              <a:gd name="connsiteY7" fmla="*/ 948267 h 948267"/>
              <a:gd name="connsiteX8" fmla="*/ 3259666 w 7433733"/>
              <a:gd name="connsiteY8" fmla="*/ 948267 h 948267"/>
              <a:gd name="connsiteX9" fmla="*/ 3276600 w 7433733"/>
              <a:gd name="connsiteY9" fmla="*/ 0 h 948267"/>
              <a:gd name="connsiteX10" fmla="*/ 3953933 w 7433733"/>
              <a:gd name="connsiteY10" fmla="*/ 0 h 948267"/>
              <a:gd name="connsiteX11" fmla="*/ 3962400 w 7433733"/>
              <a:gd name="connsiteY11" fmla="*/ 330200 h 948267"/>
              <a:gd name="connsiteX12" fmla="*/ 4622800 w 7433733"/>
              <a:gd name="connsiteY12" fmla="*/ 338667 h 948267"/>
              <a:gd name="connsiteX13" fmla="*/ 4639733 w 7433733"/>
              <a:gd name="connsiteY13" fmla="*/ 643467 h 948267"/>
              <a:gd name="connsiteX14" fmla="*/ 5308600 w 7433733"/>
              <a:gd name="connsiteY14" fmla="*/ 643467 h 948267"/>
              <a:gd name="connsiteX15" fmla="*/ 5317066 w 7433733"/>
              <a:gd name="connsiteY15" fmla="*/ 939800 h 948267"/>
              <a:gd name="connsiteX16" fmla="*/ 7433733 w 7433733"/>
              <a:gd name="connsiteY16" fmla="*/ 948267 h 948267"/>
              <a:gd name="connsiteX17" fmla="*/ 7433733 w 7433733"/>
              <a:gd name="connsiteY17" fmla="*/ 948267 h 948267"/>
              <a:gd name="connsiteX0" fmla="*/ 0 w 7433733"/>
              <a:gd name="connsiteY0" fmla="*/ 8467 h 948267"/>
              <a:gd name="connsiteX1" fmla="*/ 1202266 w 7433733"/>
              <a:gd name="connsiteY1" fmla="*/ 8467 h 948267"/>
              <a:gd name="connsiteX2" fmla="*/ 1202266 w 7433733"/>
              <a:gd name="connsiteY2" fmla="*/ 338667 h 948267"/>
              <a:gd name="connsiteX3" fmla="*/ 1888066 w 7433733"/>
              <a:gd name="connsiteY3" fmla="*/ 338667 h 948267"/>
              <a:gd name="connsiteX4" fmla="*/ 1888066 w 7433733"/>
              <a:gd name="connsiteY4" fmla="*/ 635000 h 948267"/>
              <a:gd name="connsiteX5" fmla="*/ 2590800 w 7433733"/>
              <a:gd name="connsiteY5" fmla="*/ 635000 h 948267"/>
              <a:gd name="connsiteX6" fmla="*/ 2582333 w 7433733"/>
              <a:gd name="connsiteY6" fmla="*/ 948267 h 948267"/>
              <a:gd name="connsiteX7" fmla="*/ 3259666 w 7433733"/>
              <a:gd name="connsiteY7" fmla="*/ 948267 h 948267"/>
              <a:gd name="connsiteX8" fmla="*/ 3259666 w 7433733"/>
              <a:gd name="connsiteY8" fmla="*/ 948267 h 948267"/>
              <a:gd name="connsiteX9" fmla="*/ 3276600 w 7433733"/>
              <a:gd name="connsiteY9" fmla="*/ 0 h 948267"/>
              <a:gd name="connsiteX10" fmla="*/ 3953933 w 7433733"/>
              <a:gd name="connsiteY10" fmla="*/ 0 h 948267"/>
              <a:gd name="connsiteX11" fmla="*/ 3962400 w 7433733"/>
              <a:gd name="connsiteY11" fmla="*/ 330200 h 948267"/>
              <a:gd name="connsiteX12" fmla="*/ 4622800 w 7433733"/>
              <a:gd name="connsiteY12" fmla="*/ 338667 h 948267"/>
              <a:gd name="connsiteX13" fmla="*/ 4639733 w 7433733"/>
              <a:gd name="connsiteY13" fmla="*/ 643467 h 948267"/>
              <a:gd name="connsiteX14" fmla="*/ 5291667 w 7433733"/>
              <a:gd name="connsiteY14" fmla="*/ 635000 h 948267"/>
              <a:gd name="connsiteX15" fmla="*/ 5317066 w 7433733"/>
              <a:gd name="connsiteY15" fmla="*/ 939800 h 948267"/>
              <a:gd name="connsiteX16" fmla="*/ 7433733 w 7433733"/>
              <a:gd name="connsiteY16" fmla="*/ 948267 h 948267"/>
              <a:gd name="connsiteX17" fmla="*/ 7433733 w 7433733"/>
              <a:gd name="connsiteY17" fmla="*/ 948267 h 948267"/>
              <a:gd name="connsiteX0" fmla="*/ 0 w 7433733"/>
              <a:gd name="connsiteY0" fmla="*/ 8467 h 948267"/>
              <a:gd name="connsiteX1" fmla="*/ 1202266 w 7433733"/>
              <a:gd name="connsiteY1" fmla="*/ 8467 h 948267"/>
              <a:gd name="connsiteX2" fmla="*/ 1202266 w 7433733"/>
              <a:gd name="connsiteY2" fmla="*/ 338667 h 948267"/>
              <a:gd name="connsiteX3" fmla="*/ 1888066 w 7433733"/>
              <a:gd name="connsiteY3" fmla="*/ 338667 h 948267"/>
              <a:gd name="connsiteX4" fmla="*/ 1888066 w 7433733"/>
              <a:gd name="connsiteY4" fmla="*/ 635000 h 948267"/>
              <a:gd name="connsiteX5" fmla="*/ 2590800 w 7433733"/>
              <a:gd name="connsiteY5" fmla="*/ 635000 h 948267"/>
              <a:gd name="connsiteX6" fmla="*/ 2582333 w 7433733"/>
              <a:gd name="connsiteY6" fmla="*/ 948267 h 948267"/>
              <a:gd name="connsiteX7" fmla="*/ 3259666 w 7433733"/>
              <a:gd name="connsiteY7" fmla="*/ 948267 h 948267"/>
              <a:gd name="connsiteX8" fmla="*/ 3259666 w 7433733"/>
              <a:gd name="connsiteY8" fmla="*/ 948267 h 948267"/>
              <a:gd name="connsiteX9" fmla="*/ 3276600 w 7433733"/>
              <a:gd name="connsiteY9" fmla="*/ 0 h 948267"/>
              <a:gd name="connsiteX10" fmla="*/ 3953933 w 7433733"/>
              <a:gd name="connsiteY10" fmla="*/ 0 h 948267"/>
              <a:gd name="connsiteX11" fmla="*/ 3962400 w 7433733"/>
              <a:gd name="connsiteY11" fmla="*/ 330200 h 948267"/>
              <a:gd name="connsiteX12" fmla="*/ 4622800 w 7433733"/>
              <a:gd name="connsiteY12" fmla="*/ 338667 h 948267"/>
              <a:gd name="connsiteX13" fmla="*/ 4639733 w 7433733"/>
              <a:gd name="connsiteY13" fmla="*/ 643467 h 948267"/>
              <a:gd name="connsiteX14" fmla="*/ 5291667 w 7433733"/>
              <a:gd name="connsiteY14" fmla="*/ 635000 h 948267"/>
              <a:gd name="connsiteX15" fmla="*/ 5291667 w 7433733"/>
              <a:gd name="connsiteY15" fmla="*/ 939800 h 948267"/>
              <a:gd name="connsiteX16" fmla="*/ 7433733 w 7433733"/>
              <a:gd name="connsiteY16" fmla="*/ 948267 h 948267"/>
              <a:gd name="connsiteX17" fmla="*/ 7433733 w 7433733"/>
              <a:gd name="connsiteY17" fmla="*/ 948267 h 948267"/>
              <a:gd name="connsiteX0" fmla="*/ 0 w 7433733"/>
              <a:gd name="connsiteY0" fmla="*/ 8467 h 948267"/>
              <a:gd name="connsiteX1" fmla="*/ 1202266 w 7433733"/>
              <a:gd name="connsiteY1" fmla="*/ 8467 h 948267"/>
              <a:gd name="connsiteX2" fmla="*/ 1202266 w 7433733"/>
              <a:gd name="connsiteY2" fmla="*/ 338667 h 948267"/>
              <a:gd name="connsiteX3" fmla="*/ 1888066 w 7433733"/>
              <a:gd name="connsiteY3" fmla="*/ 338667 h 948267"/>
              <a:gd name="connsiteX4" fmla="*/ 1888066 w 7433733"/>
              <a:gd name="connsiteY4" fmla="*/ 635000 h 948267"/>
              <a:gd name="connsiteX5" fmla="*/ 2590800 w 7433733"/>
              <a:gd name="connsiteY5" fmla="*/ 635000 h 948267"/>
              <a:gd name="connsiteX6" fmla="*/ 2582333 w 7433733"/>
              <a:gd name="connsiteY6" fmla="*/ 948267 h 948267"/>
              <a:gd name="connsiteX7" fmla="*/ 3259666 w 7433733"/>
              <a:gd name="connsiteY7" fmla="*/ 948267 h 948267"/>
              <a:gd name="connsiteX8" fmla="*/ 3259666 w 7433733"/>
              <a:gd name="connsiteY8" fmla="*/ 948267 h 948267"/>
              <a:gd name="connsiteX9" fmla="*/ 3276600 w 7433733"/>
              <a:gd name="connsiteY9" fmla="*/ 0 h 948267"/>
              <a:gd name="connsiteX10" fmla="*/ 3953933 w 7433733"/>
              <a:gd name="connsiteY10" fmla="*/ 0 h 948267"/>
              <a:gd name="connsiteX11" fmla="*/ 3962400 w 7433733"/>
              <a:gd name="connsiteY11" fmla="*/ 330200 h 948267"/>
              <a:gd name="connsiteX12" fmla="*/ 4622800 w 7433733"/>
              <a:gd name="connsiteY12" fmla="*/ 338667 h 948267"/>
              <a:gd name="connsiteX13" fmla="*/ 4639733 w 7433733"/>
              <a:gd name="connsiteY13" fmla="*/ 643467 h 948267"/>
              <a:gd name="connsiteX14" fmla="*/ 5334000 w 7433733"/>
              <a:gd name="connsiteY14" fmla="*/ 635000 h 948267"/>
              <a:gd name="connsiteX15" fmla="*/ 5291667 w 7433733"/>
              <a:gd name="connsiteY15" fmla="*/ 939800 h 948267"/>
              <a:gd name="connsiteX16" fmla="*/ 7433733 w 7433733"/>
              <a:gd name="connsiteY16" fmla="*/ 948267 h 948267"/>
              <a:gd name="connsiteX17" fmla="*/ 7433733 w 7433733"/>
              <a:gd name="connsiteY17" fmla="*/ 948267 h 948267"/>
              <a:gd name="connsiteX0" fmla="*/ 0 w 7433733"/>
              <a:gd name="connsiteY0" fmla="*/ 8467 h 948267"/>
              <a:gd name="connsiteX1" fmla="*/ 1202266 w 7433733"/>
              <a:gd name="connsiteY1" fmla="*/ 8467 h 948267"/>
              <a:gd name="connsiteX2" fmla="*/ 1202266 w 7433733"/>
              <a:gd name="connsiteY2" fmla="*/ 338667 h 948267"/>
              <a:gd name="connsiteX3" fmla="*/ 1888066 w 7433733"/>
              <a:gd name="connsiteY3" fmla="*/ 338667 h 948267"/>
              <a:gd name="connsiteX4" fmla="*/ 1888066 w 7433733"/>
              <a:gd name="connsiteY4" fmla="*/ 635000 h 948267"/>
              <a:gd name="connsiteX5" fmla="*/ 2590800 w 7433733"/>
              <a:gd name="connsiteY5" fmla="*/ 635000 h 948267"/>
              <a:gd name="connsiteX6" fmla="*/ 2582333 w 7433733"/>
              <a:gd name="connsiteY6" fmla="*/ 948267 h 948267"/>
              <a:gd name="connsiteX7" fmla="*/ 3259666 w 7433733"/>
              <a:gd name="connsiteY7" fmla="*/ 948267 h 948267"/>
              <a:gd name="connsiteX8" fmla="*/ 3259666 w 7433733"/>
              <a:gd name="connsiteY8" fmla="*/ 948267 h 948267"/>
              <a:gd name="connsiteX9" fmla="*/ 3276600 w 7433733"/>
              <a:gd name="connsiteY9" fmla="*/ 0 h 948267"/>
              <a:gd name="connsiteX10" fmla="*/ 3953933 w 7433733"/>
              <a:gd name="connsiteY10" fmla="*/ 0 h 948267"/>
              <a:gd name="connsiteX11" fmla="*/ 3962400 w 7433733"/>
              <a:gd name="connsiteY11" fmla="*/ 330200 h 948267"/>
              <a:gd name="connsiteX12" fmla="*/ 4622800 w 7433733"/>
              <a:gd name="connsiteY12" fmla="*/ 338667 h 948267"/>
              <a:gd name="connsiteX13" fmla="*/ 4639733 w 7433733"/>
              <a:gd name="connsiteY13" fmla="*/ 643467 h 948267"/>
              <a:gd name="connsiteX14" fmla="*/ 5334000 w 7433733"/>
              <a:gd name="connsiteY14" fmla="*/ 635000 h 948267"/>
              <a:gd name="connsiteX15" fmla="*/ 5334000 w 7433733"/>
              <a:gd name="connsiteY15" fmla="*/ 939800 h 948267"/>
              <a:gd name="connsiteX16" fmla="*/ 7433733 w 7433733"/>
              <a:gd name="connsiteY16" fmla="*/ 948267 h 948267"/>
              <a:gd name="connsiteX17" fmla="*/ 7433733 w 7433733"/>
              <a:gd name="connsiteY17" fmla="*/ 948267 h 948267"/>
              <a:gd name="connsiteX0" fmla="*/ 0 w 7433733"/>
              <a:gd name="connsiteY0" fmla="*/ 8467 h 948267"/>
              <a:gd name="connsiteX1" fmla="*/ 1202266 w 7433733"/>
              <a:gd name="connsiteY1" fmla="*/ 8467 h 948267"/>
              <a:gd name="connsiteX2" fmla="*/ 1202266 w 7433733"/>
              <a:gd name="connsiteY2" fmla="*/ 338667 h 948267"/>
              <a:gd name="connsiteX3" fmla="*/ 1888066 w 7433733"/>
              <a:gd name="connsiteY3" fmla="*/ 338667 h 948267"/>
              <a:gd name="connsiteX4" fmla="*/ 1888066 w 7433733"/>
              <a:gd name="connsiteY4" fmla="*/ 635000 h 948267"/>
              <a:gd name="connsiteX5" fmla="*/ 2590800 w 7433733"/>
              <a:gd name="connsiteY5" fmla="*/ 635000 h 948267"/>
              <a:gd name="connsiteX6" fmla="*/ 2582333 w 7433733"/>
              <a:gd name="connsiteY6" fmla="*/ 948267 h 948267"/>
              <a:gd name="connsiteX7" fmla="*/ 3259666 w 7433733"/>
              <a:gd name="connsiteY7" fmla="*/ 948267 h 948267"/>
              <a:gd name="connsiteX8" fmla="*/ 3259666 w 7433733"/>
              <a:gd name="connsiteY8" fmla="*/ 948267 h 948267"/>
              <a:gd name="connsiteX9" fmla="*/ 3276600 w 7433733"/>
              <a:gd name="connsiteY9" fmla="*/ 0 h 948267"/>
              <a:gd name="connsiteX10" fmla="*/ 3953933 w 7433733"/>
              <a:gd name="connsiteY10" fmla="*/ 0 h 948267"/>
              <a:gd name="connsiteX11" fmla="*/ 3962400 w 7433733"/>
              <a:gd name="connsiteY11" fmla="*/ 330200 h 948267"/>
              <a:gd name="connsiteX12" fmla="*/ 4622800 w 7433733"/>
              <a:gd name="connsiteY12" fmla="*/ 338667 h 948267"/>
              <a:gd name="connsiteX13" fmla="*/ 4639733 w 7433733"/>
              <a:gd name="connsiteY13" fmla="*/ 643467 h 948267"/>
              <a:gd name="connsiteX14" fmla="*/ 5334000 w 7433733"/>
              <a:gd name="connsiteY14" fmla="*/ 635000 h 948267"/>
              <a:gd name="connsiteX15" fmla="*/ 5334000 w 7433733"/>
              <a:gd name="connsiteY15" fmla="*/ 939800 h 948267"/>
              <a:gd name="connsiteX16" fmla="*/ 7433733 w 7433733"/>
              <a:gd name="connsiteY16" fmla="*/ 948267 h 948267"/>
              <a:gd name="connsiteX17" fmla="*/ 7433733 w 7433733"/>
              <a:gd name="connsiteY17" fmla="*/ 948267 h 948267"/>
              <a:gd name="connsiteX0" fmla="*/ 0 w 7433733"/>
              <a:gd name="connsiteY0" fmla="*/ 8467 h 948267"/>
              <a:gd name="connsiteX1" fmla="*/ 1202266 w 7433733"/>
              <a:gd name="connsiteY1" fmla="*/ 8467 h 948267"/>
              <a:gd name="connsiteX2" fmla="*/ 1202266 w 7433733"/>
              <a:gd name="connsiteY2" fmla="*/ 338667 h 948267"/>
              <a:gd name="connsiteX3" fmla="*/ 1888066 w 7433733"/>
              <a:gd name="connsiteY3" fmla="*/ 338667 h 948267"/>
              <a:gd name="connsiteX4" fmla="*/ 1888066 w 7433733"/>
              <a:gd name="connsiteY4" fmla="*/ 635000 h 948267"/>
              <a:gd name="connsiteX5" fmla="*/ 2590800 w 7433733"/>
              <a:gd name="connsiteY5" fmla="*/ 635000 h 948267"/>
              <a:gd name="connsiteX6" fmla="*/ 2582333 w 7433733"/>
              <a:gd name="connsiteY6" fmla="*/ 948267 h 948267"/>
              <a:gd name="connsiteX7" fmla="*/ 3259666 w 7433733"/>
              <a:gd name="connsiteY7" fmla="*/ 948267 h 948267"/>
              <a:gd name="connsiteX8" fmla="*/ 3259666 w 7433733"/>
              <a:gd name="connsiteY8" fmla="*/ 948267 h 948267"/>
              <a:gd name="connsiteX9" fmla="*/ 3276600 w 7433733"/>
              <a:gd name="connsiteY9" fmla="*/ 0 h 948267"/>
              <a:gd name="connsiteX10" fmla="*/ 3953933 w 7433733"/>
              <a:gd name="connsiteY10" fmla="*/ 0 h 948267"/>
              <a:gd name="connsiteX11" fmla="*/ 3962400 w 7433733"/>
              <a:gd name="connsiteY11" fmla="*/ 330200 h 948267"/>
              <a:gd name="connsiteX12" fmla="*/ 4622800 w 7433733"/>
              <a:gd name="connsiteY12" fmla="*/ 338667 h 948267"/>
              <a:gd name="connsiteX13" fmla="*/ 4648200 w 7433733"/>
              <a:gd name="connsiteY13" fmla="*/ 635000 h 948267"/>
              <a:gd name="connsiteX14" fmla="*/ 5334000 w 7433733"/>
              <a:gd name="connsiteY14" fmla="*/ 635000 h 948267"/>
              <a:gd name="connsiteX15" fmla="*/ 5334000 w 7433733"/>
              <a:gd name="connsiteY15" fmla="*/ 939800 h 948267"/>
              <a:gd name="connsiteX16" fmla="*/ 7433733 w 7433733"/>
              <a:gd name="connsiteY16" fmla="*/ 948267 h 948267"/>
              <a:gd name="connsiteX17" fmla="*/ 7433733 w 7433733"/>
              <a:gd name="connsiteY17" fmla="*/ 948267 h 948267"/>
              <a:gd name="connsiteX0" fmla="*/ 0 w 7433733"/>
              <a:gd name="connsiteY0" fmla="*/ 8467 h 948267"/>
              <a:gd name="connsiteX1" fmla="*/ 1202266 w 7433733"/>
              <a:gd name="connsiteY1" fmla="*/ 8467 h 948267"/>
              <a:gd name="connsiteX2" fmla="*/ 1202266 w 7433733"/>
              <a:gd name="connsiteY2" fmla="*/ 338667 h 948267"/>
              <a:gd name="connsiteX3" fmla="*/ 1888066 w 7433733"/>
              <a:gd name="connsiteY3" fmla="*/ 338667 h 948267"/>
              <a:gd name="connsiteX4" fmla="*/ 1888066 w 7433733"/>
              <a:gd name="connsiteY4" fmla="*/ 635000 h 948267"/>
              <a:gd name="connsiteX5" fmla="*/ 2590800 w 7433733"/>
              <a:gd name="connsiteY5" fmla="*/ 635000 h 948267"/>
              <a:gd name="connsiteX6" fmla="*/ 2582333 w 7433733"/>
              <a:gd name="connsiteY6" fmla="*/ 948267 h 948267"/>
              <a:gd name="connsiteX7" fmla="*/ 3259666 w 7433733"/>
              <a:gd name="connsiteY7" fmla="*/ 948267 h 948267"/>
              <a:gd name="connsiteX8" fmla="*/ 3259666 w 7433733"/>
              <a:gd name="connsiteY8" fmla="*/ 948267 h 948267"/>
              <a:gd name="connsiteX9" fmla="*/ 3276600 w 7433733"/>
              <a:gd name="connsiteY9" fmla="*/ 0 h 948267"/>
              <a:gd name="connsiteX10" fmla="*/ 3953933 w 7433733"/>
              <a:gd name="connsiteY10" fmla="*/ 0 h 948267"/>
              <a:gd name="connsiteX11" fmla="*/ 3962400 w 7433733"/>
              <a:gd name="connsiteY11" fmla="*/ 330200 h 948267"/>
              <a:gd name="connsiteX12" fmla="*/ 4648200 w 7433733"/>
              <a:gd name="connsiteY12" fmla="*/ 330200 h 948267"/>
              <a:gd name="connsiteX13" fmla="*/ 4648200 w 7433733"/>
              <a:gd name="connsiteY13" fmla="*/ 635000 h 948267"/>
              <a:gd name="connsiteX14" fmla="*/ 5334000 w 7433733"/>
              <a:gd name="connsiteY14" fmla="*/ 635000 h 948267"/>
              <a:gd name="connsiteX15" fmla="*/ 5334000 w 7433733"/>
              <a:gd name="connsiteY15" fmla="*/ 939800 h 948267"/>
              <a:gd name="connsiteX16" fmla="*/ 7433733 w 7433733"/>
              <a:gd name="connsiteY16" fmla="*/ 948267 h 948267"/>
              <a:gd name="connsiteX17" fmla="*/ 7433733 w 7433733"/>
              <a:gd name="connsiteY17" fmla="*/ 948267 h 94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33733" h="948267">
                <a:moveTo>
                  <a:pt x="0" y="8467"/>
                </a:moveTo>
                <a:lnTo>
                  <a:pt x="1202266" y="8467"/>
                </a:lnTo>
                <a:lnTo>
                  <a:pt x="1202266" y="338667"/>
                </a:lnTo>
                <a:lnTo>
                  <a:pt x="1888066" y="338667"/>
                </a:lnTo>
                <a:lnTo>
                  <a:pt x="1888066" y="635000"/>
                </a:lnTo>
                <a:lnTo>
                  <a:pt x="2590800" y="635000"/>
                </a:lnTo>
                <a:lnTo>
                  <a:pt x="2582333" y="948267"/>
                </a:lnTo>
                <a:lnTo>
                  <a:pt x="3259666" y="948267"/>
                </a:lnTo>
                <a:lnTo>
                  <a:pt x="3259666" y="948267"/>
                </a:lnTo>
                <a:lnTo>
                  <a:pt x="3276600" y="0"/>
                </a:lnTo>
                <a:lnTo>
                  <a:pt x="3953933" y="0"/>
                </a:lnTo>
                <a:lnTo>
                  <a:pt x="3962400" y="330200"/>
                </a:lnTo>
                <a:lnTo>
                  <a:pt x="4648200" y="330200"/>
                </a:lnTo>
                <a:lnTo>
                  <a:pt x="4648200" y="635000"/>
                </a:lnTo>
                <a:lnTo>
                  <a:pt x="5334000" y="635000"/>
                </a:lnTo>
                <a:lnTo>
                  <a:pt x="5334000" y="939800"/>
                </a:lnTo>
                <a:lnTo>
                  <a:pt x="7433733" y="948267"/>
                </a:lnTo>
                <a:lnTo>
                  <a:pt x="7433733" y="948267"/>
                </a:lnTo>
              </a:path>
            </a:pathLst>
          </a:custGeom>
          <a:ln w="50800">
            <a:solidFill>
              <a:schemeClr val="accent6"/>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a:ea typeface="+mn-ea"/>
              <a:cs typeface="Arial"/>
            </a:endParaRPr>
          </a:p>
        </p:txBody>
      </p:sp>
      <p:grpSp>
        <p:nvGrpSpPr>
          <p:cNvPr id="2" name="Group 49"/>
          <p:cNvGrpSpPr>
            <a:grpSpLocks/>
          </p:cNvGrpSpPr>
          <p:nvPr/>
        </p:nvGrpSpPr>
        <p:grpSpPr bwMode="auto">
          <a:xfrm>
            <a:off x="304800" y="2743200"/>
            <a:ext cx="7924800" cy="1524000"/>
            <a:chOff x="304800" y="2895600"/>
            <a:chExt cx="7924800" cy="1524000"/>
          </a:xfrm>
        </p:grpSpPr>
        <p:sp>
          <p:nvSpPr>
            <p:cNvPr id="5" name="Rectangle 4"/>
            <p:cNvSpPr/>
            <p:nvPr/>
          </p:nvSpPr>
          <p:spPr>
            <a:xfrm>
              <a:off x="762000" y="3124200"/>
              <a:ext cx="533400" cy="152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6" name="Rectangle 5"/>
            <p:cNvSpPr/>
            <p:nvPr/>
          </p:nvSpPr>
          <p:spPr>
            <a:xfrm>
              <a:off x="1295400" y="3124200"/>
              <a:ext cx="6858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Verdana"/>
                <a:ea typeface="+mn-ea"/>
                <a:cs typeface="Arial"/>
              </a:endParaRPr>
            </a:p>
          </p:txBody>
        </p:sp>
        <p:sp>
          <p:nvSpPr>
            <p:cNvPr id="7" name="Rectangle 6"/>
            <p:cNvSpPr/>
            <p:nvPr/>
          </p:nvSpPr>
          <p:spPr>
            <a:xfrm>
              <a:off x="1981200" y="3429000"/>
              <a:ext cx="6858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Verdana"/>
                <a:ea typeface="+mn-ea"/>
                <a:cs typeface="Arial"/>
              </a:endParaRPr>
            </a:p>
          </p:txBody>
        </p:sp>
        <p:sp>
          <p:nvSpPr>
            <p:cNvPr id="8" name="Rectangle 7"/>
            <p:cNvSpPr/>
            <p:nvPr/>
          </p:nvSpPr>
          <p:spPr>
            <a:xfrm>
              <a:off x="2667000" y="3733800"/>
              <a:ext cx="6858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Verdana"/>
                <a:ea typeface="+mn-ea"/>
                <a:cs typeface="Arial"/>
              </a:endParaRPr>
            </a:p>
          </p:txBody>
        </p:sp>
        <p:sp>
          <p:nvSpPr>
            <p:cNvPr id="9" name="Rectangle 8"/>
            <p:cNvSpPr/>
            <p:nvPr/>
          </p:nvSpPr>
          <p:spPr>
            <a:xfrm>
              <a:off x="3352800" y="4038600"/>
              <a:ext cx="6858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Verdana"/>
                <a:ea typeface="+mn-ea"/>
                <a:cs typeface="Arial"/>
              </a:endParaRPr>
            </a:p>
          </p:txBody>
        </p:sp>
        <p:sp>
          <p:nvSpPr>
            <p:cNvPr id="10" name="Rectangle 9"/>
            <p:cNvSpPr/>
            <p:nvPr/>
          </p:nvSpPr>
          <p:spPr>
            <a:xfrm>
              <a:off x="4038600" y="3124200"/>
              <a:ext cx="6858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Verdana"/>
                <a:ea typeface="+mn-ea"/>
                <a:cs typeface="Arial"/>
              </a:endParaRPr>
            </a:p>
          </p:txBody>
        </p:sp>
        <p:sp>
          <p:nvSpPr>
            <p:cNvPr id="11" name="Rectangle 10"/>
            <p:cNvSpPr/>
            <p:nvPr/>
          </p:nvSpPr>
          <p:spPr>
            <a:xfrm>
              <a:off x="4724400" y="3429000"/>
              <a:ext cx="6858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Verdana"/>
                <a:ea typeface="+mn-ea"/>
                <a:cs typeface="Arial"/>
              </a:endParaRPr>
            </a:p>
          </p:txBody>
        </p:sp>
        <p:sp>
          <p:nvSpPr>
            <p:cNvPr id="12" name="Rectangle 11"/>
            <p:cNvSpPr/>
            <p:nvPr/>
          </p:nvSpPr>
          <p:spPr>
            <a:xfrm>
              <a:off x="5410200" y="3733800"/>
              <a:ext cx="6858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Verdana"/>
                <a:ea typeface="+mn-ea"/>
                <a:cs typeface="Arial"/>
              </a:endParaRPr>
            </a:p>
          </p:txBody>
        </p:sp>
        <p:sp>
          <p:nvSpPr>
            <p:cNvPr id="13" name="Rectangle 12"/>
            <p:cNvSpPr/>
            <p:nvPr/>
          </p:nvSpPr>
          <p:spPr>
            <a:xfrm>
              <a:off x="6096000" y="4038600"/>
              <a:ext cx="6858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Verdana"/>
                <a:ea typeface="+mn-ea"/>
                <a:cs typeface="Arial"/>
              </a:endParaRPr>
            </a:p>
          </p:txBody>
        </p:sp>
        <p:sp>
          <p:nvSpPr>
            <p:cNvPr id="14" name="Rectangle 13"/>
            <p:cNvSpPr/>
            <p:nvPr/>
          </p:nvSpPr>
          <p:spPr>
            <a:xfrm>
              <a:off x="762000" y="3429000"/>
              <a:ext cx="533400" cy="152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15" name="Rectangle 14"/>
            <p:cNvSpPr/>
            <p:nvPr/>
          </p:nvSpPr>
          <p:spPr>
            <a:xfrm>
              <a:off x="762000" y="3733800"/>
              <a:ext cx="533400" cy="152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16" name="Rectangle 15"/>
            <p:cNvSpPr/>
            <p:nvPr/>
          </p:nvSpPr>
          <p:spPr>
            <a:xfrm>
              <a:off x="762000" y="4038600"/>
              <a:ext cx="533400" cy="152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cxnSp>
          <p:nvCxnSpPr>
            <p:cNvPr id="17" name="Straight Connector 16"/>
            <p:cNvCxnSpPr>
              <a:stCxn id="18" idx="3"/>
              <a:endCxn id="10" idx="1"/>
            </p:cNvCxnSpPr>
            <p:nvPr/>
          </p:nvCxnSpPr>
          <p:spPr>
            <a:xfrm>
              <a:off x="3505200" y="3200400"/>
              <a:ext cx="5334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981200" y="3124200"/>
              <a:ext cx="1524000" cy="152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19" name="Rectangle 18"/>
            <p:cNvSpPr/>
            <p:nvPr/>
          </p:nvSpPr>
          <p:spPr>
            <a:xfrm>
              <a:off x="2667000" y="3429000"/>
              <a:ext cx="1520825" cy="152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20" name="Rectangle 19"/>
            <p:cNvSpPr/>
            <p:nvPr/>
          </p:nvSpPr>
          <p:spPr>
            <a:xfrm>
              <a:off x="3352800" y="3733800"/>
              <a:ext cx="1524000" cy="152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21" name="Rectangle 20"/>
            <p:cNvSpPr/>
            <p:nvPr/>
          </p:nvSpPr>
          <p:spPr>
            <a:xfrm>
              <a:off x="4038600" y="4038600"/>
              <a:ext cx="1524000" cy="152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22" name="Rectangle 21"/>
            <p:cNvSpPr/>
            <p:nvPr/>
          </p:nvSpPr>
          <p:spPr>
            <a:xfrm>
              <a:off x="4724400" y="3124200"/>
              <a:ext cx="1676400" cy="152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23" name="Rectangle 22"/>
            <p:cNvSpPr/>
            <p:nvPr/>
          </p:nvSpPr>
          <p:spPr>
            <a:xfrm>
              <a:off x="5410200" y="3429000"/>
              <a:ext cx="1600200" cy="152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24" name="Rectangle 23"/>
            <p:cNvSpPr/>
            <p:nvPr/>
          </p:nvSpPr>
          <p:spPr>
            <a:xfrm>
              <a:off x="6096000" y="3733800"/>
              <a:ext cx="1397000" cy="152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25" name="Rectangle 24"/>
            <p:cNvSpPr/>
            <p:nvPr/>
          </p:nvSpPr>
          <p:spPr>
            <a:xfrm>
              <a:off x="6781800" y="4038600"/>
              <a:ext cx="1447800" cy="152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cxnSp>
          <p:nvCxnSpPr>
            <p:cNvPr id="26" name="Straight Connector 25"/>
            <p:cNvCxnSpPr/>
            <p:nvPr/>
          </p:nvCxnSpPr>
          <p:spPr>
            <a:xfrm>
              <a:off x="1295400" y="3505200"/>
              <a:ext cx="6858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295400" y="3810000"/>
              <a:ext cx="13716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295400" y="4114800"/>
              <a:ext cx="20574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9" idx="3"/>
              <a:endCxn id="11" idx="1"/>
            </p:cNvCxnSpPr>
            <p:nvPr/>
          </p:nvCxnSpPr>
          <p:spPr>
            <a:xfrm>
              <a:off x="4187825" y="3505200"/>
              <a:ext cx="536575"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876800" y="3810000"/>
              <a:ext cx="5334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562600" y="4114800"/>
              <a:ext cx="5334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400800" y="3200400"/>
              <a:ext cx="18288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010400" y="3505200"/>
              <a:ext cx="12192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467600" y="3810000"/>
              <a:ext cx="7620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612" name="TextBox 34"/>
            <p:cNvSpPr txBox="1">
              <a:spLocks noChangeArrowheads="1"/>
            </p:cNvSpPr>
            <p:nvPr/>
          </p:nvSpPr>
          <p:spPr bwMode="auto">
            <a:xfrm>
              <a:off x="308030" y="2983468"/>
              <a:ext cx="45397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T0</a:t>
              </a:r>
            </a:p>
          </p:txBody>
        </p:sp>
        <p:sp>
          <p:nvSpPr>
            <p:cNvPr id="23613" name="TextBox 35"/>
            <p:cNvSpPr txBox="1">
              <a:spLocks noChangeArrowheads="1"/>
            </p:cNvSpPr>
            <p:nvPr/>
          </p:nvSpPr>
          <p:spPr bwMode="auto">
            <a:xfrm>
              <a:off x="304800" y="3276600"/>
              <a:ext cx="45397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T1</a:t>
              </a:r>
            </a:p>
          </p:txBody>
        </p:sp>
        <p:sp>
          <p:nvSpPr>
            <p:cNvPr id="23614" name="TextBox 36"/>
            <p:cNvSpPr txBox="1">
              <a:spLocks noChangeArrowheads="1"/>
            </p:cNvSpPr>
            <p:nvPr/>
          </p:nvSpPr>
          <p:spPr bwMode="auto">
            <a:xfrm>
              <a:off x="308030" y="3593068"/>
              <a:ext cx="45397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T2</a:t>
              </a:r>
            </a:p>
          </p:txBody>
        </p:sp>
        <p:sp>
          <p:nvSpPr>
            <p:cNvPr id="23615" name="TextBox 37"/>
            <p:cNvSpPr txBox="1">
              <a:spLocks noChangeArrowheads="1"/>
            </p:cNvSpPr>
            <p:nvPr/>
          </p:nvSpPr>
          <p:spPr bwMode="auto">
            <a:xfrm>
              <a:off x="304800" y="3897868"/>
              <a:ext cx="45397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T3</a:t>
              </a:r>
            </a:p>
          </p:txBody>
        </p:sp>
        <p:cxnSp>
          <p:nvCxnSpPr>
            <p:cNvPr id="39" name="Straight Connector 38"/>
            <p:cNvCxnSpPr/>
            <p:nvPr/>
          </p:nvCxnSpPr>
          <p:spPr>
            <a:xfrm>
              <a:off x="762000" y="2895600"/>
              <a:ext cx="0" cy="15240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229600" y="2895600"/>
              <a:ext cx="0" cy="15240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51" name="TextBox 50"/>
          <p:cNvSpPr txBox="1">
            <a:spLocks noChangeArrowheads="1"/>
          </p:cNvSpPr>
          <p:nvPr/>
        </p:nvSpPr>
        <p:spPr bwMode="auto">
          <a:xfrm>
            <a:off x="228600" y="2438400"/>
            <a:ext cx="135572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charset="0"/>
                <a:ea typeface="ＭＳ Ｐゴシック" charset="0"/>
                <a:cs typeface="Arial" charset="0"/>
              </a:rPr>
              <a:t>Application 1</a:t>
            </a:r>
          </a:p>
        </p:txBody>
      </p:sp>
      <p:grpSp>
        <p:nvGrpSpPr>
          <p:cNvPr id="3" name="Group 106"/>
          <p:cNvGrpSpPr>
            <a:grpSpLocks/>
          </p:cNvGrpSpPr>
          <p:nvPr/>
        </p:nvGrpSpPr>
        <p:grpSpPr bwMode="auto">
          <a:xfrm>
            <a:off x="304800" y="4724400"/>
            <a:ext cx="7924800" cy="1524000"/>
            <a:chOff x="304800" y="4724400"/>
            <a:chExt cx="7924800" cy="1524000"/>
          </a:xfrm>
        </p:grpSpPr>
        <p:cxnSp>
          <p:nvCxnSpPr>
            <p:cNvPr id="88" name="Straight Connector 87"/>
            <p:cNvCxnSpPr/>
            <p:nvPr/>
          </p:nvCxnSpPr>
          <p:spPr>
            <a:xfrm>
              <a:off x="762000" y="4724400"/>
              <a:ext cx="0" cy="15240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229600" y="4724400"/>
              <a:ext cx="0" cy="15240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762000" y="4953000"/>
              <a:ext cx="7467600" cy="152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63" name="Rectangle 62"/>
            <p:cNvSpPr/>
            <p:nvPr/>
          </p:nvSpPr>
          <p:spPr>
            <a:xfrm>
              <a:off x="762000" y="5257800"/>
              <a:ext cx="4876800" cy="152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64" name="Rectangle 63"/>
            <p:cNvSpPr/>
            <p:nvPr/>
          </p:nvSpPr>
          <p:spPr>
            <a:xfrm>
              <a:off x="762000" y="5562600"/>
              <a:ext cx="4953000" cy="152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65" name="Rectangle 64"/>
            <p:cNvSpPr/>
            <p:nvPr/>
          </p:nvSpPr>
          <p:spPr>
            <a:xfrm>
              <a:off x="762000" y="5867400"/>
              <a:ext cx="4724400" cy="152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cxnSp>
          <p:nvCxnSpPr>
            <p:cNvPr id="81" name="Straight Connector 80"/>
            <p:cNvCxnSpPr>
              <a:stCxn id="65" idx="3"/>
            </p:cNvCxnSpPr>
            <p:nvPr/>
          </p:nvCxnSpPr>
          <p:spPr>
            <a:xfrm>
              <a:off x="5486400" y="5943600"/>
              <a:ext cx="27432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63" idx="3"/>
            </p:cNvCxnSpPr>
            <p:nvPr/>
          </p:nvCxnSpPr>
          <p:spPr>
            <a:xfrm>
              <a:off x="5638800" y="5334000"/>
              <a:ext cx="25908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64" idx="3"/>
            </p:cNvCxnSpPr>
            <p:nvPr/>
          </p:nvCxnSpPr>
          <p:spPr>
            <a:xfrm>
              <a:off x="5715000" y="5638800"/>
              <a:ext cx="25146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578" name="TextBox 83"/>
            <p:cNvSpPr txBox="1">
              <a:spLocks noChangeArrowheads="1"/>
            </p:cNvSpPr>
            <p:nvPr/>
          </p:nvSpPr>
          <p:spPr bwMode="auto">
            <a:xfrm>
              <a:off x="308030" y="4812268"/>
              <a:ext cx="45397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T0</a:t>
              </a:r>
            </a:p>
          </p:txBody>
        </p:sp>
        <p:sp>
          <p:nvSpPr>
            <p:cNvPr id="23579" name="TextBox 84"/>
            <p:cNvSpPr txBox="1">
              <a:spLocks noChangeArrowheads="1"/>
            </p:cNvSpPr>
            <p:nvPr/>
          </p:nvSpPr>
          <p:spPr bwMode="auto">
            <a:xfrm>
              <a:off x="304800" y="5105400"/>
              <a:ext cx="45397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T1</a:t>
              </a:r>
            </a:p>
          </p:txBody>
        </p:sp>
        <p:sp>
          <p:nvSpPr>
            <p:cNvPr id="23580" name="TextBox 85"/>
            <p:cNvSpPr txBox="1">
              <a:spLocks noChangeArrowheads="1"/>
            </p:cNvSpPr>
            <p:nvPr/>
          </p:nvSpPr>
          <p:spPr bwMode="auto">
            <a:xfrm>
              <a:off x="308030" y="5421868"/>
              <a:ext cx="45397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T2</a:t>
              </a:r>
            </a:p>
          </p:txBody>
        </p:sp>
        <p:sp>
          <p:nvSpPr>
            <p:cNvPr id="23581" name="TextBox 86"/>
            <p:cNvSpPr txBox="1">
              <a:spLocks noChangeArrowheads="1"/>
            </p:cNvSpPr>
            <p:nvPr/>
          </p:nvSpPr>
          <p:spPr bwMode="auto">
            <a:xfrm>
              <a:off x="304800" y="5726668"/>
              <a:ext cx="45397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T3</a:t>
              </a:r>
            </a:p>
          </p:txBody>
        </p:sp>
      </p:grpSp>
      <p:sp>
        <p:nvSpPr>
          <p:cNvPr id="90" name="TextBox 89"/>
          <p:cNvSpPr txBox="1">
            <a:spLocks noChangeArrowheads="1"/>
          </p:cNvSpPr>
          <p:nvPr/>
        </p:nvSpPr>
        <p:spPr bwMode="auto">
          <a:xfrm>
            <a:off x="228600" y="4419600"/>
            <a:ext cx="135572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charset="0"/>
                <a:ea typeface="ＭＳ Ｐゴシック" charset="0"/>
                <a:cs typeface="Arial" charset="0"/>
              </a:rPr>
              <a:t>Application 2</a:t>
            </a:r>
          </a:p>
        </p:txBody>
      </p:sp>
      <p:cxnSp>
        <p:nvCxnSpPr>
          <p:cNvPr id="103" name="Straight Connector 102"/>
          <p:cNvCxnSpPr/>
          <p:nvPr/>
        </p:nvCxnSpPr>
        <p:spPr>
          <a:xfrm>
            <a:off x="762000" y="4876800"/>
            <a:ext cx="7467600" cy="0"/>
          </a:xfrm>
          <a:prstGeom prst="line">
            <a:avLst/>
          </a:prstGeom>
          <a:ln w="5080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048000" y="2743200"/>
            <a:ext cx="0" cy="3429000"/>
          </a:xfrm>
          <a:prstGeom prst="line">
            <a:avLst/>
          </a:prstGeom>
          <a:ln w="25400">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97" name="TextBox 96"/>
          <p:cNvSpPr txBox="1">
            <a:spLocks noChangeArrowheads="1"/>
          </p:cNvSpPr>
          <p:nvPr/>
        </p:nvSpPr>
        <p:spPr bwMode="auto">
          <a:xfrm>
            <a:off x="2819400" y="6138863"/>
            <a:ext cx="3556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charset="0"/>
                <a:ea typeface="ＭＳ Ｐゴシック" charset="0"/>
                <a:cs typeface="Arial" charset="0"/>
              </a:rPr>
              <a:t>t1</a:t>
            </a:r>
          </a:p>
        </p:txBody>
      </p:sp>
      <p:sp>
        <p:nvSpPr>
          <p:cNvPr id="77" name="Rectangle 76"/>
          <p:cNvSpPr/>
          <p:nvPr/>
        </p:nvSpPr>
        <p:spPr>
          <a:xfrm>
            <a:off x="3048000" y="2743200"/>
            <a:ext cx="5257800" cy="3505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74" name="Rectangle 73"/>
          <p:cNvSpPr/>
          <p:nvPr/>
        </p:nvSpPr>
        <p:spPr>
          <a:xfrm>
            <a:off x="3048000" y="2743200"/>
            <a:ext cx="5257800" cy="3581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75" name="TextBox 74"/>
          <p:cNvSpPr txBox="1">
            <a:spLocks noChangeArrowheads="1"/>
          </p:cNvSpPr>
          <p:nvPr/>
        </p:nvSpPr>
        <p:spPr bwMode="auto">
          <a:xfrm>
            <a:off x="1371600" y="3219450"/>
            <a:ext cx="6400800" cy="1200150"/>
          </a:xfrm>
          <a:prstGeom prst="rect">
            <a:avLst/>
          </a:prstGeom>
          <a:solidFill>
            <a:srgbClr val="A442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rPr>
              <a:t>Acceleration decisions need to consider both: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rPr>
              <a:t>	- the criticality of code segments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rPr>
              <a:t>	- how much speedup they get</a:t>
            </a:r>
          </a:p>
        </p:txBody>
      </p:sp>
      <p:sp>
        <p:nvSpPr>
          <p:cNvPr id="76" name="TextBox 75"/>
          <p:cNvSpPr txBox="1">
            <a:spLocks noChangeArrowheads="1"/>
          </p:cNvSpPr>
          <p:nvPr/>
        </p:nvSpPr>
        <p:spPr bwMode="auto">
          <a:xfrm>
            <a:off x="1371600" y="4414838"/>
            <a:ext cx="6400800" cy="461962"/>
          </a:xfrm>
          <a:prstGeom prst="rect">
            <a:avLst/>
          </a:prstGeom>
          <a:solidFill>
            <a:srgbClr val="A442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rPr>
              <a:t>for lagging threads and bottlenecks</a:t>
            </a:r>
          </a:p>
        </p:txBody>
      </p:sp>
      <p:sp>
        <p:nvSpPr>
          <p:cNvPr id="23568"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63AC8AF-F2C8-D443-95D5-6B1E027AF957}" type="slidenum">
              <a:rPr kumimoji="0" lang="en-US" sz="1200" b="0" i="0" u="none" strike="noStrike" kern="1200" cap="none" spc="0" normalizeH="0" baseline="0" noProof="0">
                <a:ln>
                  <a:noFill/>
                </a:ln>
                <a:solidFill>
                  <a:srgbClr val="000000"/>
                </a:solidFill>
                <a:effectLst/>
                <a:uLnTx/>
                <a:uFillTx/>
                <a:latin typeface="Garamond" charset="0"/>
                <a:ea typeface="ＭＳ Ｐゴシック" charset="0"/>
                <a:cs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159</a:t>
            </a:fld>
            <a:endParaRPr kumimoji="0" lang="en-US" sz="1200" b="0" i="0" u="none" strike="noStrike" kern="1200" cap="none" spc="0" normalizeH="0" baseline="0" noProof="0">
              <a:ln>
                <a:noFill/>
              </a:ln>
              <a:solidFill>
                <a:srgbClr val="000000"/>
              </a:solidFill>
              <a:effectLst/>
              <a:uLnTx/>
              <a:uFillTx/>
              <a:latin typeface="Garamond" charset="0"/>
              <a:ea typeface="ＭＳ Ｐゴシック" charset="0"/>
              <a:cs typeface="ＭＳ Ｐゴシック" charset="0"/>
            </a:endParaRPr>
          </a:p>
        </p:txBody>
      </p:sp>
    </p:spTree>
    <p:extLst>
      <p:ext uri="{BB962C8B-B14F-4D97-AF65-F5344CB8AC3E}">
        <p14:creationId xmlns:p14="http://schemas.microsoft.com/office/powerpoint/2010/main" val="1061608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9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74"/>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0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5"/>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90" grpId="0"/>
      <p:bldP spid="97"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2" name="Group 181"/>
          <p:cNvGrpSpPr/>
          <p:nvPr/>
        </p:nvGrpSpPr>
        <p:grpSpPr>
          <a:xfrm>
            <a:off x="5867400" y="914400"/>
            <a:ext cx="2590800" cy="5486400"/>
            <a:chOff x="5867400" y="762000"/>
            <a:chExt cx="2590800" cy="5486400"/>
          </a:xfrm>
        </p:grpSpPr>
        <p:sp>
          <p:nvSpPr>
            <p:cNvPr id="185" name="Rectangle 184"/>
            <p:cNvSpPr/>
            <p:nvPr/>
          </p:nvSpPr>
          <p:spPr>
            <a:xfrm>
              <a:off x="77066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88" name="Straight Arrow Connector 187"/>
            <p:cNvCxnSpPr>
              <a:stCxn id="185" idx="0"/>
            </p:cNvCxnSpPr>
            <p:nvPr/>
          </p:nvCxnSpPr>
          <p:spPr>
            <a:xfrm flipV="1">
              <a:off x="78895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1" name="Rectangle 190"/>
            <p:cNvSpPr/>
            <p:nvPr/>
          </p:nvSpPr>
          <p:spPr>
            <a:xfrm>
              <a:off x="72494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4" name="Straight Arrow Connector 193"/>
            <p:cNvCxnSpPr>
              <a:stCxn id="191" idx="0"/>
            </p:cNvCxnSpPr>
            <p:nvPr/>
          </p:nvCxnSpPr>
          <p:spPr>
            <a:xfrm flipV="1">
              <a:off x="74323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5" name="Rectangle 194"/>
            <p:cNvSpPr/>
            <p:nvPr/>
          </p:nvSpPr>
          <p:spPr>
            <a:xfrm>
              <a:off x="67922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6" name="Straight Arrow Connector 195"/>
            <p:cNvCxnSpPr>
              <a:stCxn id="195" idx="0"/>
            </p:cNvCxnSpPr>
            <p:nvPr/>
          </p:nvCxnSpPr>
          <p:spPr>
            <a:xfrm flipV="1">
              <a:off x="69751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7" name="Rectangle 196"/>
            <p:cNvSpPr/>
            <p:nvPr/>
          </p:nvSpPr>
          <p:spPr>
            <a:xfrm>
              <a:off x="63350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8" name="Straight Arrow Connector 197"/>
            <p:cNvCxnSpPr>
              <a:stCxn id="197" idx="0"/>
            </p:cNvCxnSpPr>
            <p:nvPr/>
          </p:nvCxnSpPr>
          <p:spPr>
            <a:xfrm flipV="1">
              <a:off x="65179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3" name="Oval 202"/>
            <p:cNvSpPr/>
            <p:nvPr/>
          </p:nvSpPr>
          <p:spPr>
            <a:xfrm>
              <a:off x="77114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4" name="Oval 203"/>
            <p:cNvSpPr/>
            <p:nvPr/>
          </p:nvSpPr>
          <p:spPr>
            <a:xfrm>
              <a:off x="72542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5" name="Oval 204"/>
            <p:cNvSpPr/>
            <p:nvPr/>
          </p:nvSpPr>
          <p:spPr>
            <a:xfrm>
              <a:off x="67970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6" name="Oval 205"/>
            <p:cNvSpPr/>
            <p:nvPr/>
          </p:nvSpPr>
          <p:spPr>
            <a:xfrm>
              <a:off x="63398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1" name="Oval 210"/>
            <p:cNvSpPr/>
            <p:nvPr/>
          </p:nvSpPr>
          <p:spPr>
            <a:xfrm>
              <a:off x="77114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2" name="Oval 211"/>
            <p:cNvSpPr/>
            <p:nvPr/>
          </p:nvSpPr>
          <p:spPr>
            <a:xfrm>
              <a:off x="72542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3" name="Oval 212"/>
            <p:cNvSpPr/>
            <p:nvPr/>
          </p:nvSpPr>
          <p:spPr>
            <a:xfrm>
              <a:off x="67970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4" name="Oval 213"/>
            <p:cNvSpPr/>
            <p:nvPr/>
          </p:nvSpPr>
          <p:spPr>
            <a:xfrm>
              <a:off x="63398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9" name="Rectangle 218"/>
            <p:cNvSpPr/>
            <p:nvPr/>
          </p:nvSpPr>
          <p:spPr>
            <a:xfrm>
              <a:off x="77066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0" name="Straight Arrow Connector 219"/>
            <p:cNvCxnSpPr>
              <a:stCxn id="219" idx="0"/>
            </p:cNvCxnSpPr>
            <p:nvPr/>
          </p:nvCxnSpPr>
          <p:spPr>
            <a:xfrm flipV="1">
              <a:off x="78895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1" name="Rectangle 220"/>
            <p:cNvSpPr/>
            <p:nvPr/>
          </p:nvSpPr>
          <p:spPr>
            <a:xfrm>
              <a:off x="72494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2" name="Straight Arrow Connector 221"/>
            <p:cNvCxnSpPr>
              <a:stCxn id="221" idx="0"/>
            </p:cNvCxnSpPr>
            <p:nvPr/>
          </p:nvCxnSpPr>
          <p:spPr>
            <a:xfrm flipV="1">
              <a:off x="74323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67922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8" name="Straight Arrow Connector 227"/>
            <p:cNvCxnSpPr>
              <a:stCxn id="227" idx="0"/>
            </p:cNvCxnSpPr>
            <p:nvPr/>
          </p:nvCxnSpPr>
          <p:spPr>
            <a:xfrm flipV="1">
              <a:off x="69751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9" name="Rectangle 228"/>
            <p:cNvSpPr/>
            <p:nvPr/>
          </p:nvSpPr>
          <p:spPr>
            <a:xfrm>
              <a:off x="63350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30" name="Straight Arrow Connector 229"/>
            <p:cNvCxnSpPr>
              <a:stCxn id="229" idx="0"/>
            </p:cNvCxnSpPr>
            <p:nvPr/>
          </p:nvCxnSpPr>
          <p:spPr>
            <a:xfrm flipV="1">
              <a:off x="65179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35" name="Oval 234"/>
            <p:cNvSpPr/>
            <p:nvPr/>
          </p:nvSpPr>
          <p:spPr>
            <a:xfrm>
              <a:off x="77114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6" name="Oval 235"/>
            <p:cNvSpPr/>
            <p:nvPr/>
          </p:nvSpPr>
          <p:spPr>
            <a:xfrm>
              <a:off x="72542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7" name="Oval 236"/>
            <p:cNvSpPr/>
            <p:nvPr/>
          </p:nvSpPr>
          <p:spPr>
            <a:xfrm>
              <a:off x="67970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8" name="Oval 237"/>
            <p:cNvSpPr/>
            <p:nvPr/>
          </p:nvSpPr>
          <p:spPr>
            <a:xfrm>
              <a:off x="63398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9" name="Oval 238"/>
            <p:cNvSpPr/>
            <p:nvPr/>
          </p:nvSpPr>
          <p:spPr>
            <a:xfrm>
              <a:off x="77114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0" name="Oval 239"/>
            <p:cNvSpPr/>
            <p:nvPr/>
          </p:nvSpPr>
          <p:spPr>
            <a:xfrm>
              <a:off x="72542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1" name="Oval 240"/>
            <p:cNvSpPr/>
            <p:nvPr/>
          </p:nvSpPr>
          <p:spPr>
            <a:xfrm>
              <a:off x="67970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2" name="Oval 241"/>
            <p:cNvSpPr/>
            <p:nvPr/>
          </p:nvSpPr>
          <p:spPr>
            <a:xfrm>
              <a:off x="63398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3" name="Rectangle 242"/>
            <p:cNvSpPr/>
            <p:nvPr/>
          </p:nvSpPr>
          <p:spPr>
            <a:xfrm>
              <a:off x="77066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4" name="Straight Arrow Connector 243"/>
            <p:cNvCxnSpPr>
              <a:stCxn id="243" idx="0"/>
            </p:cNvCxnSpPr>
            <p:nvPr/>
          </p:nvCxnSpPr>
          <p:spPr>
            <a:xfrm flipV="1">
              <a:off x="78895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5" name="Rectangle 244"/>
            <p:cNvSpPr/>
            <p:nvPr/>
          </p:nvSpPr>
          <p:spPr>
            <a:xfrm>
              <a:off x="72494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6" name="Straight Arrow Connector 245"/>
            <p:cNvCxnSpPr>
              <a:stCxn id="245" idx="0"/>
            </p:cNvCxnSpPr>
            <p:nvPr/>
          </p:nvCxnSpPr>
          <p:spPr>
            <a:xfrm flipV="1">
              <a:off x="74323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7" name="Rectangle 246"/>
            <p:cNvSpPr/>
            <p:nvPr/>
          </p:nvSpPr>
          <p:spPr>
            <a:xfrm>
              <a:off x="67922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8" name="Straight Arrow Connector 247"/>
            <p:cNvCxnSpPr>
              <a:stCxn id="247" idx="0"/>
            </p:cNvCxnSpPr>
            <p:nvPr/>
          </p:nvCxnSpPr>
          <p:spPr>
            <a:xfrm flipV="1">
              <a:off x="69751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9" name="Rectangle 248"/>
            <p:cNvSpPr/>
            <p:nvPr/>
          </p:nvSpPr>
          <p:spPr>
            <a:xfrm>
              <a:off x="63350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52" name="Straight Arrow Connector 251"/>
            <p:cNvCxnSpPr>
              <a:stCxn id="249" idx="0"/>
            </p:cNvCxnSpPr>
            <p:nvPr/>
          </p:nvCxnSpPr>
          <p:spPr>
            <a:xfrm flipV="1">
              <a:off x="65179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5" name="Oval 254"/>
            <p:cNvSpPr/>
            <p:nvPr/>
          </p:nvSpPr>
          <p:spPr>
            <a:xfrm>
              <a:off x="77114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6" name="Oval 255"/>
            <p:cNvSpPr/>
            <p:nvPr/>
          </p:nvSpPr>
          <p:spPr>
            <a:xfrm>
              <a:off x="72542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7" name="Oval 256"/>
            <p:cNvSpPr/>
            <p:nvPr/>
          </p:nvSpPr>
          <p:spPr>
            <a:xfrm>
              <a:off x="67970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0" name="Oval 259"/>
            <p:cNvSpPr/>
            <p:nvPr/>
          </p:nvSpPr>
          <p:spPr>
            <a:xfrm>
              <a:off x="63398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3" name="Oval 262"/>
            <p:cNvSpPr/>
            <p:nvPr/>
          </p:nvSpPr>
          <p:spPr>
            <a:xfrm>
              <a:off x="77114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4" name="Oval 263"/>
            <p:cNvSpPr/>
            <p:nvPr/>
          </p:nvSpPr>
          <p:spPr>
            <a:xfrm>
              <a:off x="72542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5" name="Oval 264"/>
            <p:cNvSpPr/>
            <p:nvPr/>
          </p:nvSpPr>
          <p:spPr>
            <a:xfrm>
              <a:off x="67970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6" name="Oval 265"/>
            <p:cNvSpPr/>
            <p:nvPr/>
          </p:nvSpPr>
          <p:spPr>
            <a:xfrm>
              <a:off x="63398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7" name="Rounded Rectangle 266"/>
            <p:cNvSpPr/>
            <p:nvPr/>
          </p:nvSpPr>
          <p:spPr>
            <a:xfrm>
              <a:off x="5867400" y="762000"/>
              <a:ext cx="25908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black"/>
                  </a:solidFill>
                  <a:latin typeface="Calibri"/>
                  <a:cs typeface="Calibri"/>
                </a:rPr>
                <a:t>Short </a:t>
              </a:r>
              <a:r>
                <a:rPr lang="en-US" sz="3200" b="1" dirty="0" err="1">
                  <a:solidFill>
                    <a:prstClr val="black"/>
                  </a:solidFill>
                  <a:latin typeface="Calibri"/>
                  <a:cs typeface="Calibri"/>
                </a:rPr>
                <a:t>Bitline</a:t>
              </a:r>
              <a:endParaRPr lang="en-US" sz="3200" b="1" dirty="0">
                <a:solidFill>
                  <a:prstClr val="black"/>
                </a:solidFill>
                <a:latin typeface="Calibri"/>
                <a:cs typeface="Calibri"/>
              </a:endParaRPr>
            </a:p>
          </p:txBody>
        </p:sp>
      </p:grpSp>
      <p:sp>
        <p:nvSpPr>
          <p:cNvPr id="483" name="Content Placeholder 2"/>
          <p:cNvSpPr txBox="1">
            <a:spLocks/>
          </p:cNvSpPr>
          <p:nvPr/>
        </p:nvSpPr>
        <p:spPr>
          <a:xfrm>
            <a:off x="5867400" y="227076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a:solidFill>
                  <a:srgbClr val="008000"/>
                </a:solidFill>
                <a:latin typeface="Calibri"/>
              </a:rPr>
              <a:t>Low Latency </a:t>
            </a:r>
          </a:p>
        </p:txBody>
      </p:sp>
      <p:grpSp>
        <p:nvGrpSpPr>
          <p:cNvPr id="470" name="Group 469"/>
          <p:cNvGrpSpPr/>
          <p:nvPr/>
        </p:nvGrpSpPr>
        <p:grpSpPr>
          <a:xfrm>
            <a:off x="3632200" y="4549508"/>
            <a:ext cx="1500615" cy="435242"/>
            <a:chOff x="6576585" y="3527158"/>
            <a:chExt cx="1500615" cy="435242"/>
          </a:xfrm>
        </p:grpSpPr>
        <p:cxnSp>
          <p:nvCxnSpPr>
            <p:cNvPr id="471" name="Straight Arrow Connector 470"/>
            <p:cNvCxnSpPr/>
            <p:nvPr/>
          </p:nvCxnSpPr>
          <p:spPr>
            <a:xfrm flipV="1">
              <a:off x="8077200" y="3527158"/>
              <a:ext cx="0" cy="93511"/>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2" name="Straight Arrow Connector 471"/>
            <p:cNvCxnSpPr/>
            <p:nvPr/>
          </p:nvCxnSpPr>
          <p:spPr>
            <a:xfrm flipV="1">
              <a:off x="7620000" y="3527425"/>
              <a:ext cx="3895"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3" name="Straight Arrow Connector 472"/>
            <p:cNvCxnSpPr/>
            <p:nvPr/>
          </p:nvCxnSpPr>
          <p:spPr>
            <a:xfrm flipV="1">
              <a:off x="7162800" y="3527158"/>
              <a:ext cx="0"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4" name="Straight Arrow Connector 473"/>
            <p:cNvCxnSpPr/>
            <p:nvPr/>
          </p:nvCxnSpPr>
          <p:spPr>
            <a:xfrm flipV="1">
              <a:off x="6705600" y="3527158"/>
              <a:ext cx="0"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5" name="Straight Arrow Connector 474"/>
            <p:cNvCxnSpPr/>
            <p:nvPr/>
          </p:nvCxnSpPr>
          <p:spPr>
            <a:xfrm flipH="1" flipV="1">
              <a:off x="80724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6" name="Straight Arrow Connector 475"/>
            <p:cNvCxnSpPr/>
            <p:nvPr/>
          </p:nvCxnSpPr>
          <p:spPr>
            <a:xfrm flipH="1" flipV="1">
              <a:off x="76152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7" name="Straight Arrow Connector 476"/>
            <p:cNvCxnSpPr/>
            <p:nvPr/>
          </p:nvCxnSpPr>
          <p:spPr>
            <a:xfrm flipH="1" flipV="1">
              <a:off x="71580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8" name="Straight Arrow Connector 477"/>
            <p:cNvCxnSpPr/>
            <p:nvPr/>
          </p:nvCxnSpPr>
          <p:spPr>
            <a:xfrm flipH="1" flipV="1">
              <a:off x="67008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9" name="Straight Arrow Connector 478"/>
            <p:cNvCxnSpPr/>
            <p:nvPr/>
          </p:nvCxnSpPr>
          <p:spPr>
            <a:xfrm>
              <a:off x="657658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0" name="Straight Arrow Connector 479"/>
            <p:cNvCxnSpPr/>
            <p:nvPr/>
          </p:nvCxnSpPr>
          <p:spPr>
            <a:xfrm>
              <a:off x="703505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1" name="Straight Arrow Connector 480"/>
            <p:cNvCxnSpPr/>
            <p:nvPr/>
          </p:nvCxnSpPr>
          <p:spPr>
            <a:xfrm>
              <a:off x="7491730"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2" name="Straight Arrow Connector 481"/>
            <p:cNvCxnSpPr/>
            <p:nvPr/>
          </p:nvCxnSpPr>
          <p:spPr>
            <a:xfrm>
              <a:off x="794945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0" y="0"/>
            <a:ext cx="9144000" cy="838200"/>
          </a:xfrm>
        </p:spPr>
        <p:txBody>
          <a:bodyPr>
            <a:normAutofit/>
          </a:bodyPr>
          <a:lstStyle/>
          <a:p>
            <a:r>
              <a:rPr lang="en-US"/>
              <a:t>   Approximating the Best of Both Worlds</a:t>
            </a:r>
          </a:p>
        </p:txBody>
      </p:sp>
      <p:grpSp>
        <p:nvGrpSpPr>
          <p:cNvPr id="148" name="Group 147"/>
          <p:cNvGrpSpPr/>
          <p:nvPr/>
        </p:nvGrpSpPr>
        <p:grpSpPr>
          <a:xfrm>
            <a:off x="495300" y="914400"/>
            <a:ext cx="2514600" cy="5486400"/>
            <a:chOff x="495300" y="762000"/>
            <a:chExt cx="2514600" cy="5486400"/>
          </a:xfrm>
        </p:grpSpPr>
        <p:sp>
          <p:nvSpPr>
            <p:cNvPr id="149" name="Rounded Rectangle 148"/>
            <p:cNvSpPr/>
            <p:nvPr/>
          </p:nvSpPr>
          <p:spPr>
            <a:xfrm>
              <a:off x="495300" y="762000"/>
              <a:ext cx="25146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black"/>
                  </a:solidFill>
                  <a:latin typeface="Calibri"/>
                  <a:cs typeface="Calibri"/>
                </a:rPr>
                <a:t>Long </a:t>
              </a:r>
              <a:r>
                <a:rPr lang="en-US" sz="3200" b="1" dirty="0" err="1">
                  <a:solidFill>
                    <a:prstClr val="black"/>
                  </a:solidFill>
                  <a:latin typeface="Calibri"/>
                  <a:cs typeface="Calibri"/>
                </a:rPr>
                <a:t>Bitline</a:t>
              </a:r>
              <a:endParaRPr lang="en-US" sz="3200" b="1" dirty="0">
                <a:solidFill>
                  <a:prstClr val="black"/>
                </a:solidFill>
                <a:latin typeface="Calibri"/>
                <a:cs typeface="Calibri"/>
              </a:endParaRPr>
            </a:p>
          </p:txBody>
        </p:sp>
        <p:sp>
          <p:nvSpPr>
            <p:cNvPr id="150" name="Rectangle 149"/>
            <p:cNvSpPr/>
            <p:nvPr/>
          </p:nvSpPr>
          <p:spPr>
            <a:xfrm>
              <a:off x="22098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1" name="Straight Arrow Connector 150"/>
            <p:cNvCxnSpPr>
              <a:stCxn id="150" idx="0"/>
            </p:cNvCxnSpPr>
            <p:nvPr/>
          </p:nvCxnSpPr>
          <p:spPr>
            <a:xfrm flipV="1">
              <a:off x="23926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2" name="Rectangle 151"/>
            <p:cNvSpPr/>
            <p:nvPr/>
          </p:nvSpPr>
          <p:spPr>
            <a:xfrm>
              <a:off x="17526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3" name="Straight Arrow Connector 152"/>
            <p:cNvCxnSpPr>
              <a:stCxn id="152" idx="0"/>
            </p:cNvCxnSpPr>
            <p:nvPr/>
          </p:nvCxnSpPr>
          <p:spPr>
            <a:xfrm flipV="1">
              <a:off x="19354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4" name="Rectangle 153"/>
            <p:cNvSpPr/>
            <p:nvPr/>
          </p:nvSpPr>
          <p:spPr>
            <a:xfrm>
              <a:off x="12954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5" name="Straight Arrow Connector 154"/>
            <p:cNvCxnSpPr>
              <a:stCxn id="154" idx="0"/>
            </p:cNvCxnSpPr>
            <p:nvPr/>
          </p:nvCxnSpPr>
          <p:spPr>
            <a:xfrm flipV="1">
              <a:off x="14782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6" name="Rectangle 155"/>
            <p:cNvSpPr/>
            <p:nvPr/>
          </p:nvSpPr>
          <p:spPr>
            <a:xfrm>
              <a:off x="8382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7" name="Straight Arrow Connector 156"/>
            <p:cNvCxnSpPr>
              <a:stCxn id="156" idx="0"/>
            </p:cNvCxnSpPr>
            <p:nvPr/>
          </p:nvCxnSpPr>
          <p:spPr>
            <a:xfrm flipV="1">
              <a:off x="10210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8" name="Oval 157"/>
            <p:cNvSpPr/>
            <p:nvPr/>
          </p:nvSpPr>
          <p:spPr>
            <a:xfrm>
              <a:off x="22145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9" name="Oval 158"/>
            <p:cNvSpPr/>
            <p:nvPr/>
          </p:nvSpPr>
          <p:spPr>
            <a:xfrm>
              <a:off x="17573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0" name="Oval 159"/>
            <p:cNvSpPr/>
            <p:nvPr/>
          </p:nvSpPr>
          <p:spPr>
            <a:xfrm>
              <a:off x="13001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1" name="Oval 160"/>
            <p:cNvSpPr/>
            <p:nvPr/>
          </p:nvSpPr>
          <p:spPr>
            <a:xfrm>
              <a:off x="8429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2" name="Oval 161"/>
            <p:cNvSpPr/>
            <p:nvPr/>
          </p:nvSpPr>
          <p:spPr>
            <a:xfrm>
              <a:off x="22145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3" name="Oval 162"/>
            <p:cNvSpPr/>
            <p:nvPr/>
          </p:nvSpPr>
          <p:spPr>
            <a:xfrm>
              <a:off x="17573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4" name="Oval 163"/>
            <p:cNvSpPr/>
            <p:nvPr/>
          </p:nvSpPr>
          <p:spPr>
            <a:xfrm>
              <a:off x="13001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5" name="Oval 164"/>
            <p:cNvSpPr/>
            <p:nvPr/>
          </p:nvSpPr>
          <p:spPr>
            <a:xfrm>
              <a:off x="8429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6" name="Oval 165"/>
            <p:cNvSpPr/>
            <p:nvPr/>
          </p:nvSpPr>
          <p:spPr>
            <a:xfrm>
              <a:off x="22145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7" name="Oval 166"/>
            <p:cNvSpPr/>
            <p:nvPr/>
          </p:nvSpPr>
          <p:spPr>
            <a:xfrm>
              <a:off x="17573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8" name="Oval 167"/>
            <p:cNvSpPr/>
            <p:nvPr/>
          </p:nvSpPr>
          <p:spPr>
            <a:xfrm>
              <a:off x="13001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9" name="Oval 168"/>
            <p:cNvSpPr/>
            <p:nvPr/>
          </p:nvSpPr>
          <p:spPr>
            <a:xfrm>
              <a:off x="8429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0" name="Oval 169"/>
            <p:cNvSpPr/>
            <p:nvPr/>
          </p:nvSpPr>
          <p:spPr>
            <a:xfrm>
              <a:off x="22145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1" name="Oval 170"/>
            <p:cNvSpPr/>
            <p:nvPr/>
          </p:nvSpPr>
          <p:spPr>
            <a:xfrm>
              <a:off x="17573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2" name="Oval 171"/>
            <p:cNvSpPr/>
            <p:nvPr/>
          </p:nvSpPr>
          <p:spPr>
            <a:xfrm>
              <a:off x="13001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3" name="Oval 172"/>
            <p:cNvSpPr/>
            <p:nvPr/>
          </p:nvSpPr>
          <p:spPr>
            <a:xfrm>
              <a:off x="8429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4" name="Oval 173"/>
            <p:cNvSpPr/>
            <p:nvPr/>
          </p:nvSpPr>
          <p:spPr>
            <a:xfrm>
              <a:off x="22145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5" name="Oval 174"/>
            <p:cNvSpPr/>
            <p:nvPr/>
          </p:nvSpPr>
          <p:spPr>
            <a:xfrm>
              <a:off x="17573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6" name="Oval 175"/>
            <p:cNvSpPr/>
            <p:nvPr/>
          </p:nvSpPr>
          <p:spPr>
            <a:xfrm>
              <a:off x="13001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7" name="Oval 176"/>
            <p:cNvSpPr/>
            <p:nvPr/>
          </p:nvSpPr>
          <p:spPr>
            <a:xfrm>
              <a:off x="8429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8" name="Oval 177"/>
            <p:cNvSpPr/>
            <p:nvPr/>
          </p:nvSpPr>
          <p:spPr>
            <a:xfrm>
              <a:off x="22098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9" name="Oval 178"/>
            <p:cNvSpPr/>
            <p:nvPr/>
          </p:nvSpPr>
          <p:spPr>
            <a:xfrm>
              <a:off x="17526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0" name="Oval 179"/>
            <p:cNvSpPr/>
            <p:nvPr/>
          </p:nvSpPr>
          <p:spPr>
            <a:xfrm>
              <a:off x="12954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1" name="Oval 180"/>
            <p:cNvSpPr/>
            <p:nvPr/>
          </p:nvSpPr>
          <p:spPr>
            <a:xfrm>
              <a:off x="8382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sp>
        <p:nvSpPr>
          <p:cNvPr id="268" name="Content Placeholder 2"/>
          <p:cNvSpPr txBox="1">
            <a:spLocks/>
          </p:cNvSpPr>
          <p:nvPr/>
        </p:nvSpPr>
        <p:spPr>
          <a:xfrm>
            <a:off x="457200" y="161544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a:solidFill>
                  <a:srgbClr val="008000"/>
                </a:solidFill>
                <a:latin typeface="Calibri"/>
              </a:rPr>
              <a:t>Small Area </a:t>
            </a:r>
          </a:p>
        </p:txBody>
      </p:sp>
      <p:sp>
        <p:nvSpPr>
          <p:cNvPr id="269" name="Rounded Rectangle 268"/>
          <p:cNvSpPr/>
          <p:nvPr/>
        </p:nvSpPr>
        <p:spPr>
          <a:xfrm>
            <a:off x="457200" y="9144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latin typeface="Calibri"/>
                <a:cs typeface="Calibri"/>
              </a:rPr>
              <a:t>Long </a:t>
            </a:r>
            <a:r>
              <a:rPr lang="en-US" sz="3200" b="1" dirty="0" err="1">
                <a:solidFill>
                  <a:srgbClr val="FFFF00"/>
                </a:solidFill>
                <a:latin typeface="Calibri"/>
                <a:cs typeface="Calibri"/>
              </a:rPr>
              <a:t>Bitline</a:t>
            </a:r>
            <a:endParaRPr lang="en-US" sz="3200" b="1" dirty="0">
              <a:solidFill>
                <a:srgbClr val="FFFF00"/>
              </a:solidFill>
              <a:latin typeface="Calibri"/>
              <a:cs typeface="Calibri"/>
            </a:endParaRPr>
          </a:p>
        </p:txBody>
      </p:sp>
      <p:sp>
        <p:nvSpPr>
          <p:cNvPr id="274" name="Content Placeholder 2"/>
          <p:cNvSpPr txBox="1">
            <a:spLocks/>
          </p:cNvSpPr>
          <p:nvPr/>
        </p:nvSpPr>
        <p:spPr>
          <a:xfrm>
            <a:off x="5867400" y="227076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a:solidFill>
                  <a:srgbClr val="008000"/>
                </a:solidFill>
                <a:latin typeface="Calibri"/>
              </a:rPr>
              <a:t>Low Latency </a:t>
            </a:r>
          </a:p>
        </p:txBody>
      </p:sp>
      <p:sp>
        <p:nvSpPr>
          <p:cNvPr id="275" name="Rounded Rectangle 274"/>
          <p:cNvSpPr/>
          <p:nvPr/>
        </p:nvSpPr>
        <p:spPr>
          <a:xfrm>
            <a:off x="5867400" y="9144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Calibri"/>
                <a:cs typeface="Calibri"/>
              </a:rPr>
              <a:t>Short </a:t>
            </a:r>
            <a:r>
              <a:rPr lang="en-US" sz="3200" b="1" err="1">
                <a:solidFill>
                  <a:srgbClr val="FFFF00"/>
                </a:solidFill>
                <a:latin typeface="Calibri"/>
                <a:cs typeface="Calibri"/>
              </a:rPr>
              <a:t>Bitline</a:t>
            </a:r>
            <a:endParaRPr lang="en-US" sz="3200" b="1">
              <a:solidFill>
                <a:srgbClr val="FFFF00"/>
              </a:solidFill>
              <a:latin typeface="Calibri"/>
              <a:cs typeface="Calibri"/>
            </a:endParaRPr>
          </a:p>
        </p:txBody>
      </p:sp>
      <p:sp>
        <p:nvSpPr>
          <p:cNvPr id="284" name="Rounded Rectangle 283"/>
          <p:cNvSpPr/>
          <p:nvPr/>
        </p:nvSpPr>
        <p:spPr>
          <a:xfrm>
            <a:off x="3168650" y="9144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Calibri"/>
                <a:cs typeface="Calibri"/>
              </a:rPr>
              <a:t>Our Proposal</a:t>
            </a:r>
          </a:p>
        </p:txBody>
      </p:sp>
      <p:grpSp>
        <p:nvGrpSpPr>
          <p:cNvPr id="3" name="Group 2"/>
          <p:cNvGrpSpPr/>
          <p:nvPr/>
        </p:nvGrpSpPr>
        <p:grpSpPr>
          <a:xfrm>
            <a:off x="838200" y="3352800"/>
            <a:ext cx="1742123" cy="3048000"/>
            <a:chOff x="844550" y="3200400"/>
            <a:chExt cx="1742123" cy="3048000"/>
          </a:xfrm>
        </p:grpSpPr>
        <p:sp>
          <p:nvSpPr>
            <p:cNvPr id="287" name="Rectangle 286"/>
            <p:cNvSpPr/>
            <p:nvPr/>
          </p:nvSpPr>
          <p:spPr>
            <a:xfrm>
              <a:off x="22161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88" name="Straight Arrow Connector 287"/>
            <p:cNvCxnSpPr>
              <a:stCxn id="287" idx="0"/>
            </p:cNvCxnSpPr>
            <p:nvPr/>
          </p:nvCxnSpPr>
          <p:spPr>
            <a:xfrm flipV="1">
              <a:off x="23990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89" name="Rectangle 288"/>
            <p:cNvSpPr/>
            <p:nvPr/>
          </p:nvSpPr>
          <p:spPr>
            <a:xfrm>
              <a:off x="17589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0" name="Straight Arrow Connector 289"/>
            <p:cNvCxnSpPr>
              <a:stCxn id="289" idx="0"/>
            </p:cNvCxnSpPr>
            <p:nvPr/>
          </p:nvCxnSpPr>
          <p:spPr>
            <a:xfrm flipV="1">
              <a:off x="19418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1" name="Rectangle 290"/>
            <p:cNvSpPr/>
            <p:nvPr/>
          </p:nvSpPr>
          <p:spPr>
            <a:xfrm>
              <a:off x="13017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2" name="Straight Arrow Connector 291"/>
            <p:cNvCxnSpPr>
              <a:stCxn id="291" idx="0"/>
            </p:cNvCxnSpPr>
            <p:nvPr/>
          </p:nvCxnSpPr>
          <p:spPr>
            <a:xfrm flipV="1">
              <a:off x="14846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3" name="Rectangle 292"/>
            <p:cNvSpPr/>
            <p:nvPr/>
          </p:nvSpPr>
          <p:spPr>
            <a:xfrm>
              <a:off x="8445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4" name="Straight Arrow Connector 293"/>
            <p:cNvCxnSpPr>
              <a:stCxn id="293" idx="0"/>
            </p:cNvCxnSpPr>
            <p:nvPr/>
          </p:nvCxnSpPr>
          <p:spPr>
            <a:xfrm flipV="1">
              <a:off x="10274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5" name="Oval 294"/>
            <p:cNvSpPr/>
            <p:nvPr/>
          </p:nvSpPr>
          <p:spPr>
            <a:xfrm>
              <a:off x="22209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6" name="Oval 295"/>
            <p:cNvSpPr/>
            <p:nvPr/>
          </p:nvSpPr>
          <p:spPr>
            <a:xfrm>
              <a:off x="17637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7" name="Oval 296"/>
            <p:cNvSpPr/>
            <p:nvPr/>
          </p:nvSpPr>
          <p:spPr>
            <a:xfrm>
              <a:off x="13065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8" name="Oval 297"/>
            <p:cNvSpPr/>
            <p:nvPr/>
          </p:nvSpPr>
          <p:spPr>
            <a:xfrm>
              <a:off x="8493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9" name="Oval 298"/>
            <p:cNvSpPr/>
            <p:nvPr/>
          </p:nvSpPr>
          <p:spPr>
            <a:xfrm>
              <a:off x="22209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0" name="Oval 299"/>
            <p:cNvSpPr/>
            <p:nvPr/>
          </p:nvSpPr>
          <p:spPr>
            <a:xfrm>
              <a:off x="17637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1" name="Oval 300"/>
            <p:cNvSpPr/>
            <p:nvPr/>
          </p:nvSpPr>
          <p:spPr>
            <a:xfrm>
              <a:off x="13065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2" name="Oval 301"/>
            <p:cNvSpPr/>
            <p:nvPr/>
          </p:nvSpPr>
          <p:spPr>
            <a:xfrm>
              <a:off x="8493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3" name="Oval 302"/>
            <p:cNvSpPr/>
            <p:nvPr/>
          </p:nvSpPr>
          <p:spPr>
            <a:xfrm>
              <a:off x="22209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4" name="Oval 303"/>
            <p:cNvSpPr/>
            <p:nvPr/>
          </p:nvSpPr>
          <p:spPr>
            <a:xfrm>
              <a:off x="17637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5" name="Oval 304"/>
            <p:cNvSpPr/>
            <p:nvPr/>
          </p:nvSpPr>
          <p:spPr>
            <a:xfrm>
              <a:off x="13065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6" name="Oval 305"/>
            <p:cNvSpPr/>
            <p:nvPr/>
          </p:nvSpPr>
          <p:spPr>
            <a:xfrm>
              <a:off x="8493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7" name="Oval 306"/>
            <p:cNvSpPr/>
            <p:nvPr/>
          </p:nvSpPr>
          <p:spPr>
            <a:xfrm>
              <a:off x="22209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8" name="Oval 307"/>
            <p:cNvSpPr/>
            <p:nvPr/>
          </p:nvSpPr>
          <p:spPr>
            <a:xfrm>
              <a:off x="17637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9" name="Oval 308"/>
            <p:cNvSpPr/>
            <p:nvPr/>
          </p:nvSpPr>
          <p:spPr>
            <a:xfrm>
              <a:off x="13065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0" name="Oval 309"/>
            <p:cNvSpPr/>
            <p:nvPr/>
          </p:nvSpPr>
          <p:spPr>
            <a:xfrm>
              <a:off x="8493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1" name="Oval 310"/>
            <p:cNvSpPr/>
            <p:nvPr/>
          </p:nvSpPr>
          <p:spPr>
            <a:xfrm>
              <a:off x="22209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2" name="Oval 311"/>
            <p:cNvSpPr/>
            <p:nvPr/>
          </p:nvSpPr>
          <p:spPr>
            <a:xfrm>
              <a:off x="17637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3" name="Oval 312"/>
            <p:cNvSpPr/>
            <p:nvPr/>
          </p:nvSpPr>
          <p:spPr>
            <a:xfrm>
              <a:off x="13065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3" name="Oval 322"/>
            <p:cNvSpPr/>
            <p:nvPr/>
          </p:nvSpPr>
          <p:spPr>
            <a:xfrm>
              <a:off x="8493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6" name="Oval 345"/>
            <p:cNvSpPr/>
            <p:nvPr/>
          </p:nvSpPr>
          <p:spPr>
            <a:xfrm>
              <a:off x="22161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69" name="Oval 368"/>
            <p:cNvSpPr/>
            <p:nvPr/>
          </p:nvSpPr>
          <p:spPr>
            <a:xfrm>
              <a:off x="17589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85" name="Oval 384"/>
            <p:cNvSpPr/>
            <p:nvPr/>
          </p:nvSpPr>
          <p:spPr>
            <a:xfrm>
              <a:off x="13017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86" name="Oval 385"/>
            <p:cNvSpPr/>
            <p:nvPr/>
          </p:nvSpPr>
          <p:spPr>
            <a:xfrm>
              <a:off x="8445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sp>
        <p:nvSpPr>
          <p:cNvPr id="432" name="Content Placeholder 2"/>
          <p:cNvSpPr txBox="1">
            <a:spLocks/>
          </p:cNvSpPr>
          <p:nvPr/>
        </p:nvSpPr>
        <p:spPr>
          <a:xfrm>
            <a:off x="457200" y="1607897"/>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a:solidFill>
                  <a:srgbClr val="008000"/>
                </a:solidFill>
                <a:latin typeface="Calibri"/>
              </a:rPr>
              <a:t>Small Area </a:t>
            </a:r>
          </a:p>
        </p:txBody>
      </p:sp>
      <p:grpSp>
        <p:nvGrpSpPr>
          <p:cNvPr id="433" name="Group 432"/>
          <p:cNvGrpSpPr/>
          <p:nvPr/>
        </p:nvGrpSpPr>
        <p:grpSpPr>
          <a:xfrm>
            <a:off x="3579177" y="3368676"/>
            <a:ext cx="1742123" cy="1577974"/>
            <a:chOff x="6487477" y="1949184"/>
            <a:chExt cx="1742123" cy="1577974"/>
          </a:xfrm>
        </p:grpSpPr>
        <p:cxnSp>
          <p:nvCxnSpPr>
            <p:cNvPr id="453" name="Straight Arrow Connector 452"/>
            <p:cNvCxnSpPr/>
            <p:nvPr/>
          </p:nvCxnSpPr>
          <p:spPr>
            <a:xfrm flipV="1">
              <a:off x="80438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4" name="Straight Arrow Connector 453"/>
            <p:cNvCxnSpPr/>
            <p:nvPr/>
          </p:nvCxnSpPr>
          <p:spPr>
            <a:xfrm flipV="1">
              <a:off x="75866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5" name="Straight Arrow Connector 454"/>
            <p:cNvCxnSpPr/>
            <p:nvPr/>
          </p:nvCxnSpPr>
          <p:spPr>
            <a:xfrm flipH="1" flipV="1">
              <a:off x="7126715" y="1949184"/>
              <a:ext cx="2744" cy="86896"/>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6" name="Straight Arrow Connector 455"/>
            <p:cNvCxnSpPr/>
            <p:nvPr/>
          </p:nvCxnSpPr>
          <p:spPr>
            <a:xfrm flipV="1">
              <a:off x="66722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434" name="Oval 433"/>
            <p:cNvSpPr/>
            <p:nvPr/>
          </p:nvSpPr>
          <p:spPr>
            <a:xfrm>
              <a:off x="78638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36" name="Oval 435"/>
            <p:cNvSpPr/>
            <p:nvPr/>
          </p:nvSpPr>
          <p:spPr>
            <a:xfrm>
              <a:off x="74066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37" name="Oval 436"/>
            <p:cNvSpPr/>
            <p:nvPr/>
          </p:nvSpPr>
          <p:spPr>
            <a:xfrm>
              <a:off x="69494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0" name="Oval 439"/>
            <p:cNvSpPr/>
            <p:nvPr/>
          </p:nvSpPr>
          <p:spPr>
            <a:xfrm>
              <a:off x="64922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1" name="Oval 440"/>
            <p:cNvSpPr/>
            <p:nvPr/>
          </p:nvSpPr>
          <p:spPr>
            <a:xfrm>
              <a:off x="78638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2" name="Oval 441"/>
            <p:cNvSpPr/>
            <p:nvPr/>
          </p:nvSpPr>
          <p:spPr>
            <a:xfrm>
              <a:off x="74066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3" name="Oval 442"/>
            <p:cNvSpPr/>
            <p:nvPr/>
          </p:nvSpPr>
          <p:spPr>
            <a:xfrm>
              <a:off x="69494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4" name="Oval 443"/>
            <p:cNvSpPr/>
            <p:nvPr/>
          </p:nvSpPr>
          <p:spPr>
            <a:xfrm>
              <a:off x="64922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5" name="Oval 444"/>
            <p:cNvSpPr/>
            <p:nvPr/>
          </p:nvSpPr>
          <p:spPr>
            <a:xfrm>
              <a:off x="78638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6" name="Oval 445"/>
            <p:cNvSpPr/>
            <p:nvPr/>
          </p:nvSpPr>
          <p:spPr>
            <a:xfrm>
              <a:off x="74066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7" name="Oval 446"/>
            <p:cNvSpPr/>
            <p:nvPr/>
          </p:nvSpPr>
          <p:spPr>
            <a:xfrm>
              <a:off x="69494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8" name="Oval 447"/>
            <p:cNvSpPr/>
            <p:nvPr/>
          </p:nvSpPr>
          <p:spPr>
            <a:xfrm>
              <a:off x="64922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9" name="Oval 448"/>
            <p:cNvSpPr/>
            <p:nvPr/>
          </p:nvSpPr>
          <p:spPr>
            <a:xfrm>
              <a:off x="78590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0" name="Oval 449"/>
            <p:cNvSpPr/>
            <p:nvPr/>
          </p:nvSpPr>
          <p:spPr>
            <a:xfrm>
              <a:off x="74018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1" name="Oval 450"/>
            <p:cNvSpPr/>
            <p:nvPr/>
          </p:nvSpPr>
          <p:spPr>
            <a:xfrm>
              <a:off x="69446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2" name="Oval 451"/>
            <p:cNvSpPr/>
            <p:nvPr/>
          </p:nvSpPr>
          <p:spPr>
            <a:xfrm>
              <a:off x="64874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457" name="Group 456"/>
          <p:cNvGrpSpPr/>
          <p:nvPr/>
        </p:nvGrpSpPr>
        <p:grpSpPr>
          <a:xfrm>
            <a:off x="3579177" y="4953000"/>
            <a:ext cx="1742123" cy="1447800"/>
            <a:chOff x="6487477" y="3962400"/>
            <a:chExt cx="1742123" cy="1447800"/>
          </a:xfrm>
        </p:grpSpPr>
        <p:sp>
          <p:nvSpPr>
            <p:cNvPr id="458" name="Rectangle 457"/>
            <p:cNvSpPr/>
            <p:nvPr/>
          </p:nvSpPr>
          <p:spPr>
            <a:xfrm>
              <a:off x="78590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59" name="Rectangle 458"/>
            <p:cNvSpPr/>
            <p:nvPr/>
          </p:nvSpPr>
          <p:spPr>
            <a:xfrm>
              <a:off x="74018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0" name="Rectangle 459"/>
            <p:cNvSpPr/>
            <p:nvPr/>
          </p:nvSpPr>
          <p:spPr>
            <a:xfrm>
              <a:off x="69446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1" name="Rectangle 460"/>
            <p:cNvSpPr/>
            <p:nvPr/>
          </p:nvSpPr>
          <p:spPr>
            <a:xfrm>
              <a:off x="64874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2" name="Oval 461"/>
            <p:cNvSpPr/>
            <p:nvPr/>
          </p:nvSpPr>
          <p:spPr>
            <a:xfrm>
              <a:off x="78638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3" name="Oval 462"/>
            <p:cNvSpPr/>
            <p:nvPr/>
          </p:nvSpPr>
          <p:spPr>
            <a:xfrm>
              <a:off x="74066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4" name="Oval 463"/>
            <p:cNvSpPr/>
            <p:nvPr/>
          </p:nvSpPr>
          <p:spPr>
            <a:xfrm>
              <a:off x="69494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5" name="Oval 464"/>
            <p:cNvSpPr/>
            <p:nvPr/>
          </p:nvSpPr>
          <p:spPr>
            <a:xfrm>
              <a:off x="64922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6" name="Oval 465"/>
            <p:cNvSpPr/>
            <p:nvPr/>
          </p:nvSpPr>
          <p:spPr>
            <a:xfrm>
              <a:off x="78638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7" name="Oval 466"/>
            <p:cNvSpPr/>
            <p:nvPr/>
          </p:nvSpPr>
          <p:spPr>
            <a:xfrm>
              <a:off x="74066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8" name="Oval 467"/>
            <p:cNvSpPr/>
            <p:nvPr/>
          </p:nvSpPr>
          <p:spPr>
            <a:xfrm>
              <a:off x="69494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9" name="Oval 468"/>
            <p:cNvSpPr/>
            <p:nvPr/>
          </p:nvSpPr>
          <p:spPr>
            <a:xfrm>
              <a:off x="64922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184" name="Group 183"/>
          <p:cNvGrpSpPr/>
          <p:nvPr/>
        </p:nvGrpSpPr>
        <p:grpSpPr>
          <a:xfrm>
            <a:off x="3946525" y="4953000"/>
            <a:ext cx="3756147" cy="1463675"/>
            <a:chOff x="3946525" y="4800600"/>
            <a:chExt cx="3756147" cy="1463675"/>
          </a:xfrm>
        </p:grpSpPr>
        <p:cxnSp>
          <p:nvCxnSpPr>
            <p:cNvPr id="186" name="Straight Arrow Connector 185"/>
            <p:cNvCxnSpPr/>
            <p:nvPr/>
          </p:nvCxnSpPr>
          <p:spPr>
            <a:xfrm flipH="1">
              <a:off x="5382876" y="4800600"/>
              <a:ext cx="927100" cy="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p:nvPr/>
          </p:nvCxnSpPr>
          <p:spPr>
            <a:xfrm flipH="1">
              <a:off x="5374409" y="5555673"/>
              <a:ext cx="927100" cy="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flipV="1">
              <a:off x="5852006" y="4832351"/>
              <a:ext cx="1" cy="715009"/>
            </a:xfrm>
            <a:prstGeom prst="straightConnector1">
              <a:avLst/>
            </a:prstGeom>
            <a:ln w="50800">
              <a:solidFill>
                <a:srgbClr val="FF0000"/>
              </a:solidFill>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190" name="Content Placeholder 2"/>
            <p:cNvSpPr txBox="1">
              <a:spLocks/>
            </p:cNvSpPr>
            <p:nvPr/>
          </p:nvSpPr>
          <p:spPr>
            <a:xfrm>
              <a:off x="3946525" y="5654675"/>
              <a:ext cx="3756147" cy="609600"/>
            </a:xfrm>
            <a:prstGeom prst="rect">
              <a:avLst/>
            </a:prstGeom>
            <a:solidFill>
              <a:schemeClr val="tx1"/>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a:solidFill>
                    <a:srgbClr val="FFFF66"/>
                  </a:solidFill>
                  <a:latin typeface="Calibri"/>
                </a:rPr>
                <a:t>Short </a:t>
              </a:r>
              <a:r>
                <a:rPr lang="en-US" sz="3200" b="1" i="1" dirty="0" err="1">
                  <a:solidFill>
                    <a:srgbClr val="FFFF66"/>
                  </a:solidFill>
                  <a:latin typeface="Calibri"/>
                </a:rPr>
                <a:t>Bitline</a:t>
              </a:r>
              <a:r>
                <a:rPr lang="en-US" sz="3200" b="1" i="1" dirty="0">
                  <a:solidFill>
                    <a:srgbClr val="FFFF66"/>
                  </a:solidFill>
                  <a:latin typeface="Calibri"/>
                </a:rPr>
                <a:t> </a:t>
              </a:r>
              <a:r>
                <a:rPr lang="en-US" sz="3200" b="1" i="1" dirty="0">
                  <a:solidFill>
                    <a:srgbClr val="FFFF66"/>
                  </a:solidFill>
                  <a:latin typeface="Calibri"/>
                  <a:sym typeface="Wingdings"/>
                </a:rPr>
                <a:t> </a:t>
              </a:r>
              <a:r>
                <a:rPr lang="en-US" sz="3200" b="1" i="1" dirty="0">
                  <a:solidFill>
                    <a:srgbClr val="FFFF66"/>
                  </a:solidFill>
                  <a:latin typeface="Calibri"/>
                </a:rPr>
                <a:t>Fast</a:t>
              </a:r>
            </a:p>
          </p:txBody>
        </p:sp>
      </p:grpSp>
      <p:grpSp>
        <p:nvGrpSpPr>
          <p:cNvPr id="19" name="Group 18"/>
          <p:cNvGrpSpPr/>
          <p:nvPr/>
        </p:nvGrpSpPr>
        <p:grpSpPr>
          <a:xfrm>
            <a:off x="182880" y="4404206"/>
            <a:ext cx="5303520" cy="1845998"/>
            <a:chOff x="182880" y="4251806"/>
            <a:chExt cx="5303520" cy="1845998"/>
          </a:xfrm>
        </p:grpSpPr>
        <p:sp>
          <p:nvSpPr>
            <p:cNvPr id="192" name="Oval 191"/>
            <p:cNvSpPr/>
            <p:nvPr/>
          </p:nvSpPr>
          <p:spPr>
            <a:xfrm>
              <a:off x="3352800" y="4251806"/>
              <a:ext cx="2133600" cy="685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nvGrpSpPr>
            <p:cNvPr id="18" name="Group 17"/>
            <p:cNvGrpSpPr/>
            <p:nvPr/>
          </p:nvGrpSpPr>
          <p:grpSpPr>
            <a:xfrm>
              <a:off x="182880" y="4594706"/>
              <a:ext cx="3169920" cy="1503098"/>
              <a:chOff x="182880" y="4594706"/>
              <a:chExt cx="3169920" cy="1503098"/>
            </a:xfrm>
          </p:grpSpPr>
          <p:cxnSp>
            <p:nvCxnSpPr>
              <p:cNvPr id="193" name="Straight Arrow Connector 192"/>
              <p:cNvCxnSpPr>
                <a:endCxn id="192" idx="2"/>
              </p:cNvCxnSpPr>
              <p:nvPr/>
            </p:nvCxnSpPr>
            <p:spPr>
              <a:xfrm flipV="1">
                <a:off x="2580323" y="4594706"/>
                <a:ext cx="772477" cy="556108"/>
              </a:xfrm>
              <a:prstGeom prst="straightConnector1">
                <a:avLst/>
              </a:prstGeom>
              <a:ln w="50800">
                <a:solidFill>
                  <a:srgbClr val="FF0000"/>
                </a:solidFill>
                <a:headEnd type="none" w="lg" len="med"/>
                <a:tailEnd type="arrow" w="lg" len="med"/>
              </a:ln>
            </p:spPr>
            <p:style>
              <a:lnRef idx="1">
                <a:schemeClr val="accent1"/>
              </a:lnRef>
              <a:fillRef idx="0">
                <a:schemeClr val="accent1"/>
              </a:fillRef>
              <a:effectRef idx="0">
                <a:schemeClr val="accent1"/>
              </a:effectRef>
              <a:fontRef idx="minor">
                <a:schemeClr val="tx1"/>
              </a:fontRef>
            </p:style>
          </p:cxnSp>
          <p:sp>
            <p:nvSpPr>
              <p:cNvPr id="199" name="Content Placeholder 2"/>
              <p:cNvSpPr txBox="1">
                <a:spLocks/>
              </p:cNvSpPr>
              <p:nvPr/>
            </p:nvSpPr>
            <p:spPr>
              <a:xfrm>
                <a:off x="182880" y="5031004"/>
                <a:ext cx="2590800" cy="1066800"/>
              </a:xfrm>
              <a:prstGeom prst="rect">
                <a:avLst/>
              </a:prstGeom>
              <a:solidFill>
                <a:schemeClr val="tx1"/>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a:solidFill>
                      <a:srgbClr val="FFFF66"/>
                    </a:solidFill>
                    <a:latin typeface="Calibri"/>
                  </a:rPr>
                  <a:t>Need Isolation</a:t>
                </a:r>
              </a:p>
            </p:txBody>
          </p:sp>
        </p:grpSp>
      </p:grpSp>
      <p:sp>
        <p:nvSpPr>
          <p:cNvPr id="207" name="Content Placeholder 2"/>
          <p:cNvSpPr txBox="1">
            <a:spLocks/>
          </p:cNvSpPr>
          <p:nvPr/>
        </p:nvSpPr>
        <p:spPr>
          <a:xfrm>
            <a:off x="2895600" y="5181600"/>
            <a:ext cx="2590800" cy="1066800"/>
          </a:xfrm>
          <a:prstGeom prst="rect">
            <a:avLst/>
          </a:prstGeom>
          <a:solidFill>
            <a:schemeClr val="tx1"/>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a:solidFill>
                  <a:srgbClr val="FFFF66"/>
                </a:solidFill>
                <a:latin typeface="Calibri"/>
              </a:rPr>
              <a:t>Add Isolation Transistors</a:t>
            </a:r>
          </a:p>
        </p:txBody>
      </p:sp>
      <p:sp>
        <p:nvSpPr>
          <p:cNvPr id="200" name="Content Placeholder 2"/>
          <p:cNvSpPr txBox="1">
            <a:spLocks/>
          </p:cNvSpPr>
          <p:nvPr/>
        </p:nvSpPr>
        <p:spPr>
          <a:xfrm>
            <a:off x="457200" y="227076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a:solidFill>
                  <a:srgbClr val="FF0000"/>
                </a:solidFill>
                <a:latin typeface="Calibri"/>
              </a:rPr>
              <a:t>High Latency</a:t>
            </a:r>
          </a:p>
        </p:txBody>
      </p:sp>
      <p:sp>
        <p:nvSpPr>
          <p:cNvPr id="201" name="Content Placeholder 2"/>
          <p:cNvSpPr txBox="1">
            <a:spLocks/>
          </p:cNvSpPr>
          <p:nvPr/>
        </p:nvSpPr>
        <p:spPr>
          <a:xfrm>
            <a:off x="5867400" y="160020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a:solidFill>
                  <a:srgbClr val="FF0000"/>
                </a:solidFill>
                <a:latin typeface="Calibri"/>
              </a:rPr>
              <a:t>Large Area</a:t>
            </a:r>
            <a:r>
              <a:rPr lang="en-US" sz="3200" b="1" i="1" dirty="0">
                <a:solidFill>
                  <a:srgbClr val="0000FF"/>
                </a:solidFill>
                <a:latin typeface="Calibri"/>
              </a:rPr>
              <a:t> </a:t>
            </a:r>
          </a:p>
        </p:txBody>
      </p:sp>
      <p:cxnSp>
        <p:nvCxnSpPr>
          <p:cNvPr id="202" name="Straight Arrow Connector 201"/>
          <p:cNvCxnSpPr/>
          <p:nvPr/>
        </p:nvCxnSpPr>
        <p:spPr>
          <a:xfrm flipV="1">
            <a:off x="304800" y="227076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a:off x="304800" y="227076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flipV="1">
            <a:off x="5746750" y="160020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5746750" y="160020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683568" y="6490211"/>
            <a:ext cx="7560840" cy="323165"/>
          </a:xfrm>
          <a:prstGeom prst="rect">
            <a:avLst/>
          </a:prstGeom>
        </p:spPr>
        <p:txBody>
          <a:bodyPr wrap="square">
            <a:spAutoFit/>
          </a:bodyPr>
          <a:lstStyle/>
          <a:p>
            <a:r>
              <a:rPr lang="en-US" sz="1500" dirty="0"/>
              <a:t>Lee+, “</a:t>
            </a:r>
            <a:r>
              <a:rPr lang="en-US" sz="1500" dirty="0">
                <a:solidFill>
                  <a:srgbClr val="0000FF"/>
                </a:solidFill>
              </a:rPr>
              <a:t>Tiered-Latency DRAM: A Low Latency and Low Cost DRAM Architecture</a:t>
            </a:r>
            <a:r>
              <a:rPr lang="en-US" sz="1500" dirty="0"/>
              <a:t>,” HPCA 2013.</a:t>
            </a:r>
          </a:p>
        </p:txBody>
      </p:sp>
    </p:spTree>
    <p:extLst>
      <p:ext uri="{BB962C8B-B14F-4D97-AF65-F5344CB8AC3E}">
        <p14:creationId xmlns:p14="http://schemas.microsoft.com/office/powerpoint/2010/main" val="382839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43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0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7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8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7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0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8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nodeType="clickEffect">
                                  <p:stCondLst>
                                    <p:cond delay="0"/>
                                  </p:stCondLst>
                                  <p:childTnLst>
                                    <p:animMotion origin="layout" path="M 4.44444E-6 1.11111E-6 L 0.3 1.11111E-6 " pathEditMode="relative" rAng="0" ptsTypes="AA">
                                      <p:cBhvr>
                                        <p:cTn id="39" dur="1000" fill="hold"/>
                                        <p:tgtEl>
                                          <p:spTgt spid="3"/>
                                        </p:tgtEl>
                                        <p:attrNameLst>
                                          <p:attrName>ppt_x</p:attrName>
                                          <p:attrName>ppt_y</p:attrName>
                                        </p:attrNameLst>
                                      </p:cBhvr>
                                      <p:rCtr x="15000" y="0"/>
                                    </p:animMotion>
                                  </p:childTnLst>
                                </p:cTn>
                              </p:par>
                            </p:childTnLst>
                          </p:cTn>
                        </p:par>
                        <p:par>
                          <p:cTn id="40" fill="hold">
                            <p:stCondLst>
                              <p:cond delay="1000"/>
                            </p:stCondLst>
                            <p:childTnLst>
                              <p:par>
                                <p:cTn id="41" presetID="42" presetClass="path" presetSubtype="0" accel="50000" decel="50000" fill="hold" grpId="1" nodeType="afterEffect">
                                  <p:stCondLst>
                                    <p:cond delay="0"/>
                                  </p:stCondLst>
                                  <p:childTnLst>
                                    <p:animMotion origin="layout" path="M 0.00416 2.59259E-6 L 0.29583 2.59259E-6 " pathEditMode="relative" rAng="0" ptsTypes="AA">
                                      <p:cBhvr>
                                        <p:cTn id="42" dur="1000" fill="hold"/>
                                        <p:tgtEl>
                                          <p:spTgt spid="432"/>
                                        </p:tgtEl>
                                        <p:attrNameLst>
                                          <p:attrName>ppt_x</p:attrName>
                                          <p:attrName>ppt_y</p:attrName>
                                        </p:attrNameLst>
                                      </p:cBhvr>
                                      <p:rCtr x="14583" y="0"/>
                                    </p:animMotion>
                                  </p:childTnLst>
                                </p:cTn>
                              </p:par>
                              <p:par>
                                <p:cTn id="43" presetID="1" presetClass="entr" presetSubtype="0" fill="hold" nodeType="withEffect">
                                  <p:stCondLst>
                                    <p:cond delay="0"/>
                                  </p:stCondLst>
                                  <p:childTnLst>
                                    <p:set>
                                      <p:cBhvr>
                                        <p:cTn id="44" dur="1" fill="hold">
                                          <p:stCondLst>
                                            <p:cond delay="0"/>
                                          </p:stCondLst>
                                        </p:cTn>
                                        <p:tgtEl>
                                          <p:spTgt spid="43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57"/>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3"/>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20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0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42" presetClass="path" presetSubtype="0" accel="50000" decel="50000" fill="hold" nodeType="clickEffect">
                                  <p:stCondLst>
                                    <p:cond delay="0"/>
                                  </p:stCondLst>
                                  <p:childTnLst>
                                    <p:animMotion origin="layout" path="M 2.5E-6 0.00046 L 2.5E-6 -0.05949 " pathEditMode="relative" rAng="0" ptsTypes="AA">
                                      <p:cBhvr>
                                        <p:cTn id="56" dur="1000" fill="hold"/>
                                        <p:tgtEl>
                                          <p:spTgt spid="433"/>
                                        </p:tgtEl>
                                        <p:attrNameLst>
                                          <p:attrName>ppt_x</p:attrName>
                                          <p:attrName>ppt_y</p:attrName>
                                        </p:attrNameLst>
                                      </p:cBhvr>
                                      <p:rCtr x="0" y="-3009"/>
                                    </p:animMotion>
                                  </p:childTnLst>
                                </p:cTn>
                              </p:par>
                            </p:childTnLst>
                          </p:cTn>
                        </p:par>
                        <p:par>
                          <p:cTn id="57" fill="hold">
                            <p:stCondLst>
                              <p:cond delay="1000"/>
                            </p:stCondLst>
                            <p:childTnLst>
                              <p:par>
                                <p:cTn id="58" presetID="42" presetClass="path" presetSubtype="0" accel="50000" decel="50000" fill="hold" grpId="1" nodeType="afterEffect">
                                  <p:stCondLst>
                                    <p:cond delay="0"/>
                                  </p:stCondLst>
                                  <p:childTnLst>
                                    <p:animMotion origin="layout" path="M 0.00209 1.48148E-6 L -0.29444 1.48148E-6 " pathEditMode="relative" rAng="0" ptsTypes="AA">
                                      <p:cBhvr>
                                        <p:cTn id="59" dur="1000" fill="hold"/>
                                        <p:tgtEl>
                                          <p:spTgt spid="274"/>
                                        </p:tgtEl>
                                        <p:attrNameLst>
                                          <p:attrName>ppt_x</p:attrName>
                                          <p:attrName>ppt_y</p:attrName>
                                        </p:attrNameLst>
                                      </p:cBhvr>
                                      <p:rCtr x="-14826" y="0"/>
                                    </p:animMotion>
                                  </p:childTnLst>
                                </p:cTn>
                              </p:par>
                              <p:par>
                                <p:cTn id="60" presetID="1" presetClass="entr" presetSubtype="0" fill="hold" nodeType="withEffect">
                                  <p:stCondLst>
                                    <p:cond delay="0"/>
                                  </p:stCondLst>
                                  <p:childTnLst>
                                    <p:set>
                                      <p:cBhvr>
                                        <p:cTn id="61" dur="1" fill="hold">
                                          <p:stCondLst>
                                            <p:cond delay="0"/>
                                          </p:stCondLst>
                                        </p:cTn>
                                        <p:tgtEl>
                                          <p:spTgt spid="209"/>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10"/>
                                        </p:tgtEl>
                                        <p:attrNameLst>
                                          <p:attrName>style.visibility</p:attrName>
                                        </p:attrNameLst>
                                      </p:cBhvr>
                                      <p:to>
                                        <p:strVal val="visible"/>
                                      </p:to>
                                    </p:set>
                                  </p:childTnLst>
                                </p:cTn>
                              </p:par>
                            </p:childTnLst>
                          </p:cTn>
                        </p:par>
                        <p:par>
                          <p:cTn id="64" fill="hold">
                            <p:stCondLst>
                              <p:cond delay="2000"/>
                            </p:stCondLst>
                            <p:childTnLst>
                              <p:par>
                                <p:cTn id="65" presetID="1" presetClass="entr" presetSubtype="0" fill="hold" nodeType="afterEffect">
                                  <p:stCondLst>
                                    <p:cond delay="500"/>
                                  </p:stCondLst>
                                  <p:childTnLst>
                                    <p:set>
                                      <p:cBhvr>
                                        <p:cTn id="66" dur="1" fill="hold">
                                          <p:stCondLst>
                                            <p:cond delay="0"/>
                                          </p:stCondLst>
                                        </p:cTn>
                                        <p:tgtEl>
                                          <p:spTgt spid="18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184"/>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1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7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0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207"/>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 grpId="0" animBg="1"/>
      <p:bldP spid="268" grpId="0" animBg="1"/>
      <p:bldP spid="269" grpId="0" animBg="1"/>
      <p:bldP spid="274" grpId="0" animBg="1"/>
      <p:bldP spid="274" grpId="1" animBg="1"/>
      <p:bldP spid="275" grpId="0" animBg="1"/>
      <p:bldP spid="284" grpId="0" animBg="1"/>
      <p:bldP spid="432" grpId="0" animBg="1"/>
      <p:bldP spid="432" grpId="1" animBg="1"/>
      <p:bldP spid="207" grpId="0" animBg="1"/>
      <p:bldP spid="207" grpId="1" animBg="1"/>
      <p:bldP spid="200" grpId="0" animBg="1"/>
      <p:bldP spid="201"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1"/>
          <p:cNvSpPr>
            <a:spLocks noGrp="1"/>
          </p:cNvSpPr>
          <p:nvPr>
            <p:ph type="title"/>
          </p:nvPr>
        </p:nvSpPr>
        <p:spPr>
          <a:xfrm>
            <a:off x="574675" y="304800"/>
            <a:ext cx="8264525" cy="838200"/>
          </a:xfrm>
        </p:spPr>
        <p:txBody>
          <a:bodyPr/>
          <a:lstStyle/>
          <a:p>
            <a:pPr eaLnBrk="1" hangingPunct="1"/>
            <a:r>
              <a:rPr lang="en-US">
                <a:latin typeface="Verdana" charset="0"/>
                <a:cs typeface="Arial" charset="0"/>
              </a:rPr>
              <a:t>Utility-Based Acceleration (UBA)</a:t>
            </a:r>
          </a:p>
        </p:txBody>
      </p:sp>
      <p:sp>
        <p:nvSpPr>
          <p:cNvPr id="4" name="Content Placeholder 3"/>
          <p:cNvSpPr>
            <a:spLocks noGrp="1"/>
          </p:cNvSpPr>
          <p:nvPr>
            <p:ph idx="1"/>
          </p:nvPr>
        </p:nvSpPr>
        <p:spPr>
          <a:xfrm>
            <a:off x="304800" y="1447800"/>
            <a:ext cx="8610600" cy="4876800"/>
          </a:xfrm>
        </p:spPr>
        <p:txBody>
          <a:bodyPr/>
          <a:lstStyle/>
          <a:p>
            <a:pPr eaLnBrk="1" hangingPunct="1"/>
            <a:r>
              <a:rPr lang="en-US" sz="2200" i="1">
                <a:latin typeface="Verdana" charset="0"/>
                <a:cs typeface="Arial" charset="0"/>
              </a:rPr>
              <a:t>Goal</a:t>
            </a:r>
            <a:r>
              <a:rPr lang="en-US" sz="2200">
                <a:latin typeface="Verdana" charset="0"/>
                <a:cs typeface="Arial" charset="0"/>
              </a:rPr>
              <a:t>: identify performance-limiting bottlenecks or lagging threads from any running application </a:t>
            </a:r>
            <a:br>
              <a:rPr lang="en-US" sz="2200">
                <a:latin typeface="Verdana" charset="0"/>
                <a:cs typeface="Arial" charset="0"/>
              </a:rPr>
            </a:br>
            <a:r>
              <a:rPr lang="en-US" sz="2200">
                <a:latin typeface="Verdana" charset="0"/>
                <a:cs typeface="Arial" charset="0"/>
              </a:rPr>
              <a:t>and accelerate them on large cores of an ACMP</a:t>
            </a:r>
          </a:p>
          <a:p>
            <a:pPr eaLnBrk="1" hangingPunct="1"/>
            <a:endParaRPr lang="en-US" sz="1000">
              <a:latin typeface="Verdana" charset="0"/>
              <a:cs typeface="Arial" charset="0"/>
            </a:endParaRPr>
          </a:p>
          <a:p>
            <a:pPr eaLnBrk="1" hangingPunct="1"/>
            <a:r>
              <a:rPr lang="en-US" sz="2200" i="1">
                <a:latin typeface="Verdana" charset="0"/>
                <a:cs typeface="Arial" charset="0"/>
              </a:rPr>
              <a:t>Key insight</a:t>
            </a:r>
            <a:r>
              <a:rPr lang="en-US" sz="2200">
                <a:latin typeface="Verdana" charset="0"/>
                <a:cs typeface="Arial" charset="0"/>
              </a:rPr>
              <a:t>: a </a:t>
            </a:r>
            <a:r>
              <a:rPr lang="en-US" sz="2200">
                <a:solidFill>
                  <a:srgbClr val="0000FF"/>
                </a:solidFill>
                <a:latin typeface="Verdana" charset="0"/>
                <a:cs typeface="Arial" charset="0"/>
              </a:rPr>
              <a:t>Utility of Acceleration </a:t>
            </a:r>
            <a:r>
              <a:rPr lang="en-US" sz="2200">
                <a:latin typeface="Verdana" charset="0"/>
                <a:cs typeface="Arial" charset="0"/>
              </a:rPr>
              <a:t>metric that combines speedup and criticality of each code segment</a:t>
            </a:r>
          </a:p>
          <a:p>
            <a:pPr eaLnBrk="1" hangingPunct="1"/>
            <a:endParaRPr lang="en-US" sz="1000">
              <a:latin typeface="Verdana" charset="0"/>
              <a:cs typeface="Arial" charset="0"/>
            </a:endParaRPr>
          </a:p>
          <a:p>
            <a:pPr eaLnBrk="1" hangingPunct="1"/>
            <a:r>
              <a:rPr lang="en-US" sz="2200">
                <a:latin typeface="Verdana" charset="0"/>
                <a:cs typeface="Arial" charset="0"/>
              </a:rPr>
              <a:t>Utility of accelerating code segment </a:t>
            </a:r>
            <a:r>
              <a:rPr lang="en-US" sz="2200" i="1">
                <a:latin typeface="Verdana" charset="0"/>
                <a:cs typeface="Arial" charset="0"/>
              </a:rPr>
              <a:t>c</a:t>
            </a:r>
            <a:r>
              <a:rPr lang="en-US" sz="2200">
                <a:latin typeface="Verdana" charset="0"/>
                <a:cs typeface="Arial" charset="0"/>
              </a:rPr>
              <a:t> of length t </a:t>
            </a:r>
            <a:br>
              <a:rPr lang="en-US" sz="2200">
                <a:latin typeface="Verdana" charset="0"/>
                <a:cs typeface="Arial" charset="0"/>
              </a:rPr>
            </a:br>
            <a:r>
              <a:rPr lang="en-US" sz="2200">
                <a:latin typeface="Verdana" charset="0"/>
                <a:cs typeface="Arial" charset="0"/>
              </a:rPr>
              <a:t>on an application of length T:</a:t>
            </a:r>
          </a:p>
        </p:txBody>
      </p:sp>
      <p:graphicFrame>
        <p:nvGraphicFramePr>
          <p:cNvPr id="5" name="Object 2"/>
          <p:cNvGraphicFramePr>
            <a:graphicFrameLocks noChangeAspect="1"/>
          </p:cNvGraphicFramePr>
          <p:nvPr/>
        </p:nvGraphicFramePr>
        <p:xfrm>
          <a:off x="2000250" y="4673600"/>
          <a:ext cx="1511300" cy="996950"/>
        </p:xfrm>
        <a:graphic>
          <a:graphicData uri="http://schemas.openxmlformats.org/presentationml/2006/ole">
            <mc:AlternateContent xmlns:mc="http://schemas.openxmlformats.org/markup-compatibility/2006">
              <mc:Choice xmlns:v="urn:schemas-microsoft-com:vml" Requires="v">
                <p:oleObj spid="_x0000_s15361" name="Equation" r:id="rId4" imgW="596880" imgH="393480" progId="Equation.3">
                  <p:embed/>
                </p:oleObj>
              </mc:Choice>
              <mc:Fallback>
                <p:oleObj name="Equation" r:id="rId4" imgW="596880" imgH="393480" progId="Equation.3">
                  <p:embed/>
                  <p:pic>
                    <p:nvPicPr>
                      <p:cNvPr id="5"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0250" y="4673600"/>
                        <a:ext cx="1511300" cy="9969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27" name="Object 3"/>
          <p:cNvGraphicFramePr>
            <a:graphicFrameLocks noChangeAspect="1"/>
          </p:cNvGraphicFramePr>
          <p:nvPr/>
        </p:nvGraphicFramePr>
        <p:xfrm>
          <a:off x="3524250" y="4648200"/>
          <a:ext cx="3409950" cy="1092200"/>
        </p:xfrm>
        <a:graphic>
          <a:graphicData uri="http://schemas.openxmlformats.org/presentationml/2006/ole">
            <mc:AlternateContent xmlns:mc="http://schemas.openxmlformats.org/markup-compatibility/2006">
              <mc:Choice xmlns:v="urn:schemas-microsoft-com:vml" Requires="v">
                <p:oleObj spid="_x0000_s15362" name="Equation" r:id="rId6" imgW="1346040" imgH="431640" progId="Equation.3">
                  <p:embed/>
                </p:oleObj>
              </mc:Choice>
              <mc:Fallback>
                <p:oleObj name="Equation" r:id="rId6" imgW="1346040" imgH="431640" progId="Equation.3">
                  <p:embed/>
                  <p:pic>
                    <p:nvPicPr>
                      <p:cNvPr id="1027"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24250" y="4648200"/>
                        <a:ext cx="3409950" cy="1092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3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205FFC7-A5DA-FA43-B654-CB9F78523412}" type="slidenum">
              <a:rPr kumimoji="0" lang="en-US" sz="1200" b="0" i="0" u="none" strike="noStrike" kern="1200" cap="none" spc="0" normalizeH="0" baseline="0" noProof="0">
                <a:ln>
                  <a:noFill/>
                </a:ln>
                <a:solidFill>
                  <a:srgbClr val="000000"/>
                </a:solidFill>
                <a:effectLst/>
                <a:uLnTx/>
                <a:uFillTx/>
                <a:latin typeface="Garamond" charset="0"/>
                <a:ea typeface="ＭＳ Ｐゴシック" charset="0"/>
                <a:cs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160</a:t>
            </a:fld>
            <a:endParaRPr kumimoji="0" lang="en-US" sz="1200" b="0" i="0" u="none" strike="noStrike" kern="1200" cap="none" spc="0" normalizeH="0" baseline="0" noProof="0">
              <a:ln>
                <a:noFill/>
              </a:ln>
              <a:solidFill>
                <a:srgbClr val="000000"/>
              </a:solidFill>
              <a:effectLst/>
              <a:uLnTx/>
              <a:uFillTx/>
              <a:latin typeface="Garamond" charset="0"/>
              <a:ea typeface="ＭＳ Ｐゴシック" charset="0"/>
              <a:cs typeface="ＭＳ Ｐゴシック" charset="0"/>
            </a:endParaRPr>
          </a:p>
        </p:txBody>
      </p:sp>
      <p:sp>
        <p:nvSpPr>
          <p:cNvPr id="7" name="Rounded Rectangle 6"/>
          <p:cNvSpPr/>
          <p:nvPr/>
        </p:nvSpPr>
        <p:spPr>
          <a:xfrm>
            <a:off x="3829050" y="4495800"/>
            <a:ext cx="914400" cy="12954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8" name="Rounded Rectangle 7"/>
          <p:cNvSpPr/>
          <p:nvPr/>
        </p:nvSpPr>
        <p:spPr>
          <a:xfrm>
            <a:off x="4895850" y="4495800"/>
            <a:ext cx="914400" cy="12954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9" name="Rounded Rectangle 8"/>
          <p:cNvSpPr/>
          <p:nvPr/>
        </p:nvSpPr>
        <p:spPr>
          <a:xfrm>
            <a:off x="5962650" y="4495800"/>
            <a:ext cx="914400" cy="12954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10" name="TextBox 18"/>
          <p:cNvSpPr txBox="1">
            <a:spLocks noChangeArrowheads="1"/>
          </p:cNvSpPr>
          <p:nvPr/>
        </p:nvSpPr>
        <p:spPr bwMode="auto">
          <a:xfrm>
            <a:off x="4057650" y="5791200"/>
            <a:ext cx="38576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a:ln>
                  <a:noFill/>
                </a:ln>
                <a:solidFill>
                  <a:srgbClr val="000000"/>
                </a:solidFill>
                <a:effectLst/>
                <a:uLnTx/>
                <a:uFillTx/>
                <a:latin typeface="Arial" charset="0"/>
                <a:ea typeface="ＭＳ Ｐゴシック" charset="0"/>
                <a:cs typeface="Arial" charset="0"/>
              </a:rPr>
              <a:t>L</a:t>
            </a:r>
          </a:p>
        </p:txBody>
      </p:sp>
      <p:sp>
        <p:nvSpPr>
          <p:cNvPr id="11" name="TextBox 18"/>
          <p:cNvSpPr txBox="1">
            <a:spLocks noChangeArrowheads="1"/>
          </p:cNvSpPr>
          <p:nvPr/>
        </p:nvSpPr>
        <p:spPr bwMode="auto">
          <a:xfrm>
            <a:off x="5124450" y="5791200"/>
            <a:ext cx="4445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a:ln>
                  <a:noFill/>
                </a:ln>
                <a:solidFill>
                  <a:srgbClr val="000000"/>
                </a:solidFill>
                <a:effectLst/>
                <a:uLnTx/>
                <a:uFillTx/>
                <a:latin typeface="Arial" charset="0"/>
                <a:ea typeface="ＭＳ Ｐゴシック" charset="0"/>
                <a:cs typeface="Arial" charset="0"/>
              </a:rPr>
              <a:t>R</a:t>
            </a:r>
          </a:p>
        </p:txBody>
      </p:sp>
      <p:sp>
        <p:nvSpPr>
          <p:cNvPr id="12" name="TextBox 18"/>
          <p:cNvSpPr txBox="1">
            <a:spLocks noChangeArrowheads="1"/>
          </p:cNvSpPr>
          <p:nvPr/>
        </p:nvSpPr>
        <p:spPr bwMode="auto">
          <a:xfrm>
            <a:off x="6191250" y="5791200"/>
            <a:ext cx="4635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a:ln>
                  <a:noFill/>
                </a:ln>
                <a:solidFill>
                  <a:srgbClr val="000000"/>
                </a:solidFill>
                <a:effectLst/>
                <a:uLnTx/>
                <a:uFillTx/>
                <a:latin typeface="Arial" charset="0"/>
                <a:ea typeface="ＭＳ Ｐゴシック" charset="0"/>
                <a:cs typeface="Arial" charset="0"/>
              </a:rPr>
              <a:t>G</a:t>
            </a:r>
          </a:p>
        </p:txBody>
      </p:sp>
    </p:spTree>
    <p:extLst>
      <p:ext uri="{BB962C8B-B14F-4D97-AF65-F5344CB8AC3E}">
        <p14:creationId xmlns:p14="http://schemas.microsoft.com/office/powerpoint/2010/main" val="1674467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7"/>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8"/>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p:bldP spid="11" grpId="0"/>
      <p:bldP spid="12"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 1"/>
          <p:cNvSpPr>
            <a:spLocks noGrp="1"/>
          </p:cNvSpPr>
          <p:nvPr>
            <p:ph type="title"/>
          </p:nvPr>
        </p:nvSpPr>
        <p:spPr/>
        <p:txBody>
          <a:bodyPr/>
          <a:lstStyle/>
          <a:p>
            <a:pPr eaLnBrk="1" hangingPunct="1"/>
            <a:r>
              <a:rPr lang="en-US">
                <a:latin typeface="Verdana" charset="0"/>
                <a:cs typeface="ＭＳ Ｐゴシック" charset="0"/>
              </a:rPr>
              <a:t>L: Local acceleration of </a:t>
            </a:r>
            <a:r>
              <a:rPr lang="en-US" i="1">
                <a:latin typeface="Verdana" charset="0"/>
                <a:cs typeface="ＭＳ Ｐゴシック" charset="0"/>
              </a:rPr>
              <a:t>c</a:t>
            </a:r>
          </a:p>
        </p:txBody>
      </p:sp>
      <p:sp>
        <p:nvSpPr>
          <p:cNvPr id="63491" name="Content Placeholder 2"/>
          <p:cNvSpPr>
            <a:spLocks noGrp="1"/>
          </p:cNvSpPr>
          <p:nvPr>
            <p:ph idx="1"/>
          </p:nvPr>
        </p:nvSpPr>
        <p:spPr>
          <a:xfrm>
            <a:off x="228600" y="1535113"/>
            <a:ext cx="8610600" cy="4789487"/>
          </a:xfrm>
        </p:spPr>
        <p:txBody>
          <a:bodyPr/>
          <a:lstStyle/>
          <a:p>
            <a:pPr eaLnBrk="1" hangingPunct="1">
              <a:buFont typeface="Wingdings" charset="0"/>
              <a:buNone/>
            </a:pPr>
            <a:r>
              <a:rPr lang="en-US" sz="2000">
                <a:latin typeface="Verdana" charset="0"/>
                <a:cs typeface="ＭＳ Ｐゴシック" charset="0"/>
              </a:rPr>
              <a:t>How much code segment </a:t>
            </a:r>
            <a:r>
              <a:rPr lang="en-US" sz="2000" i="1">
                <a:latin typeface="Verdana" charset="0"/>
                <a:cs typeface="ＭＳ Ｐゴシック" charset="0"/>
              </a:rPr>
              <a:t>c</a:t>
            </a:r>
            <a:r>
              <a:rPr lang="en-US" sz="2000">
                <a:latin typeface="Verdana" charset="0"/>
                <a:cs typeface="ＭＳ Ｐゴシック" charset="0"/>
              </a:rPr>
              <a:t> is accelerated</a:t>
            </a:r>
          </a:p>
          <a:p>
            <a:pPr eaLnBrk="1" hangingPunct="1">
              <a:buFont typeface="Wingdings" charset="0"/>
              <a:buNone/>
            </a:pPr>
            <a:endParaRPr lang="en-US" sz="2000">
              <a:latin typeface="Verdana" charset="0"/>
              <a:cs typeface="ＭＳ Ｐゴシック" charset="0"/>
            </a:endParaRPr>
          </a:p>
          <a:p>
            <a:pPr eaLnBrk="1" hangingPunct="1">
              <a:buFont typeface="Wingdings" charset="0"/>
              <a:buNone/>
            </a:pPr>
            <a:endParaRPr lang="en-US" sz="2000">
              <a:latin typeface="Verdana" charset="0"/>
              <a:cs typeface="ＭＳ Ｐゴシック" charset="0"/>
            </a:endParaRPr>
          </a:p>
          <a:p>
            <a:pPr eaLnBrk="1" hangingPunct="1">
              <a:buFont typeface="Wingdings" charset="0"/>
              <a:buNone/>
            </a:pPr>
            <a:endParaRPr lang="en-US" sz="2000">
              <a:latin typeface="Verdana" charset="0"/>
              <a:cs typeface="ＭＳ Ｐゴシック" charset="0"/>
            </a:endParaRPr>
          </a:p>
          <a:p>
            <a:pPr eaLnBrk="1" hangingPunct="1">
              <a:buFont typeface="Wingdings" charset="0"/>
              <a:buNone/>
            </a:pPr>
            <a:endParaRPr lang="en-US" sz="2000">
              <a:latin typeface="Verdana" charset="0"/>
              <a:cs typeface="ＭＳ Ｐゴシック" charset="0"/>
            </a:endParaRPr>
          </a:p>
          <a:p>
            <a:pPr eaLnBrk="1" hangingPunct="1">
              <a:buFont typeface="Wingdings" charset="0"/>
              <a:buNone/>
            </a:pPr>
            <a:endParaRPr lang="en-US" sz="700">
              <a:latin typeface="Verdana" charset="0"/>
              <a:cs typeface="ＭＳ Ｐゴシック" charset="0"/>
            </a:endParaRPr>
          </a:p>
          <a:p>
            <a:pPr eaLnBrk="1" hangingPunct="1">
              <a:buFont typeface="Wingdings" charset="0"/>
              <a:buNone/>
            </a:pPr>
            <a:endParaRPr lang="en-US" sz="700">
              <a:latin typeface="Verdana" charset="0"/>
              <a:cs typeface="ＭＳ Ｐゴシック" charset="0"/>
            </a:endParaRPr>
          </a:p>
          <a:p>
            <a:pPr eaLnBrk="1" hangingPunct="1">
              <a:buFont typeface="Wingdings" charset="0"/>
              <a:buNone/>
            </a:pPr>
            <a:endParaRPr lang="en-US" sz="700">
              <a:latin typeface="Verdana" charset="0"/>
              <a:cs typeface="ＭＳ Ｐゴシック" charset="0"/>
            </a:endParaRPr>
          </a:p>
          <a:p>
            <a:pPr eaLnBrk="1" hangingPunct="1">
              <a:buFont typeface="Wingdings" charset="0"/>
              <a:buNone/>
            </a:pPr>
            <a:endParaRPr lang="en-US" sz="700">
              <a:latin typeface="Verdana" charset="0"/>
              <a:cs typeface="ＭＳ Ｐゴシック" charset="0"/>
            </a:endParaRPr>
          </a:p>
          <a:p>
            <a:pPr eaLnBrk="1" hangingPunct="1">
              <a:buFont typeface="Wingdings" charset="0"/>
              <a:buNone/>
            </a:pPr>
            <a:endParaRPr lang="en-US" sz="700">
              <a:latin typeface="Verdana" charset="0"/>
              <a:cs typeface="ＭＳ Ｐゴシック" charset="0"/>
            </a:endParaRPr>
          </a:p>
          <a:p>
            <a:pPr eaLnBrk="1" hangingPunct="1">
              <a:buFont typeface="Wingdings" charset="0"/>
              <a:buNone/>
            </a:pPr>
            <a:endParaRPr lang="en-US" sz="2000">
              <a:latin typeface="Verdana" charset="0"/>
              <a:cs typeface="ＭＳ Ｐゴシック" charset="0"/>
            </a:endParaRPr>
          </a:p>
          <a:p>
            <a:pPr eaLnBrk="1" hangingPunct="1"/>
            <a:r>
              <a:rPr lang="en-US" sz="2000">
                <a:latin typeface="Verdana" charset="0"/>
                <a:cs typeface="ＭＳ Ｐゴシック" charset="0"/>
              </a:rPr>
              <a:t>Estimate S = estimate performance on a large core </a:t>
            </a:r>
            <a:br>
              <a:rPr lang="en-US" sz="2000">
                <a:latin typeface="Verdana" charset="0"/>
                <a:cs typeface="ＭＳ Ｐゴシック" charset="0"/>
              </a:rPr>
            </a:br>
            <a:r>
              <a:rPr lang="en-US" sz="2000">
                <a:latin typeface="Verdana" charset="0"/>
                <a:cs typeface="ＭＳ Ｐゴシック" charset="0"/>
              </a:rPr>
              <a:t>while running on a small core</a:t>
            </a:r>
          </a:p>
          <a:p>
            <a:pPr eaLnBrk="1" hangingPunct="1"/>
            <a:endParaRPr lang="en-US" sz="1000">
              <a:latin typeface="Verdana" charset="0"/>
              <a:cs typeface="ＭＳ Ｐゴシック" charset="0"/>
            </a:endParaRPr>
          </a:p>
          <a:p>
            <a:pPr eaLnBrk="1" hangingPunct="1"/>
            <a:r>
              <a:rPr lang="en-US" sz="2000">
                <a:latin typeface="Verdana" charset="0"/>
                <a:cs typeface="ＭＳ Ｐゴシック" charset="0"/>
              </a:rPr>
              <a:t>Performance Impact Estimation (PIE, Van Craeynest et al., ISCA</a:t>
            </a:r>
            <a:r>
              <a:rPr lang="ja-JP" altLang="en-US" sz="2000">
                <a:latin typeface="Verdana" charset="0"/>
                <a:cs typeface="ＭＳ Ｐゴシック" charset="0"/>
              </a:rPr>
              <a:t>’</a:t>
            </a:r>
            <a:r>
              <a:rPr lang="en-US" sz="2000">
                <a:latin typeface="Verdana" charset="0"/>
                <a:cs typeface="ＭＳ Ｐゴシック" charset="0"/>
              </a:rPr>
              <a:t>12) : considers both instruction-level parallelism (ILP) and memory-level parallelism (MLP) to estimate CPI</a:t>
            </a:r>
          </a:p>
        </p:txBody>
      </p:sp>
      <p:sp>
        <p:nvSpPr>
          <p:cNvPr id="5" name="Rectangle 4"/>
          <p:cNvSpPr>
            <a:spLocks noChangeArrowheads="1"/>
          </p:cNvSpPr>
          <p:nvPr/>
        </p:nvSpPr>
        <p:spPr bwMode="auto">
          <a:xfrm>
            <a:off x="3455988" y="2300288"/>
            <a:ext cx="4392612" cy="111125"/>
          </a:xfrm>
          <a:prstGeom prst="rect">
            <a:avLst/>
          </a:prstGeom>
          <a:solidFill>
            <a:srgbClr val="F1F1F1"/>
          </a:solidFill>
          <a:ln w="9525">
            <a:solidFill>
              <a:srgbClr val="7F7F7F"/>
            </a:solidFill>
            <a:miter lim="800000"/>
            <a:headEnd/>
            <a:tailEnd/>
          </a:ln>
          <a:effectLst>
            <a:outerShdw blurRad="63500" dist="23000" dir="5400000" rotWithShape="0">
              <a:srgbClr val="000000">
                <a:alpha val="34999"/>
              </a:srgb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ＭＳ Ｐゴシック" charset="0"/>
              <a:cs typeface="Arial"/>
            </a:endParaRPr>
          </a:p>
        </p:txBody>
      </p:sp>
      <p:grpSp>
        <p:nvGrpSpPr>
          <p:cNvPr id="2" name="Group 8"/>
          <p:cNvGrpSpPr>
            <a:grpSpLocks/>
          </p:cNvGrpSpPr>
          <p:nvPr/>
        </p:nvGrpSpPr>
        <p:grpSpPr bwMode="auto">
          <a:xfrm>
            <a:off x="2959100" y="2332038"/>
            <a:ext cx="341313" cy="58737"/>
            <a:chOff x="367990" y="1971385"/>
            <a:chExt cx="340751" cy="57440"/>
          </a:xfrm>
        </p:grpSpPr>
        <p:sp>
          <p:nvSpPr>
            <p:cNvPr id="6" name="Oval 5"/>
            <p:cNvSpPr>
              <a:spLocks noChangeArrowheads="1"/>
            </p:cNvSpPr>
            <p:nvPr/>
          </p:nvSpPr>
          <p:spPr bwMode="auto">
            <a:xfrm>
              <a:off x="367990" y="1974490"/>
              <a:ext cx="66565" cy="54335"/>
            </a:xfrm>
            <a:prstGeom prst="ellipse">
              <a:avLst/>
            </a:prstGeom>
            <a:solidFill>
              <a:schemeClr val="tx1"/>
            </a:solidFill>
            <a:ln w="9525">
              <a:solidFill>
                <a:schemeClr val="tx1"/>
              </a:solidFill>
              <a:round/>
              <a:headEnd/>
              <a:tailEnd/>
            </a:ln>
            <a:effectLst>
              <a:outerShdw blurRad="63500" dist="23000" dir="5400000" rotWithShape="0">
                <a:srgbClr val="000000">
                  <a:alpha val="34999"/>
                </a:srgb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ＭＳ Ｐゴシック" charset="0"/>
                <a:cs typeface="Arial"/>
              </a:endParaRPr>
            </a:p>
          </p:txBody>
        </p:sp>
        <p:sp>
          <p:nvSpPr>
            <p:cNvPr id="7" name="Oval 6"/>
            <p:cNvSpPr>
              <a:spLocks noChangeArrowheads="1"/>
            </p:cNvSpPr>
            <p:nvPr/>
          </p:nvSpPr>
          <p:spPr bwMode="auto">
            <a:xfrm>
              <a:off x="505876" y="1974490"/>
              <a:ext cx="66565" cy="54335"/>
            </a:xfrm>
            <a:prstGeom prst="ellipse">
              <a:avLst/>
            </a:prstGeom>
            <a:solidFill>
              <a:schemeClr val="tx1"/>
            </a:solidFill>
            <a:ln w="9525">
              <a:solidFill>
                <a:schemeClr val="tx1"/>
              </a:solidFill>
              <a:round/>
              <a:headEnd/>
              <a:tailEnd/>
            </a:ln>
            <a:effectLst>
              <a:outerShdw blurRad="63500" dist="23000" dir="5400000" rotWithShape="0">
                <a:srgbClr val="000000">
                  <a:alpha val="34999"/>
                </a:srgb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ＭＳ Ｐゴシック" charset="0"/>
                <a:cs typeface="Arial"/>
              </a:endParaRPr>
            </a:p>
          </p:txBody>
        </p:sp>
        <p:sp>
          <p:nvSpPr>
            <p:cNvPr id="8" name="Oval 7"/>
            <p:cNvSpPr>
              <a:spLocks noChangeArrowheads="1"/>
            </p:cNvSpPr>
            <p:nvPr/>
          </p:nvSpPr>
          <p:spPr bwMode="auto">
            <a:xfrm>
              <a:off x="642176" y="1971385"/>
              <a:ext cx="66565" cy="54335"/>
            </a:xfrm>
            <a:prstGeom prst="ellipse">
              <a:avLst/>
            </a:prstGeom>
            <a:solidFill>
              <a:schemeClr val="tx1"/>
            </a:solidFill>
            <a:ln w="9525">
              <a:solidFill>
                <a:schemeClr val="tx1"/>
              </a:solidFill>
              <a:round/>
              <a:headEnd/>
              <a:tailEnd/>
            </a:ln>
            <a:effectLst>
              <a:outerShdw blurRad="63500" dist="23000" dir="5400000" rotWithShape="0">
                <a:srgbClr val="000000">
                  <a:alpha val="34999"/>
                </a:srgb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ＭＳ Ｐゴシック" charset="0"/>
                <a:cs typeface="Arial"/>
              </a:endParaRPr>
            </a:p>
          </p:txBody>
        </p:sp>
      </p:grpSp>
      <p:grpSp>
        <p:nvGrpSpPr>
          <p:cNvPr id="3" name="Group 9"/>
          <p:cNvGrpSpPr>
            <a:grpSpLocks/>
          </p:cNvGrpSpPr>
          <p:nvPr/>
        </p:nvGrpSpPr>
        <p:grpSpPr bwMode="auto">
          <a:xfrm>
            <a:off x="7943850" y="2330450"/>
            <a:ext cx="339725" cy="57150"/>
            <a:chOff x="367990" y="1971385"/>
            <a:chExt cx="340751" cy="57440"/>
          </a:xfrm>
        </p:grpSpPr>
        <p:sp>
          <p:nvSpPr>
            <p:cNvPr id="11" name="Oval 10"/>
            <p:cNvSpPr>
              <a:spLocks noChangeArrowheads="1"/>
            </p:cNvSpPr>
            <p:nvPr/>
          </p:nvSpPr>
          <p:spPr bwMode="auto">
            <a:xfrm>
              <a:off x="367990" y="1972981"/>
              <a:ext cx="66876" cy="55844"/>
            </a:xfrm>
            <a:prstGeom prst="ellipse">
              <a:avLst/>
            </a:prstGeom>
            <a:solidFill>
              <a:schemeClr val="tx1"/>
            </a:solidFill>
            <a:ln w="9525">
              <a:solidFill>
                <a:schemeClr val="tx1"/>
              </a:solidFill>
              <a:round/>
              <a:headEnd/>
              <a:tailEnd/>
            </a:ln>
            <a:effectLst>
              <a:outerShdw blurRad="63500" dist="23000" dir="5400000" rotWithShape="0">
                <a:srgbClr val="000000">
                  <a:alpha val="34999"/>
                </a:srgb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ＭＳ Ｐゴシック" charset="0"/>
                <a:cs typeface="Arial"/>
              </a:endParaRPr>
            </a:p>
          </p:txBody>
        </p:sp>
        <p:sp>
          <p:nvSpPr>
            <p:cNvPr id="12" name="Oval 11"/>
            <p:cNvSpPr>
              <a:spLocks noChangeArrowheads="1"/>
            </p:cNvSpPr>
            <p:nvPr/>
          </p:nvSpPr>
          <p:spPr bwMode="auto">
            <a:xfrm>
              <a:off x="506520" y="1972981"/>
              <a:ext cx="66876" cy="55844"/>
            </a:xfrm>
            <a:prstGeom prst="ellipse">
              <a:avLst/>
            </a:prstGeom>
            <a:solidFill>
              <a:schemeClr val="tx1"/>
            </a:solidFill>
            <a:ln w="9525">
              <a:solidFill>
                <a:schemeClr val="tx1"/>
              </a:solidFill>
              <a:round/>
              <a:headEnd/>
              <a:tailEnd/>
            </a:ln>
            <a:effectLst>
              <a:outerShdw blurRad="63500" dist="23000" dir="5400000" rotWithShape="0">
                <a:srgbClr val="000000">
                  <a:alpha val="34999"/>
                </a:srgb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ＭＳ Ｐゴシック" charset="0"/>
                <a:cs typeface="Arial"/>
              </a:endParaRPr>
            </a:p>
          </p:txBody>
        </p:sp>
        <p:sp>
          <p:nvSpPr>
            <p:cNvPr id="13" name="Oval 12"/>
            <p:cNvSpPr>
              <a:spLocks noChangeArrowheads="1"/>
            </p:cNvSpPr>
            <p:nvPr/>
          </p:nvSpPr>
          <p:spPr bwMode="auto">
            <a:xfrm>
              <a:off x="641865" y="1971385"/>
              <a:ext cx="66876" cy="55845"/>
            </a:xfrm>
            <a:prstGeom prst="ellipse">
              <a:avLst/>
            </a:prstGeom>
            <a:solidFill>
              <a:schemeClr val="tx1"/>
            </a:solidFill>
            <a:ln w="9525">
              <a:solidFill>
                <a:schemeClr val="tx1"/>
              </a:solidFill>
              <a:round/>
              <a:headEnd/>
              <a:tailEnd/>
            </a:ln>
            <a:effectLst>
              <a:outerShdw blurRad="63500" dist="23000" dir="5400000" rotWithShape="0">
                <a:srgbClr val="000000">
                  <a:alpha val="34999"/>
                </a:srgb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ＭＳ Ｐゴシック" charset="0"/>
                <a:cs typeface="Arial"/>
              </a:endParaRPr>
            </a:p>
          </p:txBody>
        </p:sp>
      </p:grpSp>
      <p:sp>
        <p:nvSpPr>
          <p:cNvPr id="14" name="Rectangle 13"/>
          <p:cNvSpPr>
            <a:spLocks noChangeArrowheads="1"/>
          </p:cNvSpPr>
          <p:nvPr/>
        </p:nvSpPr>
        <p:spPr bwMode="auto">
          <a:xfrm>
            <a:off x="4186238" y="2297113"/>
            <a:ext cx="2752725" cy="114300"/>
          </a:xfrm>
          <a:prstGeom prst="rect">
            <a:avLst/>
          </a:prstGeom>
          <a:solidFill>
            <a:srgbClr val="0000FF"/>
          </a:solidFill>
          <a:ln w="9525">
            <a:solidFill>
              <a:srgbClr val="0000FF"/>
            </a:solidFill>
            <a:miter lim="800000"/>
            <a:headEnd/>
            <a:tailEnd/>
          </a:ln>
          <a:effectLst>
            <a:outerShdw blurRad="63500" dist="23000" dir="5400000" rotWithShape="0">
              <a:srgbClr val="000000">
                <a:alpha val="34999"/>
              </a:srgb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ＭＳ Ｐゴシック" charset="0"/>
              <a:cs typeface="Arial"/>
            </a:endParaRPr>
          </a:p>
        </p:txBody>
      </p:sp>
      <p:sp>
        <p:nvSpPr>
          <p:cNvPr id="15" name="Rectangle 14"/>
          <p:cNvSpPr>
            <a:spLocks noChangeArrowheads="1"/>
          </p:cNvSpPr>
          <p:nvPr/>
        </p:nvSpPr>
        <p:spPr bwMode="auto">
          <a:xfrm>
            <a:off x="3455988" y="2974975"/>
            <a:ext cx="4392612" cy="111125"/>
          </a:xfrm>
          <a:prstGeom prst="rect">
            <a:avLst/>
          </a:prstGeom>
          <a:solidFill>
            <a:srgbClr val="F1F1F1"/>
          </a:solidFill>
          <a:ln w="9525">
            <a:solidFill>
              <a:srgbClr val="7F7F7F"/>
            </a:solidFill>
            <a:miter lim="800000"/>
            <a:headEnd/>
            <a:tailEnd/>
          </a:ln>
          <a:effectLst>
            <a:outerShdw blurRad="63500" dist="23000" dir="5400000" rotWithShape="0">
              <a:srgbClr val="000000">
                <a:alpha val="34999"/>
              </a:srgb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ＭＳ Ｐゴシック" charset="0"/>
              <a:cs typeface="Arial"/>
            </a:endParaRPr>
          </a:p>
        </p:txBody>
      </p:sp>
      <p:grpSp>
        <p:nvGrpSpPr>
          <p:cNvPr id="4" name="Group 15"/>
          <p:cNvGrpSpPr>
            <a:grpSpLocks/>
          </p:cNvGrpSpPr>
          <p:nvPr/>
        </p:nvGrpSpPr>
        <p:grpSpPr bwMode="auto">
          <a:xfrm>
            <a:off x="2959100" y="3008313"/>
            <a:ext cx="341313" cy="57150"/>
            <a:chOff x="367990" y="1971385"/>
            <a:chExt cx="340751" cy="57440"/>
          </a:xfrm>
        </p:grpSpPr>
        <p:sp>
          <p:nvSpPr>
            <p:cNvPr id="17" name="Oval 16"/>
            <p:cNvSpPr>
              <a:spLocks noChangeArrowheads="1"/>
            </p:cNvSpPr>
            <p:nvPr/>
          </p:nvSpPr>
          <p:spPr bwMode="auto">
            <a:xfrm>
              <a:off x="367990" y="1972980"/>
              <a:ext cx="66565" cy="55845"/>
            </a:xfrm>
            <a:prstGeom prst="ellipse">
              <a:avLst/>
            </a:prstGeom>
            <a:solidFill>
              <a:schemeClr val="tx1"/>
            </a:solidFill>
            <a:ln w="9525">
              <a:solidFill>
                <a:schemeClr val="tx1"/>
              </a:solidFill>
              <a:round/>
              <a:headEnd/>
              <a:tailEnd/>
            </a:ln>
            <a:effectLst>
              <a:outerShdw blurRad="63500" dist="23000" dir="5400000" rotWithShape="0">
                <a:srgbClr val="000000">
                  <a:alpha val="34999"/>
                </a:srgb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ＭＳ Ｐゴシック" charset="0"/>
                <a:cs typeface="Arial"/>
              </a:endParaRPr>
            </a:p>
          </p:txBody>
        </p:sp>
        <p:sp>
          <p:nvSpPr>
            <p:cNvPr id="18" name="Oval 17"/>
            <p:cNvSpPr>
              <a:spLocks noChangeArrowheads="1"/>
            </p:cNvSpPr>
            <p:nvPr/>
          </p:nvSpPr>
          <p:spPr bwMode="auto">
            <a:xfrm>
              <a:off x="505876" y="1972980"/>
              <a:ext cx="66565" cy="55845"/>
            </a:xfrm>
            <a:prstGeom prst="ellipse">
              <a:avLst/>
            </a:prstGeom>
            <a:solidFill>
              <a:schemeClr val="tx1"/>
            </a:solidFill>
            <a:ln w="9525">
              <a:solidFill>
                <a:schemeClr val="tx1"/>
              </a:solidFill>
              <a:round/>
              <a:headEnd/>
              <a:tailEnd/>
            </a:ln>
            <a:effectLst>
              <a:outerShdw blurRad="63500" dist="23000" dir="5400000" rotWithShape="0">
                <a:srgbClr val="000000">
                  <a:alpha val="34999"/>
                </a:srgb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ＭＳ Ｐゴシック" charset="0"/>
                <a:cs typeface="Arial"/>
              </a:endParaRPr>
            </a:p>
          </p:txBody>
        </p:sp>
        <p:sp>
          <p:nvSpPr>
            <p:cNvPr id="19" name="Oval 18"/>
            <p:cNvSpPr>
              <a:spLocks noChangeArrowheads="1"/>
            </p:cNvSpPr>
            <p:nvPr/>
          </p:nvSpPr>
          <p:spPr bwMode="auto">
            <a:xfrm>
              <a:off x="642176" y="1971385"/>
              <a:ext cx="66565" cy="55844"/>
            </a:xfrm>
            <a:prstGeom prst="ellipse">
              <a:avLst/>
            </a:prstGeom>
            <a:solidFill>
              <a:schemeClr val="tx1"/>
            </a:solidFill>
            <a:ln w="9525">
              <a:solidFill>
                <a:schemeClr val="tx1"/>
              </a:solidFill>
              <a:round/>
              <a:headEnd/>
              <a:tailEnd/>
            </a:ln>
            <a:effectLst>
              <a:outerShdw blurRad="63500" dist="23000" dir="5400000" rotWithShape="0">
                <a:srgbClr val="000000">
                  <a:alpha val="34999"/>
                </a:srgb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ＭＳ Ｐゴシック" charset="0"/>
                <a:cs typeface="Arial"/>
              </a:endParaRPr>
            </a:p>
          </p:txBody>
        </p:sp>
      </p:grpSp>
      <p:grpSp>
        <p:nvGrpSpPr>
          <p:cNvPr id="9" name="Group 19"/>
          <p:cNvGrpSpPr>
            <a:grpSpLocks/>
          </p:cNvGrpSpPr>
          <p:nvPr/>
        </p:nvGrpSpPr>
        <p:grpSpPr bwMode="auto">
          <a:xfrm>
            <a:off x="7943850" y="3005138"/>
            <a:ext cx="339725" cy="57150"/>
            <a:chOff x="367990" y="1971385"/>
            <a:chExt cx="340751" cy="57440"/>
          </a:xfrm>
        </p:grpSpPr>
        <p:sp>
          <p:nvSpPr>
            <p:cNvPr id="21" name="Oval 20"/>
            <p:cNvSpPr>
              <a:spLocks noChangeArrowheads="1"/>
            </p:cNvSpPr>
            <p:nvPr/>
          </p:nvSpPr>
          <p:spPr bwMode="auto">
            <a:xfrm>
              <a:off x="367990" y="1972980"/>
              <a:ext cx="66876" cy="55845"/>
            </a:xfrm>
            <a:prstGeom prst="ellipse">
              <a:avLst/>
            </a:prstGeom>
            <a:solidFill>
              <a:schemeClr val="tx1"/>
            </a:solidFill>
            <a:ln w="9525">
              <a:solidFill>
                <a:schemeClr val="tx1"/>
              </a:solidFill>
              <a:round/>
              <a:headEnd/>
              <a:tailEnd/>
            </a:ln>
            <a:effectLst>
              <a:outerShdw blurRad="63500" dist="23000" dir="5400000" rotWithShape="0">
                <a:srgbClr val="000000">
                  <a:alpha val="34999"/>
                </a:srgb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ＭＳ Ｐゴシック" charset="0"/>
                <a:cs typeface="Arial"/>
              </a:endParaRPr>
            </a:p>
          </p:txBody>
        </p:sp>
        <p:sp>
          <p:nvSpPr>
            <p:cNvPr id="22" name="Oval 21"/>
            <p:cNvSpPr>
              <a:spLocks noChangeArrowheads="1"/>
            </p:cNvSpPr>
            <p:nvPr/>
          </p:nvSpPr>
          <p:spPr bwMode="auto">
            <a:xfrm>
              <a:off x="506520" y="1972980"/>
              <a:ext cx="66876" cy="55845"/>
            </a:xfrm>
            <a:prstGeom prst="ellipse">
              <a:avLst/>
            </a:prstGeom>
            <a:solidFill>
              <a:schemeClr val="tx1"/>
            </a:solidFill>
            <a:ln w="9525">
              <a:solidFill>
                <a:schemeClr val="tx1"/>
              </a:solidFill>
              <a:round/>
              <a:headEnd/>
              <a:tailEnd/>
            </a:ln>
            <a:effectLst>
              <a:outerShdw blurRad="63500" dist="23000" dir="5400000" rotWithShape="0">
                <a:srgbClr val="000000">
                  <a:alpha val="34999"/>
                </a:srgb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ＭＳ Ｐゴシック" charset="0"/>
                <a:cs typeface="Arial"/>
              </a:endParaRPr>
            </a:p>
          </p:txBody>
        </p:sp>
        <p:sp>
          <p:nvSpPr>
            <p:cNvPr id="23" name="Oval 22"/>
            <p:cNvSpPr>
              <a:spLocks noChangeArrowheads="1"/>
            </p:cNvSpPr>
            <p:nvPr/>
          </p:nvSpPr>
          <p:spPr bwMode="auto">
            <a:xfrm>
              <a:off x="641865" y="1971385"/>
              <a:ext cx="66876" cy="55844"/>
            </a:xfrm>
            <a:prstGeom prst="ellipse">
              <a:avLst/>
            </a:prstGeom>
            <a:solidFill>
              <a:schemeClr val="tx1"/>
            </a:solidFill>
            <a:ln w="9525">
              <a:solidFill>
                <a:schemeClr val="tx1"/>
              </a:solidFill>
              <a:round/>
              <a:headEnd/>
              <a:tailEnd/>
            </a:ln>
            <a:effectLst>
              <a:outerShdw blurRad="63500" dist="23000" dir="5400000" rotWithShape="0">
                <a:srgbClr val="000000">
                  <a:alpha val="34999"/>
                </a:srgb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ＭＳ Ｐゴシック" charset="0"/>
                <a:cs typeface="Arial"/>
              </a:endParaRPr>
            </a:p>
          </p:txBody>
        </p:sp>
      </p:grpSp>
      <p:sp>
        <p:nvSpPr>
          <p:cNvPr id="24" name="Rectangle 23"/>
          <p:cNvSpPr>
            <a:spLocks noChangeArrowheads="1"/>
          </p:cNvSpPr>
          <p:nvPr/>
        </p:nvSpPr>
        <p:spPr bwMode="auto">
          <a:xfrm>
            <a:off x="4186238" y="2971800"/>
            <a:ext cx="919162" cy="112713"/>
          </a:xfrm>
          <a:prstGeom prst="rect">
            <a:avLst/>
          </a:prstGeom>
          <a:solidFill>
            <a:schemeClr val="accent2"/>
          </a:solidFill>
          <a:ln w="9525">
            <a:solidFill>
              <a:srgbClr val="0000FF"/>
            </a:solidFill>
            <a:miter lim="800000"/>
            <a:headEnd/>
            <a:tailEnd/>
          </a:ln>
          <a:effectLst>
            <a:outerShdw blurRad="63500" dist="23000" dir="5400000" rotWithShape="0">
              <a:srgbClr val="000000">
                <a:alpha val="34999"/>
              </a:srgb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ＭＳ Ｐゴシック" charset="0"/>
              <a:cs typeface="Arial"/>
            </a:endParaRPr>
          </a:p>
        </p:txBody>
      </p:sp>
      <p:sp>
        <p:nvSpPr>
          <p:cNvPr id="25" name="Rectangle 24"/>
          <p:cNvSpPr>
            <a:spLocks noChangeArrowheads="1"/>
          </p:cNvSpPr>
          <p:nvPr/>
        </p:nvSpPr>
        <p:spPr bwMode="auto">
          <a:xfrm>
            <a:off x="5402263" y="1901825"/>
            <a:ext cx="31273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t </a:t>
            </a:r>
          </a:p>
        </p:txBody>
      </p:sp>
      <p:sp>
        <p:nvSpPr>
          <p:cNvPr id="26" name="Rectangle 25"/>
          <p:cNvSpPr>
            <a:spLocks noChangeArrowheads="1"/>
          </p:cNvSpPr>
          <p:nvPr/>
        </p:nvSpPr>
        <p:spPr bwMode="auto">
          <a:xfrm>
            <a:off x="4133850" y="3078163"/>
            <a:ext cx="9715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t</a:t>
            </a:r>
            <a:r>
              <a:rPr kumimoji="0" lang="en-US" sz="1800" b="0" i="0" u="none" strike="noStrike" kern="1200" cap="none" spc="0" normalizeH="0" baseline="-25000" noProof="0">
                <a:ln>
                  <a:noFill/>
                </a:ln>
                <a:solidFill>
                  <a:srgbClr val="000000"/>
                </a:solidFill>
                <a:effectLst/>
                <a:uLnTx/>
                <a:uFillTx/>
                <a:latin typeface="Arial" charset="0"/>
                <a:ea typeface="ＭＳ Ｐゴシック" charset="0"/>
                <a:cs typeface="Arial" charset="0"/>
              </a:rPr>
              <a:t>LargeCore</a:t>
            </a: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27" name="Rectangle 26"/>
          <p:cNvSpPr>
            <a:spLocks noChangeArrowheads="1"/>
          </p:cNvSpPr>
          <p:nvPr/>
        </p:nvSpPr>
        <p:spPr bwMode="auto">
          <a:xfrm>
            <a:off x="273050" y="2154238"/>
            <a:ext cx="256857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Arial" charset="0"/>
                <a:ea typeface="ＭＳ Ｐゴシック" charset="0"/>
                <a:cs typeface="Arial" charset="0"/>
              </a:rPr>
              <a:t>c</a:t>
            </a: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 running on small core</a:t>
            </a:r>
          </a:p>
        </p:txBody>
      </p:sp>
      <p:sp>
        <p:nvSpPr>
          <p:cNvPr id="28" name="Rectangle 27"/>
          <p:cNvSpPr>
            <a:spLocks noChangeArrowheads="1"/>
          </p:cNvSpPr>
          <p:nvPr/>
        </p:nvSpPr>
        <p:spPr bwMode="auto">
          <a:xfrm>
            <a:off x="273050" y="2828925"/>
            <a:ext cx="254317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Arial" charset="0"/>
                <a:ea typeface="ＭＳ Ｐゴシック" charset="0"/>
                <a:cs typeface="Arial" charset="0"/>
              </a:rPr>
              <a:t>c</a:t>
            </a: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 running on large core</a:t>
            </a:r>
          </a:p>
        </p:txBody>
      </p:sp>
      <p:cxnSp>
        <p:nvCxnSpPr>
          <p:cNvPr id="31" name="Straight Arrow Connector 30"/>
          <p:cNvCxnSpPr>
            <a:cxnSpLocks noChangeShapeType="1"/>
          </p:cNvCxnSpPr>
          <p:nvPr/>
        </p:nvCxnSpPr>
        <p:spPr bwMode="auto">
          <a:xfrm>
            <a:off x="5105400" y="2686050"/>
            <a:ext cx="1828800" cy="0"/>
          </a:xfrm>
          <a:prstGeom prst="straightConnector1">
            <a:avLst/>
          </a:prstGeom>
          <a:noFill/>
          <a:ln w="25400">
            <a:solidFill>
              <a:schemeClr val="tx1"/>
            </a:solidFill>
            <a:round/>
            <a:headEnd type="arrow" w="med" len="me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29" name="Rectangle 28"/>
          <p:cNvSpPr>
            <a:spLocks noChangeArrowheads="1"/>
          </p:cNvSpPr>
          <p:nvPr/>
        </p:nvSpPr>
        <p:spPr bwMode="auto">
          <a:xfrm>
            <a:off x="5743575" y="2490788"/>
            <a:ext cx="454025" cy="36988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∆t </a:t>
            </a:r>
          </a:p>
        </p:txBody>
      </p:sp>
      <p:sp>
        <p:nvSpPr>
          <p:cNvPr id="33" name="Oval 32"/>
          <p:cNvSpPr>
            <a:spLocks noChangeArrowheads="1"/>
          </p:cNvSpPr>
          <p:nvPr/>
        </p:nvSpPr>
        <p:spPr bwMode="auto">
          <a:xfrm>
            <a:off x="7808913" y="1277938"/>
            <a:ext cx="266700" cy="344487"/>
          </a:xfrm>
          <a:prstGeom prst="ellipse">
            <a:avLst/>
          </a:prstGeom>
          <a:noFill/>
          <a:ln w="25400">
            <a:solidFill>
              <a:srgbClr val="0000FF"/>
            </a:solidFill>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xmlns="">
                <a:solidFill>
                  <a:srgbClr val="FFFFFF"/>
                </a:solidFill>
              </a14:hiddenFill>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ＭＳ Ｐゴシック" charset="0"/>
              <a:cs typeface="Arial"/>
            </a:endParaRPr>
          </a:p>
        </p:txBody>
      </p:sp>
      <p:graphicFrame>
        <p:nvGraphicFramePr>
          <p:cNvPr id="2050" name="Object 2"/>
          <p:cNvGraphicFramePr>
            <a:graphicFrameLocks noChangeAspect="1"/>
          </p:cNvGraphicFramePr>
          <p:nvPr/>
        </p:nvGraphicFramePr>
        <p:xfrm>
          <a:off x="7239000" y="1284288"/>
          <a:ext cx="1612900" cy="392112"/>
        </p:xfrm>
        <a:graphic>
          <a:graphicData uri="http://schemas.openxmlformats.org/presentationml/2006/ole">
            <mc:AlternateContent xmlns:mc="http://schemas.openxmlformats.org/markup-compatibility/2006">
              <mc:Choice xmlns:v="urn:schemas-microsoft-com:vml" Requires="v">
                <p:oleObj spid="_x0000_s16385" name="Equation" r:id="rId4" imgW="939600" imgH="228600" progId="Equation.3">
                  <p:embed/>
                </p:oleObj>
              </mc:Choice>
              <mc:Fallback>
                <p:oleObj name="Equation" r:id="rId4" imgW="939600" imgH="228600" progId="Equation.3">
                  <p:embed/>
                  <p:pic>
                    <p:nvPicPr>
                      <p:cNvPr id="205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1284288"/>
                        <a:ext cx="1612900" cy="39211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 name="Object 3"/>
          <p:cNvGraphicFramePr>
            <a:graphicFrameLocks noChangeAspect="1"/>
          </p:cNvGraphicFramePr>
          <p:nvPr/>
        </p:nvGraphicFramePr>
        <p:xfrm>
          <a:off x="455613" y="3370263"/>
          <a:ext cx="3379787" cy="820737"/>
        </p:xfrm>
        <a:graphic>
          <a:graphicData uri="http://schemas.openxmlformats.org/presentationml/2006/ole">
            <mc:AlternateContent xmlns:mc="http://schemas.openxmlformats.org/markup-compatibility/2006">
              <mc:Choice xmlns:v="urn:schemas-microsoft-com:vml" Requires="v">
                <p:oleObj spid="_x0000_s16386" name="Equation" r:id="rId6" imgW="1726920" imgH="419040" progId="Equation.3">
                  <p:embed/>
                </p:oleObj>
              </mc:Choice>
              <mc:Fallback>
                <p:oleObj name="Equation" r:id="rId6" imgW="1726920" imgH="419040" progId="Equation.3">
                  <p:embed/>
                  <p:pic>
                    <p:nvPicPr>
                      <p:cNvPr id="35"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613" y="3370263"/>
                        <a:ext cx="3379787" cy="8207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cxnSp>
        <p:nvCxnSpPr>
          <p:cNvPr id="36" name="Straight Connector 35"/>
          <p:cNvCxnSpPr/>
          <p:nvPr/>
        </p:nvCxnSpPr>
        <p:spPr>
          <a:xfrm>
            <a:off x="5105400" y="2590800"/>
            <a:ext cx="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934200" y="2362200"/>
            <a:ext cx="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71"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CA21519-09D9-9342-8AC9-F7A07907737C}" type="slidenum">
              <a:rPr kumimoji="0" lang="en-US" sz="1200" b="0" i="0" u="none" strike="noStrike" kern="1200" cap="none" spc="0" normalizeH="0" baseline="0" noProof="0">
                <a:ln>
                  <a:noFill/>
                </a:ln>
                <a:solidFill>
                  <a:srgbClr val="000000"/>
                </a:solidFill>
                <a:effectLst/>
                <a:uLnTx/>
                <a:uFillTx/>
                <a:latin typeface="Garamond" charset="0"/>
                <a:ea typeface="ＭＳ Ｐゴシック" charset="0"/>
                <a:cs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161</a:t>
            </a:fld>
            <a:endParaRPr kumimoji="0" lang="en-US" sz="1200" b="0" i="0" u="none" strike="noStrike" kern="1200" cap="none" spc="0" normalizeH="0" baseline="0" noProof="0">
              <a:ln>
                <a:noFill/>
              </a:ln>
              <a:solidFill>
                <a:srgbClr val="000000"/>
              </a:solidFill>
              <a:effectLst/>
              <a:uLnTx/>
              <a:uFillTx/>
              <a:latin typeface="Garamond" charset="0"/>
              <a:ea typeface="ＭＳ Ｐゴシック" charset="0"/>
              <a:cs typeface="ＭＳ Ｐゴシック" charset="0"/>
            </a:endParaRPr>
          </a:p>
        </p:txBody>
      </p:sp>
      <p:sp>
        <p:nvSpPr>
          <p:cNvPr id="39" name="TextBox 38"/>
          <p:cNvSpPr txBox="1">
            <a:spLocks noChangeArrowheads="1"/>
          </p:cNvSpPr>
          <p:nvPr/>
        </p:nvSpPr>
        <p:spPr bwMode="auto">
          <a:xfrm>
            <a:off x="4843463" y="3581400"/>
            <a:ext cx="2322512" cy="461963"/>
          </a:xfrm>
          <a:prstGeom prst="rect">
            <a:avLst/>
          </a:prstGeom>
          <a:solidFill>
            <a:srgbClr val="A44200"/>
          </a:solidFill>
          <a:ln w="9525">
            <a:solidFill>
              <a:schemeClr val="accent2"/>
            </a:solidFill>
            <a:miter lim="800000"/>
            <a:headEnd/>
            <a:tailEnd/>
          </a:ln>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rPr>
              <a:t>S: speedup of </a:t>
            </a:r>
            <a:r>
              <a:rPr kumimoji="0" lang="en-US" sz="2400" b="0" i="1" u="none" strike="noStrike" kern="1200" cap="none" spc="0" normalizeH="0" baseline="0" noProof="0">
                <a:ln>
                  <a:noFill/>
                </a:ln>
                <a:solidFill>
                  <a:srgbClr val="FFFFFF"/>
                </a:solidFill>
                <a:effectLst/>
                <a:uLnTx/>
                <a:uFillTx/>
                <a:latin typeface="Arial" charset="0"/>
                <a:ea typeface="ＭＳ Ｐゴシック" charset="0"/>
                <a:cs typeface="Arial" charset="0"/>
              </a:rPr>
              <a:t>c</a:t>
            </a:r>
          </a:p>
        </p:txBody>
      </p:sp>
    </p:spTree>
    <p:extLst>
      <p:ext uri="{BB962C8B-B14F-4D97-AF65-F5344CB8AC3E}">
        <p14:creationId xmlns:p14="http://schemas.microsoft.com/office/powerpoint/2010/main" val="37244619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par>
                          <p:cTn id="35" fill="hold" nodeType="afterGroup">
                            <p:stCondLst>
                              <p:cond delay="0"/>
                            </p:stCondLst>
                            <p:childTnLst>
                              <p:par>
                                <p:cTn id="36" presetID="1" presetClass="entr" presetSubtype="0" fill="hold" nodeType="afterEffect">
                                  <p:stCondLst>
                                    <p:cond delay="0"/>
                                  </p:stCondLst>
                                  <p:childTnLst>
                                    <p:set>
                                      <p:cBhvr>
                                        <p:cTn id="37" dur="1" fill="hold">
                                          <p:stCondLst>
                                            <p:cond delay="0"/>
                                          </p:stCondLst>
                                        </p:cTn>
                                        <p:tgtEl>
                                          <p:spTgt spid="31"/>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8"/>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nodeType="clickEffect">
                                  <p:stCondLst>
                                    <p:cond delay="0"/>
                                  </p:stCondLst>
                                  <p:childTnLst>
                                    <p:set>
                                      <p:cBhvr>
                                        <p:cTn id="47" dur="1" fill="hold">
                                          <p:stCondLst>
                                            <p:cond delay="0"/>
                                          </p:stCondLst>
                                        </p:cTn>
                                        <p:tgtEl>
                                          <p:spTgt spid="35"/>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9"/>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63491">
                                            <p:txEl>
                                              <p:pRg st="11" end="11"/>
                                            </p:txEl>
                                          </p:spTgt>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6349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P spid="5" grpId="0" animBg="1"/>
      <p:bldP spid="14" grpId="0" animBg="1"/>
      <p:bldP spid="15" grpId="0" animBg="1"/>
      <p:bldP spid="24" grpId="0" animBg="1"/>
      <p:bldP spid="25" grpId="0"/>
      <p:bldP spid="26" grpId="0"/>
      <p:bldP spid="27" grpId="0"/>
      <p:bldP spid="28" grpId="0"/>
      <p:bldP spid="29" grpId="0" animBg="1"/>
      <p:bldP spid="39"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itle 1"/>
          <p:cNvSpPr>
            <a:spLocks noGrp="1"/>
          </p:cNvSpPr>
          <p:nvPr>
            <p:ph type="title"/>
          </p:nvPr>
        </p:nvSpPr>
        <p:spPr/>
        <p:txBody>
          <a:bodyPr/>
          <a:lstStyle/>
          <a:p>
            <a:pPr eaLnBrk="1" hangingPunct="1"/>
            <a:r>
              <a:rPr lang="en-US">
                <a:latin typeface="Verdana" charset="0"/>
                <a:cs typeface="ＭＳ Ｐゴシック" charset="0"/>
              </a:rPr>
              <a:t>R: Relevance of code segment </a:t>
            </a:r>
            <a:r>
              <a:rPr lang="en-US" i="1">
                <a:latin typeface="Verdana" charset="0"/>
                <a:cs typeface="ＭＳ Ｐゴシック" charset="0"/>
              </a:rPr>
              <a:t>c</a:t>
            </a:r>
          </a:p>
        </p:txBody>
      </p:sp>
      <p:sp>
        <p:nvSpPr>
          <p:cNvPr id="68611" name="Content Placeholder 2"/>
          <p:cNvSpPr>
            <a:spLocks noGrp="1"/>
          </p:cNvSpPr>
          <p:nvPr>
            <p:ph idx="1"/>
          </p:nvPr>
        </p:nvSpPr>
        <p:spPr>
          <a:xfrm>
            <a:off x="228600" y="1562100"/>
            <a:ext cx="8610600" cy="4457700"/>
          </a:xfrm>
        </p:spPr>
        <p:txBody>
          <a:bodyPr/>
          <a:lstStyle/>
          <a:p>
            <a:pPr eaLnBrk="1" hangingPunct="1">
              <a:buFont typeface="Wingdings" charset="0"/>
              <a:buNone/>
            </a:pPr>
            <a:r>
              <a:rPr lang="en-US" sz="2000">
                <a:latin typeface="Verdana" charset="0"/>
                <a:cs typeface="ＭＳ Ｐゴシック" charset="0"/>
              </a:rPr>
              <a:t>How relevant code segment </a:t>
            </a:r>
            <a:r>
              <a:rPr lang="en-US" sz="2000" i="1">
                <a:latin typeface="Verdana" charset="0"/>
                <a:cs typeface="ＭＳ Ｐゴシック" charset="0"/>
              </a:rPr>
              <a:t>c</a:t>
            </a:r>
            <a:r>
              <a:rPr lang="en-US" sz="2000">
                <a:latin typeface="Verdana" charset="0"/>
                <a:cs typeface="ＭＳ Ｐゴシック" charset="0"/>
              </a:rPr>
              <a:t>  is for the application</a:t>
            </a:r>
          </a:p>
          <a:p>
            <a:pPr eaLnBrk="1" hangingPunct="1">
              <a:buFont typeface="Wingdings" charset="0"/>
              <a:buNone/>
            </a:pPr>
            <a:endParaRPr lang="en-US" sz="700">
              <a:latin typeface="Verdana" charset="0"/>
              <a:cs typeface="ＭＳ Ｐゴシック" charset="0"/>
            </a:endParaRPr>
          </a:p>
          <a:p>
            <a:pPr eaLnBrk="1" hangingPunct="1">
              <a:buFont typeface="Wingdings" charset="0"/>
              <a:buNone/>
            </a:pPr>
            <a:endParaRPr lang="en-US" sz="700">
              <a:latin typeface="Verdana" charset="0"/>
              <a:cs typeface="ＭＳ Ｐゴシック" charset="0"/>
            </a:endParaRPr>
          </a:p>
          <a:p>
            <a:pPr eaLnBrk="1" hangingPunct="1">
              <a:buFont typeface="Wingdings" charset="0"/>
              <a:buNone/>
            </a:pPr>
            <a:endParaRPr lang="en-US" sz="700">
              <a:latin typeface="Verdana" charset="0"/>
              <a:cs typeface="ＭＳ Ｐゴシック" charset="0"/>
            </a:endParaRPr>
          </a:p>
          <a:p>
            <a:pPr eaLnBrk="1" hangingPunct="1">
              <a:buFont typeface="Wingdings" charset="0"/>
              <a:buNone/>
            </a:pPr>
            <a:endParaRPr lang="en-US" sz="700">
              <a:latin typeface="Verdana" charset="0"/>
              <a:cs typeface="ＭＳ Ｐゴシック" charset="0"/>
            </a:endParaRPr>
          </a:p>
          <a:p>
            <a:pPr eaLnBrk="1" hangingPunct="1">
              <a:buFont typeface="Wingdings" charset="0"/>
              <a:buNone/>
            </a:pPr>
            <a:endParaRPr lang="en-US" sz="700">
              <a:latin typeface="Verdana" charset="0"/>
              <a:cs typeface="ＭＳ Ｐゴシック" charset="0"/>
            </a:endParaRPr>
          </a:p>
          <a:p>
            <a:pPr eaLnBrk="1" hangingPunct="1">
              <a:buFont typeface="Wingdings" charset="0"/>
              <a:buNone/>
            </a:pPr>
            <a:endParaRPr lang="en-US" sz="700">
              <a:latin typeface="Verdana" charset="0"/>
              <a:cs typeface="ＭＳ Ｐゴシック" charset="0"/>
            </a:endParaRPr>
          </a:p>
          <a:p>
            <a:pPr eaLnBrk="1" hangingPunct="1">
              <a:buFont typeface="Wingdings" charset="0"/>
              <a:buNone/>
            </a:pPr>
            <a:endParaRPr lang="en-US" sz="700">
              <a:latin typeface="Verdana" charset="0"/>
              <a:cs typeface="ＭＳ Ｐゴシック" charset="0"/>
            </a:endParaRPr>
          </a:p>
          <a:p>
            <a:pPr eaLnBrk="1" hangingPunct="1">
              <a:buFont typeface="Wingdings" charset="0"/>
              <a:buNone/>
            </a:pPr>
            <a:endParaRPr lang="en-US" sz="700">
              <a:latin typeface="Verdana" charset="0"/>
              <a:cs typeface="ＭＳ Ｐゴシック" charset="0"/>
            </a:endParaRPr>
          </a:p>
          <a:p>
            <a:pPr eaLnBrk="1" hangingPunct="1">
              <a:buFont typeface="Wingdings" charset="0"/>
              <a:buNone/>
            </a:pPr>
            <a:endParaRPr lang="en-US" sz="700">
              <a:latin typeface="Verdana" charset="0"/>
              <a:cs typeface="ＭＳ Ｐゴシック" charset="0"/>
            </a:endParaRPr>
          </a:p>
          <a:p>
            <a:pPr eaLnBrk="1" hangingPunct="1">
              <a:buFont typeface="Wingdings" charset="0"/>
              <a:buNone/>
            </a:pPr>
            <a:endParaRPr lang="en-US" sz="700">
              <a:latin typeface="Verdana" charset="0"/>
              <a:cs typeface="ＭＳ Ｐゴシック" charset="0"/>
            </a:endParaRPr>
          </a:p>
          <a:p>
            <a:pPr eaLnBrk="1" hangingPunct="1">
              <a:buFont typeface="Wingdings" charset="0"/>
              <a:buNone/>
            </a:pPr>
            <a:endParaRPr lang="en-US" sz="700">
              <a:latin typeface="Verdana" charset="0"/>
              <a:cs typeface="ＭＳ Ｐゴシック" charset="0"/>
            </a:endParaRPr>
          </a:p>
          <a:p>
            <a:pPr eaLnBrk="1" hangingPunct="1">
              <a:buFont typeface="Wingdings" charset="0"/>
              <a:buNone/>
            </a:pPr>
            <a:endParaRPr lang="en-US" sz="700">
              <a:latin typeface="Verdana" charset="0"/>
              <a:cs typeface="ＭＳ Ｐゴシック" charset="0"/>
            </a:endParaRPr>
          </a:p>
          <a:p>
            <a:pPr eaLnBrk="1" hangingPunct="1">
              <a:buFont typeface="Wingdings" charset="0"/>
              <a:buNone/>
            </a:pPr>
            <a:endParaRPr lang="en-US" sz="700">
              <a:latin typeface="Verdana" charset="0"/>
              <a:cs typeface="ＭＳ Ｐゴシック" charset="0"/>
            </a:endParaRPr>
          </a:p>
          <a:p>
            <a:pPr eaLnBrk="1" hangingPunct="1"/>
            <a:endParaRPr lang="en-US" sz="700">
              <a:latin typeface="Verdana" charset="0"/>
              <a:cs typeface="ＭＳ Ｐゴシック" charset="0"/>
            </a:endParaRPr>
          </a:p>
          <a:p>
            <a:pPr eaLnBrk="1" hangingPunct="1"/>
            <a:endParaRPr lang="en-US" sz="700">
              <a:latin typeface="Verdana" charset="0"/>
              <a:cs typeface="ＭＳ Ｐゴシック" charset="0"/>
            </a:endParaRPr>
          </a:p>
          <a:p>
            <a:pPr eaLnBrk="1" hangingPunct="1"/>
            <a:endParaRPr lang="en-US" sz="700">
              <a:latin typeface="Verdana" charset="0"/>
              <a:cs typeface="ＭＳ Ｐゴシック" charset="0"/>
            </a:endParaRPr>
          </a:p>
          <a:p>
            <a:pPr eaLnBrk="1" hangingPunct="1"/>
            <a:endParaRPr lang="en-US" sz="700">
              <a:latin typeface="Verdana" charset="0"/>
              <a:cs typeface="ＭＳ Ｐゴシック" charset="0"/>
            </a:endParaRPr>
          </a:p>
        </p:txBody>
      </p:sp>
      <p:sp>
        <p:nvSpPr>
          <p:cNvPr id="6" name="Oval 5"/>
          <p:cNvSpPr>
            <a:spLocks noChangeArrowheads="1"/>
          </p:cNvSpPr>
          <p:nvPr/>
        </p:nvSpPr>
        <p:spPr bwMode="auto">
          <a:xfrm>
            <a:off x="8153400" y="1295400"/>
            <a:ext cx="265113" cy="344488"/>
          </a:xfrm>
          <a:prstGeom prst="ellipse">
            <a:avLst/>
          </a:prstGeom>
          <a:noFill/>
          <a:ln w="25400">
            <a:solidFill>
              <a:srgbClr val="0000FF"/>
            </a:solidFill>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xmlns="">
                <a:solidFill>
                  <a:srgbClr val="FFFFFF"/>
                </a:solidFill>
              </a14:hiddenFill>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ＭＳ Ｐゴシック" charset="0"/>
              <a:cs typeface="Arial"/>
            </a:endParaRPr>
          </a:p>
        </p:txBody>
      </p:sp>
      <p:sp>
        <p:nvSpPr>
          <p:cNvPr id="7" name="Rectangle 6"/>
          <p:cNvSpPr>
            <a:spLocks noChangeArrowheads="1"/>
          </p:cNvSpPr>
          <p:nvPr/>
        </p:nvSpPr>
        <p:spPr bwMode="auto">
          <a:xfrm>
            <a:off x="2320925" y="2641600"/>
            <a:ext cx="4392613" cy="111125"/>
          </a:xfrm>
          <a:prstGeom prst="rect">
            <a:avLst/>
          </a:prstGeom>
          <a:solidFill>
            <a:srgbClr val="F1F1F1"/>
          </a:solidFill>
          <a:ln w="9525">
            <a:solidFill>
              <a:srgbClr val="7F7F7F"/>
            </a:solidFill>
            <a:miter lim="800000"/>
            <a:headEnd/>
            <a:tailEnd/>
          </a:ln>
          <a:effectLst>
            <a:outerShdw blurRad="63500" dist="23000" dir="5400000" rotWithShape="0">
              <a:srgbClr val="000000">
                <a:alpha val="34999"/>
              </a:srgb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ＭＳ Ｐゴシック" charset="0"/>
              <a:cs typeface="Arial"/>
            </a:endParaRPr>
          </a:p>
        </p:txBody>
      </p:sp>
      <p:sp>
        <p:nvSpPr>
          <p:cNvPr id="8" name="Rectangle 7"/>
          <p:cNvSpPr>
            <a:spLocks noChangeArrowheads="1"/>
          </p:cNvSpPr>
          <p:nvPr/>
        </p:nvSpPr>
        <p:spPr bwMode="auto">
          <a:xfrm>
            <a:off x="3051175" y="2620963"/>
            <a:ext cx="582613" cy="122237"/>
          </a:xfrm>
          <a:prstGeom prst="rect">
            <a:avLst/>
          </a:prstGeom>
          <a:solidFill>
            <a:srgbClr val="0000FF"/>
          </a:solidFill>
          <a:ln w="9525">
            <a:solidFill>
              <a:srgbClr val="0000FF"/>
            </a:solidFill>
            <a:miter lim="800000"/>
            <a:headEnd/>
            <a:tailEnd/>
          </a:ln>
          <a:effectLst>
            <a:outerShdw blurRad="63500" dist="23000" dir="5400000" rotWithShape="0">
              <a:srgbClr val="000000">
                <a:alpha val="34999"/>
              </a:srgb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ＭＳ Ｐゴシック" charset="0"/>
              <a:cs typeface="Arial"/>
            </a:endParaRPr>
          </a:p>
        </p:txBody>
      </p:sp>
      <p:sp>
        <p:nvSpPr>
          <p:cNvPr id="9" name="Rectangle 8"/>
          <p:cNvSpPr>
            <a:spLocks noChangeArrowheads="1"/>
          </p:cNvSpPr>
          <p:nvPr/>
        </p:nvSpPr>
        <p:spPr bwMode="auto">
          <a:xfrm>
            <a:off x="2971800" y="2209800"/>
            <a:ext cx="83343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rPr>
              <a:t>t</a:t>
            </a:r>
            <a:r>
              <a:rPr kumimoji="0" lang="en-US" sz="2400" b="0" i="0" u="none" strike="noStrike" kern="1200" cap="none" spc="0" normalizeH="0" baseline="-25000" noProof="0">
                <a:ln>
                  <a:noFill/>
                </a:ln>
                <a:solidFill>
                  <a:srgbClr val="000000"/>
                </a:solidFill>
                <a:effectLst/>
                <a:uLnTx/>
                <a:uFillTx/>
                <a:latin typeface="Arial" charset="0"/>
                <a:ea typeface="ＭＳ Ｐゴシック" charset="0"/>
                <a:cs typeface="Arial" charset="0"/>
              </a:rPr>
              <a:t>lastQ</a:t>
            </a:r>
            <a:r>
              <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rPr>
              <a:t> </a:t>
            </a:r>
          </a:p>
        </p:txBody>
      </p:sp>
      <p:sp>
        <p:nvSpPr>
          <p:cNvPr id="10" name="Rectangle 9"/>
          <p:cNvSpPr>
            <a:spLocks noChangeArrowheads="1"/>
          </p:cNvSpPr>
          <p:nvPr/>
        </p:nvSpPr>
        <p:spPr bwMode="auto">
          <a:xfrm>
            <a:off x="6527800" y="2209800"/>
            <a:ext cx="3714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rPr>
              <a:t>T</a:t>
            </a:r>
          </a:p>
        </p:txBody>
      </p:sp>
      <p:cxnSp>
        <p:nvCxnSpPr>
          <p:cNvPr id="11" name="Straight Arrow Connector 10"/>
          <p:cNvCxnSpPr>
            <a:cxnSpLocks noChangeShapeType="1"/>
          </p:cNvCxnSpPr>
          <p:nvPr/>
        </p:nvCxnSpPr>
        <p:spPr bwMode="auto">
          <a:xfrm>
            <a:off x="3038475" y="2995613"/>
            <a:ext cx="1252538" cy="0"/>
          </a:xfrm>
          <a:prstGeom prst="straightConnector1">
            <a:avLst/>
          </a:prstGeom>
          <a:noFill/>
          <a:ln w="25400">
            <a:solidFill>
              <a:schemeClr val="tx1"/>
            </a:solidFill>
            <a:round/>
            <a:headEnd type="arrow" w="med" len="me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12" name="Rectangle 11"/>
          <p:cNvSpPr>
            <a:spLocks noChangeArrowheads="1"/>
          </p:cNvSpPr>
          <p:nvPr/>
        </p:nvSpPr>
        <p:spPr bwMode="auto">
          <a:xfrm>
            <a:off x="3429000" y="2814638"/>
            <a:ext cx="423863" cy="46196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rPr>
              <a:t>Q</a:t>
            </a:r>
          </a:p>
        </p:txBody>
      </p:sp>
      <p:graphicFrame>
        <p:nvGraphicFramePr>
          <p:cNvPr id="3074" name="Object 2"/>
          <p:cNvGraphicFramePr>
            <a:graphicFrameLocks noChangeAspect="1"/>
          </p:cNvGraphicFramePr>
          <p:nvPr/>
        </p:nvGraphicFramePr>
        <p:xfrm>
          <a:off x="7239000" y="1284288"/>
          <a:ext cx="1612900" cy="392112"/>
        </p:xfrm>
        <a:graphic>
          <a:graphicData uri="http://schemas.openxmlformats.org/presentationml/2006/ole">
            <mc:AlternateContent xmlns:mc="http://schemas.openxmlformats.org/markup-compatibility/2006">
              <mc:Choice xmlns:v="urn:schemas-microsoft-com:vml" Requires="v">
                <p:oleObj spid="_x0000_s17409" name="Equation" r:id="rId4" imgW="939600" imgH="228600" progId="Equation.3">
                  <p:embed/>
                </p:oleObj>
              </mc:Choice>
              <mc:Fallback>
                <p:oleObj name="Equation" r:id="rId4" imgW="939600" imgH="228600" progId="Equation.3">
                  <p:embed/>
                  <p:pic>
                    <p:nvPicPr>
                      <p:cNvPr id="307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1284288"/>
                        <a:ext cx="1612900" cy="39211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 name="Object 3"/>
          <p:cNvGraphicFramePr>
            <a:graphicFrameLocks noChangeAspect="1"/>
          </p:cNvGraphicFramePr>
          <p:nvPr/>
        </p:nvGraphicFramePr>
        <p:xfrm>
          <a:off x="4114800" y="3581400"/>
          <a:ext cx="1130300" cy="1030288"/>
        </p:xfrm>
        <a:graphic>
          <a:graphicData uri="http://schemas.openxmlformats.org/presentationml/2006/ole">
            <mc:AlternateContent xmlns:mc="http://schemas.openxmlformats.org/markup-compatibility/2006">
              <mc:Choice xmlns:v="urn:schemas-microsoft-com:vml" Requires="v">
                <p:oleObj spid="_x0000_s17410" name="Equation" r:id="rId6" imgW="431640" imgH="393480" progId="Equation.3">
                  <p:embed/>
                </p:oleObj>
              </mc:Choice>
              <mc:Fallback>
                <p:oleObj name="Equation" r:id="rId6" imgW="431640" imgH="393480" progId="Equation.3">
                  <p:embed/>
                  <p:pic>
                    <p:nvPicPr>
                      <p:cNvPr id="14"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3581400"/>
                        <a:ext cx="1130300" cy="10302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78" name="Object 6"/>
          <p:cNvGraphicFramePr>
            <a:graphicFrameLocks noChangeAspect="1"/>
          </p:cNvGraphicFramePr>
          <p:nvPr/>
        </p:nvGraphicFramePr>
        <p:xfrm>
          <a:off x="3429000" y="4814888"/>
          <a:ext cx="2528888" cy="1128712"/>
        </p:xfrm>
        <a:graphic>
          <a:graphicData uri="http://schemas.openxmlformats.org/presentationml/2006/ole">
            <mc:AlternateContent xmlns:mc="http://schemas.openxmlformats.org/markup-compatibility/2006">
              <mc:Choice xmlns:v="urn:schemas-microsoft-com:vml" Requires="v">
                <p:oleObj spid="_x0000_s17411" name="Equation" r:id="rId8" imgW="965160" imgH="431640" progId="Equation.3">
                  <p:embed/>
                </p:oleObj>
              </mc:Choice>
              <mc:Fallback>
                <p:oleObj name="Equation" r:id="rId8" imgW="965160" imgH="431640" progId="Equation.3">
                  <p:embed/>
                  <p:pic>
                    <p:nvPicPr>
                      <p:cNvPr id="3078"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9000" y="4814888"/>
                        <a:ext cx="2528888" cy="1128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08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CCED51-6EB7-FC43-9DA0-59B8897337B1}" type="slidenum">
              <a:rPr kumimoji="0" lang="en-US" sz="1200" b="0" i="0" u="none" strike="noStrike" kern="1200" cap="none" spc="0" normalizeH="0" baseline="0" noProof="0">
                <a:ln>
                  <a:noFill/>
                </a:ln>
                <a:solidFill>
                  <a:srgbClr val="000000"/>
                </a:solidFill>
                <a:effectLst/>
                <a:uLnTx/>
                <a:uFillTx/>
                <a:latin typeface="Garamond" charset="0"/>
                <a:ea typeface="ＭＳ Ｐゴシック" charset="0"/>
                <a:cs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162</a:t>
            </a:fld>
            <a:endParaRPr kumimoji="0" lang="en-US" sz="1200" b="0" i="0" u="none" strike="noStrike" kern="1200" cap="none" spc="0" normalizeH="0" baseline="0" noProof="0">
              <a:ln>
                <a:noFill/>
              </a:ln>
              <a:solidFill>
                <a:srgbClr val="000000"/>
              </a:solidFill>
              <a:effectLst/>
              <a:uLnTx/>
              <a:uFillTx/>
              <a:latin typeface="Garamond" charset="0"/>
              <a:ea typeface="ＭＳ Ｐゴシック" charset="0"/>
              <a:cs typeface="ＭＳ Ｐゴシック" charset="0"/>
            </a:endParaRPr>
          </a:p>
        </p:txBody>
      </p:sp>
      <p:sp>
        <p:nvSpPr>
          <p:cNvPr id="15" name="Rectangle 14"/>
          <p:cNvSpPr>
            <a:spLocks noChangeArrowheads="1"/>
          </p:cNvSpPr>
          <p:nvPr/>
        </p:nvSpPr>
        <p:spPr bwMode="auto">
          <a:xfrm>
            <a:off x="4294188" y="2620963"/>
            <a:ext cx="582612" cy="122237"/>
          </a:xfrm>
          <a:prstGeom prst="rect">
            <a:avLst/>
          </a:prstGeom>
          <a:solidFill>
            <a:srgbClr val="0000FF"/>
          </a:solidFill>
          <a:ln w="9525">
            <a:solidFill>
              <a:srgbClr val="0000FF"/>
            </a:solidFill>
            <a:miter lim="800000"/>
            <a:headEnd/>
            <a:tailEnd/>
          </a:ln>
          <a:effectLst>
            <a:outerShdw blurRad="63500" dist="23000" dir="5400000" rotWithShape="0">
              <a:srgbClr val="000000">
                <a:alpha val="34999"/>
              </a:srgb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ＭＳ Ｐゴシック" charset="0"/>
              <a:cs typeface="Arial"/>
            </a:endParaRPr>
          </a:p>
        </p:txBody>
      </p:sp>
      <p:cxnSp>
        <p:nvCxnSpPr>
          <p:cNvPr id="16" name="Straight Arrow Connector 15"/>
          <p:cNvCxnSpPr>
            <a:cxnSpLocks noChangeShapeType="1"/>
          </p:cNvCxnSpPr>
          <p:nvPr/>
        </p:nvCxnSpPr>
        <p:spPr bwMode="auto">
          <a:xfrm>
            <a:off x="4310063" y="3000375"/>
            <a:ext cx="1252537" cy="0"/>
          </a:xfrm>
          <a:prstGeom prst="straightConnector1">
            <a:avLst/>
          </a:prstGeom>
          <a:noFill/>
          <a:ln w="25400">
            <a:solidFill>
              <a:schemeClr val="tx1"/>
            </a:solidFill>
            <a:round/>
            <a:headEnd type="arrow" w="med" len="me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17" name="Rectangle 16"/>
          <p:cNvSpPr>
            <a:spLocks noChangeArrowheads="1"/>
          </p:cNvSpPr>
          <p:nvPr/>
        </p:nvSpPr>
        <p:spPr bwMode="auto">
          <a:xfrm>
            <a:off x="4700588" y="2819400"/>
            <a:ext cx="423862" cy="46196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rPr>
              <a:t>Q</a:t>
            </a:r>
          </a:p>
        </p:txBody>
      </p:sp>
      <p:sp>
        <p:nvSpPr>
          <p:cNvPr id="18" name="Rectangle 17"/>
          <p:cNvSpPr>
            <a:spLocks noChangeArrowheads="1"/>
          </p:cNvSpPr>
          <p:nvPr/>
        </p:nvSpPr>
        <p:spPr bwMode="auto">
          <a:xfrm>
            <a:off x="4446588" y="2209800"/>
            <a:ext cx="35401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rPr>
              <a:t>t </a:t>
            </a:r>
          </a:p>
        </p:txBody>
      </p:sp>
      <p:sp>
        <p:nvSpPr>
          <p:cNvPr id="19" name="Oval 18"/>
          <p:cNvSpPr/>
          <p:nvPr/>
        </p:nvSpPr>
        <p:spPr>
          <a:xfrm>
            <a:off x="5181600" y="5410200"/>
            <a:ext cx="609600" cy="5334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20" name="Oval 19"/>
          <p:cNvSpPr/>
          <p:nvPr/>
        </p:nvSpPr>
        <p:spPr>
          <a:xfrm>
            <a:off x="4953000" y="4876800"/>
            <a:ext cx="914400" cy="5334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21" name="Oval 20"/>
          <p:cNvSpPr/>
          <p:nvPr/>
        </p:nvSpPr>
        <p:spPr>
          <a:xfrm>
            <a:off x="2819400" y="2209800"/>
            <a:ext cx="914400" cy="5334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22" name="Rectangle 21"/>
          <p:cNvSpPr>
            <a:spLocks noChangeArrowheads="1"/>
          </p:cNvSpPr>
          <p:nvPr/>
        </p:nvSpPr>
        <p:spPr bwMode="auto">
          <a:xfrm>
            <a:off x="6205538" y="3124200"/>
            <a:ext cx="2819400" cy="4000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rPr>
              <a:t>Q: scheduling quantum</a:t>
            </a:r>
          </a:p>
        </p:txBody>
      </p:sp>
    </p:spTree>
    <p:extLst>
      <p:ext uri="{BB962C8B-B14F-4D97-AF65-F5344CB8AC3E}">
        <p14:creationId xmlns:p14="http://schemas.microsoft.com/office/powerpoint/2010/main" val="5237710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078"/>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par>
                                <p:cTn id="51" presetID="1" presetClass="exit" presetSubtype="0" fill="hold" grpId="1" nodeType="withEffect">
                                  <p:stCondLst>
                                    <p:cond delay="0"/>
                                  </p:stCondLst>
                                  <p:childTnLst>
                                    <p:set>
                                      <p:cBhvr>
                                        <p:cTn id="52"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P spid="12" grpId="0" animBg="1"/>
      <p:bldP spid="15" grpId="0" animBg="1"/>
      <p:bldP spid="17" grpId="0" animBg="1"/>
      <p:bldP spid="18" grpId="0"/>
      <p:bldP spid="19" grpId="0" animBg="1"/>
      <p:bldP spid="19" grpId="1" animBg="1"/>
      <p:bldP spid="20" grpId="0" animBg="1"/>
      <p:bldP spid="21" grpId="0" animBg="1"/>
      <p:bldP spid="22" grpId="0" animBg="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1"/>
          <p:cNvSpPr>
            <a:spLocks noGrp="1"/>
          </p:cNvSpPr>
          <p:nvPr>
            <p:ph type="title"/>
          </p:nvPr>
        </p:nvSpPr>
        <p:spPr>
          <a:xfrm>
            <a:off x="574675" y="304800"/>
            <a:ext cx="8264525" cy="838200"/>
          </a:xfrm>
        </p:spPr>
        <p:txBody>
          <a:bodyPr/>
          <a:lstStyle/>
          <a:p>
            <a:pPr eaLnBrk="1" hangingPunct="1"/>
            <a:r>
              <a:rPr lang="en-US">
                <a:latin typeface="Verdana" charset="0"/>
                <a:cs typeface="ＭＳ Ｐゴシック" charset="0"/>
              </a:rPr>
              <a:t>G: Global effect of accelerating </a:t>
            </a:r>
            <a:r>
              <a:rPr lang="en-US" i="1">
                <a:latin typeface="Verdana" charset="0"/>
                <a:cs typeface="ＭＳ Ｐゴシック" charset="0"/>
              </a:rPr>
              <a:t>c</a:t>
            </a:r>
          </a:p>
        </p:txBody>
      </p:sp>
      <p:sp>
        <p:nvSpPr>
          <p:cNvPr id="66563" name="Content Placeholder 2"/>
          <p:cNvSpPr>
            <a:spLocks noGrp="1"/>
          </p:cNvSpPr>
          <p:nvPr>
            <p:ph idx="1"/>
          </p:nvPr>
        </p:nvSpPr>
        <p:spPr>
          <a:xfrm>
            <a:off x="457200" y="1325563"/>
            <a:ext cx="8458200" cy="5227637"/>
          </a:xfrm>
        </p:spPr>
        <p:txBody>
          <a:bodyPr/>
          <a:lstStyle/>
          <a:p>
            <a:pPr eaLnBrk="1" hangingPunct="1">
              <a:buFont typeface="Wingdings" charset="0"/>
              <a:buNone/>
            </a:pPr>
            <a:r>
              <a:rPr lang="en-US" sz="1800">
                <a:latin typeface="Verdana" charset="0"/>
                <a:cs typeface="ＭＳ Ｐゴシック" charset="0"/>
              </a:rPr>
              <a:t>How much accelerating </a:t>
            </a:r>
            <a:r>
              <a:rPr lang="en-US" sz="1800" i="1">
                <a:latin typeface="Verdana" charset="0"/>
                <a:cs typeface="ＭＳ Ｐゴシック" charset="0"/>
              </a:rPr>
              <a:t>c</a:t>
            </a:r>
            <a:r>
              <a:rPr lang="en-US" sz="1800">
                <a:latin typeface="Verdana" charset="0"/>
                <a:cs typeface="ＭＳ Ｐゴシック" charset="0"/>
              </a:rPr>
              <a:t> reduces total execution time</a:t>
            </a:r>
          </a:p>
          <a:p>
            <a:pPr eaLnBrk="1" hangingPunct="1">
              <a:buFont typeface="Wingdings" charset="0"/>
              <a:buNone/>
            </a:pPr>
            <a:endParaRPr lang="en-US" sz="600">
              <a:latin typeface="Verdana" charset="0"/>
              <a:cs typeface="ＭＳ Ｐゴシック" charset="0"/>
            </a:endParaRPr>
          </a:p>
          <a:p>
            <a:pPr eaLnBrk="1" hangingPunct="1">
              <a:buFont typeface="Wingdings" charset="0"/>
              <a:buNone/>
            </a:pPr>
            <a:endParaRPr lang="en-US" sz="600">
              <a:latin typeface="Verdana" charset="0"/>
              <a:cs typeface="ＭＳ Ｐゴシック" charset="0"/>
            </a:endParaRPr>
          </a:p>
          <a:p>
            <a:pPr eaLnBrk="1" hangingPunct="1">
              <a:buFont typeface="Wingdings" charset="0"/>
              <a:buNone/>
            </a:pPr>
            <a:endParaRPr lang="en-US" sz="600">
              <a:latin typeface="Verdana" charset="0"/>
              <a:cs typeface="ＭＳ Ｐゴシック" charset="0"/>
            </a:endParaRPr>
          </a:p>
          <a:p>
            <a:pPr eaLnBrk="1" hangingPunct="1">
              <a:buFont typeface="Wingdings" charset="0"/>
              <a:buNone/>
            </a:pPr>
            <a:endParaRPr lang="en-US" sz="600">
              <a:latin typeface="Verdana" charset="0"/>
              <a:cs typeface="ＭＳ Ｐゴシック" charset="0"/>
            </a:endParaRPr>
          </a:p>
          <a:p>
            <a:pPr eaLnBrk="1" hangingPunct="1">
              <a:buFont typeface="Wingdings" charset="0"/>
              <a:buNone/>
            </a:pPr>
            <a:endParaRPr lang="en-US" sz="600">
              <a:latin typeface="Verdana" charset="0"/>
              <a:cs typeface="ＭＳ Ｐゴシック" charset="0"/>
            </a:endParaRPr>
          </a:p>
          <a:p>
            <a:pPr eaLnBrk="1" hangingPunct="1">
              <a:buFont typeface="Wingdings" charset="0"/>
              <a:buNone/>
            </a:pPr>
            <a:endParaRPr lang="en-US" sz="600">
              <a:latin typeface="Verdana" charset="0"/>
              <a:cs typeface="ＭＳ Ｐゴシック" charset="0"/>
            </a:endParaRPr>
          </a:p>
          <a:p>
            <a:pPr eaLnBrk="1" hangingPunct="1">
              <a:buFont typeface="Wingdings" charset="0"/>
              <a:buNone/>
            </a:pPr>
            <a:endParaRPr lang="en-US" sz="600">
              <a:latin typeface="Verdana" charset="0"/>
              <a:cs typeface="ＭＳ Ｐゴシック" charset="0"/>
            </a:endParaRPr>
          </a:p>
          <a:p>
            <a:pPr eaLnBrk="1" hangingPunct="1">
              <a:buFont typeface="Wingdings" charset="0"/>
              <a:buNone/>
            </a:pPr>
            <a:endParaRPr lang="en-US" sz="600">
              <a:latin typeface="Verdana" charset="0"/>
              <a:cs typeface="ＭＳ Ｐゴシック" charset="0"/>
            </a:endParaRPr>
          </a:p>
          <a:p>
            <a:pPr eaLnBrk="1" hangingPunct="1">
              <a:buFont typeface="Wingdings" charset="0"/>
              <a:buNone/>
            </a:pPr>
            <a:endParaRPr lang="en-US" sz="600">
              <a:latin typeface="Verdana" charset="0"/>
              <a:cs typeface="ＭＳ Ｐゴシック" charset="0"/>
            </a:endParaRPr>
          </a:p>
          <a:p>
            <a:pPr eaLnBrk="1" hangingPunct="1">
              <a:buFont typeface="Wingdings" charset="0"/>
              <a:buNone/>
            </a:pPr>
            <a:endParaRPr lang="en-US" sz="600">
              <a:latin typeface="Verdana" charset="0"/>
              <a:cs typeface="ＭＳ Ｐゴシック" charset="0"/>
            </a:endParaRPr>
          </a:p>
          <a:p>
            <a:pPr eaLnBrk="1" hangingPunct="1">
              <a:buFont typeface="Wingdings" charset="0"/>
              <a:buNone/>
            </a:pPr>
            <a:endParaRPr lang="en-US" sz="600">
              <a:latin typeface="Verdana" charset="0"/>
              <a:cs typeface="ＭＳ Ｐゴシック" charset="0"/>
            </a:endParaRPr>
          </a:p>
          <a:p>
            <a:pPr eaLnBrk="1" hangingPunct="1">
              <a:buFont typeface="Wingdings" charset="0"/>
              <a:buNone/>
            </a:pPr>
            <a:endParaRPr lang="en-US" sz="600">
              <a:latin typeface="Verdana" charset="0"/>
              <a:cs typeface="ＭＳ Ｐゴシック" charset="0"/>
            </a:endParaRPr>
          </a:p>
          <a:p>
            <a:pPr eaLnBrk="1" hangingPunct="1">
              <a:buFont typeface="Wingdings" charset="0"/>
              <a:buNone/>
            </a:pPr>
            <a:endParaRPr lang="en-US" sz="600">
              <a:latin typeface="Verdana" charset="0"/>
              <a:cs typeface="ＭＳ Ｐゴシック" charset="0"/>
            </a:endParaRPr>
          </a:p>
          <a:p>
            <a:pPr eaLnBrk="1" hangingPunct="1">
              <a:buFont typeface="Wingdings" charset="0"/>
              <a:buNone/>
            </a:pPr>
            <a:endParaRPr lang="en-US" sz="600">
              <a:latin typeface="Verdana" charset="0"/>
              <a:cs typeface="ＭＳ Ｐゴシック" charset="0"/>
            </a:endParaRPr>
          </a:p>
          <a:p>
            <a:pPr eaLnBrk="1" hangingPunct="1">
              <a:buFont typeface="Wingdings" charset="0"/>
              <a:buNone/>
            </a:pPr>
            <a:endParaRPr lang="en-US" sz="600">
              <a:latin typeface="Verdana" charset="0"/>
              <a:cs typeface="ＭＳ Ｐゴシック" charset="0"/>
            </a:endParaRPr>
          </a:p>
          <a:p>
            <a:pPr eaLnBrk="1" hangingPunct="1">
              <a:buFont typeface="Wingdings" charset="0"/>
              <a:buNone/>
            </a:pPr>
            <a:endParaRPr lang="en-US" sz="600">
              <a:latin typeface="Verdana" charset="0"/>
              <a:cs typeface="ＭＳ Ｐゴシック" charset="0"/>
            </a:endParaRPr>
          </a:p>
          <a:p>
            <a:pPr eaLnBrk="1" hangingPunct="1">
              <a:buFont typeface="Wingdings" charset="0"/>
              <a:buNone/>
            </a:pPr>
            <a:endParaRPr lang="en-US" sz="600">
              <a:latin typeface="Verdana" charset="0"/>
              <a:cs typeface="ＭＳ Ｐゴシック" charset="0"/>
            </a:endParaRPr>
          </a:p>
          <a:p>
            <a:pPr eaLnBrk="1" hangingPunct="1">
              <a:buFont typeface="Wingdings" charset="0"/>
              <a:buNone/>
            </a:pPr>
            <a:endParaRPr lang="en-US" sz="600">
              <a:latin typeface="Verdana" charset="0"/>
              <a:cs typeface="ＭＳ Ｐゴシック" charset="0"/>
            </a:endParaRPr>
          </a:p>
          <a:p>
            <a:pPr eaLnBrk="1" hangingPunct="1">
              <a:buFont typeface="Wingdings" charset="0"/>
              <a:buNone/>
            </a:pPr>
            <a:endParaRPr lang="en-US" sz="600">
              <a:latin typeface="Verdana" charset="0"/>
              <a:cs typeface="ＭＳ Ｐゴシック" charset="0"/>
            </a:endParaRPr>
          </a:p>
          <a:p>
            <a:pPr eaLnBrk="1" hangingPunct="1">
              <a:buFont typeface="Wingdings" charset="0"/>
              <a:buNone/>
            </a:pPr>
            <a:endParaRPr lang="en-US" sz="600">
              <a:latin typeface="Verdana" charset="0"/>
              <a:cs typeface="ＭＳ Ｐゴシック" charset="0"/>
            </a:endParaRPr>
          </a:p>
          <a:p>
            <a:pPr eaLnBrk="1" hangingPunct="1">
              <a:buFont typeface="Wingdings" charset="0"/>
              <a:buNone/>
            </a:pPr>
            <a:endParaRPr lang="en-US" sz="600">
              <a:latin typeface="Verdana" charset="0"/>
              <a:cs typeface="ＭＳ Ｐゴシック" charset="0"/>
            </a:endParaRPr>
          </a:p>
          <a:p>
            <a:pPr eaLnBrk="1" hangingPunct="1">
              <a:buFont typeface="Wingdings" charset="0"/>
              <a:buNone/>
            </a:pPr>
            <a:endParaRPr lang="en-US" sz="600">
              <a:latin typeface="Verdana" charset="0"/>
              <a:cs typeface="ＭＳ Ｐゴシック" charset="0"/>
            </a:endParaRPr>
          </a:p>
          <a:p>
            <a:pPr eaLnBrk="1" hangingPunct="1">
              <a:buFont typeface="Wingdings" charset="0"/>
              <a:buNone/>
            </a:pPr>
            <a:endParaRPr lang="en-US" sz="600">
              <a:latin typeface="Verdana" charset="0"/>
              <a:cs typeface="ＭＳ Ｐゴシック" charset="0"/>
            </a:endParaRPr>
          </a:p>
          <a:p>
            <a:pPr eaLnBrk="1" hangingPunct="1">
              <a:buFont typeface="Wingdings" charset="0"/>
              <a:buNone/>
            </a:pPr>
            <a:endParaRPr lang="en-US" sz="600">
              <a:latin typeface="Verdana" charset="0"/>
              <a:cs typeface="ＭＳ Ｐゴシック" charset="0"/>
            </a:endParaRPr>
          </a:p>
          <a:p>
            <a:pPr eaLnBrk="1" hangingPunct="1">
              <a:buFont typeface="Wingdings" charset="0"/>
              <a:buNone/>
            </a:pPr>
            <a:endParaRPr lang="en-US" sz="600">
              <a:latin typeface="Verdana" charset="0"/>
              <a:cs typeface="ＭＳ Ｐゴシック" charset="0"/>
            </a:endParaRPr>
          </a:p>
          <a:p>
            <a:pPr eaLnBrk="1" hangingPunct="1">
              <a:buFont typeface="Wingdings" charset="0"/>
              <a:buNone/>
            </a:pPr>
            <a:endParaRPr lang="en-US" sz="600">
              <a:latin typeface="Verdana" charset="0"/>
              <a:cs typeface="ＭＳ Ｐゴシック" charset="0"/>
            </a:endParaRPr>
          </a:p>
          <a:p>
            <a:pPr eaLnBrk="1" hangingPunct="1">
              <a:buFont typeface="Wingdings" charset="0"/>
              <a:buNone/>
            </a:pPr>
            <a:endParaRPr lang="en-US" sz="600">
              <a:latin typeface="Verdana" charset="0"/>
              <a:cs typeface="ＭＳ Ｐゴシック" charset="0"/>
            </a:endParaRPr>
          </a:p>
          <a:p>
            <a:pPr eaLnBrk="1" hangingPunct="1">
              <a:buFont typeface="Wingdings" charset="0"/>
              <a:buNone/>
            </a:pPr>
            <a:endParaRPr lang="en-US" sz="600">
              <a:latin typeface="Verdana" charset="0"/>
              <a:cs typeface="ＭＳ Ｐゴシック" charset="0"/>
            </a:endParaRPr>
          </a:p>
          <a:p>
            <a:pPr eaLnBrk="1" hangingPunct="1">
              <a:buFont typeface="Wingdings" charset="0"/>
              <a:buNone/>
            </a:pPr>
            <a:endParaRPr lang="en-US" sz="600">
              <a:latin typeface="Verdana" charset="0"/>
              <a:cs typeface="ＭＳ Ｐゴシック" charset="0"/>
            </a:endParaRPr>
          </a:p>
          <a:p>
            <a:pPr eaLnBrk="1" hangingPunct="1">
              <a:buFont typeface="Wingdings" charset="0"/>
              <a:buNone/>
            </a:pPr>
            <a:endParaRPr lang="en-US" sz="600">
              <a:latin typeface="Verdana" charset="0"/>
              <a:cs typeface="ＭＳ Ｐゴシック" charset="0"/>
            </a:endParaRPr>
          </a:p>
          <a:p>
            <a:pPr eaLnBrk="1" hangingPunct="1">
              <a:buFont typeface="Wingdings" charset="0"/>
              <a:buNone/>
            </a:pPr>
            <a:endParaRPr lang="en-US" sz="600">
              <a:latin typeface="Verdana" charset="0"/>
              <a:cs typeface="ＭＳ Ｐゴシック" charset="0"/>
            </a:endParaRPr>
          </a:p>
          <a:p>
            <a:pPr eaLnBrk="1" hangingPunct="1">
              <a:buFont typeface="Wingdings" charset="0"/>
              <a:buNone/>
            </a:pPr>
            <a:endParaRPr lang="en-US" sz="600">
              <a:latin typeface="Verdana" charset="0"/>
              <a:cs typeface="ＭＳ Ｐゴシック" charset="0"/>
            </a:endParaRPr>
          </a:p>
        </p:txBody>
      </p:sp>
      <p:sp>
        <p:nvSpPr>
          <p:cNvPr id="6" name="Oval 5"/>
          <p:cNvSpPr>
            <a:spLocks noChangeArrowheads="1"/>
          </p:cNvSpPr>
          <p:nvPr/>
        </p:nvSpPr>
        <p:spPr bwMode="auto">
          <a:xfrm>
            <a:off x="8610600" y="1295400"/>
            <a:ext cx="265113" cy="344488"/>
          </a:xfrm>
          <a:prstGeom prst="ellipse">
            <a:avLst/>
          </a:prstGeom>
          <a:noFill/>
          <a:ln w="25400">
            <a:solidFill>
              <a:srgbClr val="0000FF"/>
            </a:solidFill>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xmlns="">
                <a:solidFill>
                  <a:srgbClr val="FFFFFF"/>
                </a:solidFill>
              </a14:hiddenFill>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ＭＳ Ｐゴシック" charset="0"/>
              <a:cs typeface="Arial"/>
            </a:endParaRPr>
          </a:p>
        </p:txBody>
      </p:sp>
      <p:sp>
        <p:nvSpPr>
          <p:cNvPr id="7" name="Rectangle 6"/>
          <p:cNvSpPr/>
          <p:nvPr/>
        </p:nvSpPr>
        <p:spPr>
          <a:xfrm>
            <a:off x="3732213" y="3589338"/>
            <a:ext cx="3354387" cy="119062"/>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grpSp>
        <p:nvGrpSpPr>
          <p:cNvPr id="2" name="Group 7"/>
          <p:cNvGrpSpPr>
            <a:grpSpLocks/>
          </p:cNvGrpSpPr>
          <p:nvPr/>
        </p:nvGrpSpPr>
        <p:grpSpPr bwMode="auto">
          <a:xfrm>
            <a:off x="3240088" y="3622675"/>
            <a:ext cx="339725" cy="57150"/>
            <a:chOff x="367990" y="1971385"/>
            <a:chExt cx="340751" cy="57440"/>
          </a:xfrm>
        </p:grpSpPr>
        <p:sp>
          <p:nvSpPr>
            <p:cNvPr id="9" name="Oval 8"/>
            <p:cNvSpPr>
              <a:spLocks noChangeArrowheads="1"/>
            </p:cNvSpPr>
            <p:nvPr/>
          </p:nvSpPr>
          <p:spPr bwMode="auto">
            <a:xfrm>
              <a:off x="367990" y="1972981"/>
              <a:ext cx="66876" cy="55844"/>
            </a:xfrm>
            <a:prstGeom prst="ellipse">
              <a:avLst/>
            </a:prstGeom>
            <a:solidFill>
              <a:schemeClr val="tx1"/>
            </a:solidFill>
            <a:ln w="9525">
              <a:solidFill>
                <a:schemeClr val="tx1"/>
              </a:solidFill>
              <a:round/>
              <a:headEnd/>
              <a:tailEnd/>
            </a:ln>
            <a:effectLst>
              <a:outerShdw blurRad="63500" dist="23000" dir="5400000" rotWithShape="0">
                <a:srgbClr val="000000">
                  <a:alpha val="34999"/>
                </a:srgb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ＭＳ Ｐゴシック" charset="0"/>
                <a:cs typeface="Arial"/>
              </a:endParaRPr>
            </a:p>
          </p:txBody>
        </p:sp>
        <p:sp>
          <p:nvSpPr>
            <p:cNvPr id="10" name="Oval 9"/>
            <p:cNvSpPr>
              <a:spLocks noChangeArrowheads="1"/>
            </p:cNvSpPr>
            <p:nvPr/>
          </p:nvSpPr>
          <p:spPr bwMode="auto">
            <a:xfrm>
              <a:off x="506519" y="1972981"/>
              <a:ext cx="66876" cy="55844"/>
            </a:xfrm>
            <a:prstGeom prst="ellipse">
              <a:avLst/>
            </a:prstGeom>
            <a:solidFill>
              <a:schemeClr val="tx1"/>
            </a:solidFill>
            <a:ln w="9525">
              <a:solidFill>
                <a:schemeClr val="tx1"/>
              </a:solidFill>
              <a:round/>
              <a:headEnd/>
              <a:tailEnd/>
            </a:ln>
            <a:effectLst>
              <a:outerShdw blurRad="63500" dist="23000" dir="5400000" rotWithShape="0">
                <a:srgbClr val="000000">
                  <a:alpha val="34999"/>
                </a:srgb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ＭＳ Ｐゴシック" charset="0"/>
                <a:cs typeface="Arial"/>
              </a:endParaRPr>
            </a:p>
          </p:txBody>
        </p:sp>
        <p:sp>
          <p:nvSpPr>
            <p:cNvPr id="11" name="Oval 10"/>
            <p:cNvSpPr>
              <a:spLocks noChangeArrowheads="1"/>
            </p:cNvSpPr>
            <p:nvPr/>
          </p:nvSpPr>
          <p:spPr bwMode="auto">
            <a:xfrm>
              <a:off x="641865" y="1971385"/>
              <a:ext cx="66876" cy="55845"/>
            </a:xfrm>
            <a:prstGeom prst="ellipse">
              <a:avLst/>
            </a:prstGeom>
            <a:solidFill>
              <a:schemeClr val="tx1"/>
            </a:solidFill>
            <a:ln w="9525">
              <a:solidFill>
                <a:schemeClr val="tx1"/>
              </a:solidFill>
              <a:round/>
              <a:headEnd/>
              <a:tailEnd/>
            </a:ln>
            <a:effectLst>
              <a:outerShdw blurRad="63500" dist="23000" dir="5400000" rotWithShape="0">
                <a:srgbClr val="000000">
                  <a:alpha val="34999"/>
                </a:srgb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ＭＳ Ｐゴシック" charset="0"/>
                <a:cs typeface="Arial"/>
              </a:endParaRPr>
            </a:p>
          </p:txBody>
        </p:sp>
      </p:grpSp>
      <p:sp>
        <p:nvSpPr>
          <p:cNvPr id="16" name="Rectangle 15"/>
          <p:cNvSpPr/>
          <p:nvPr/>
        </p:nvSpPr>
        <p:spPr>
          <a:xfrm>
            <a:off x="4459288" y="3594100"/>
            <a:ext cx="1560512" cy="106363"/>
          </a:xfrm>
          <a:prstGeom prst="rect">
            <a:avLst/>
          </a:prstGeom>
          <a:solidFill>
            <a:srgbClr val="0000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cxnSp>
        <p:nvCxnSpPr>
          <p:cNvPr id="18" name="Straight Arrow Connector 17"/>
          <p:cNvCxnSpPr>
            <a:cxnSpLocks noChangeShapeType="1"/>
          </p:cNvCxnSpPr>
          <p:nvPr/>
        </p:nvCxnSpPr>
        <p:spPr bwMode="auto">
          <a:xfrm>
            <a:off x="5176838" y="3970338"/>
            <a:ext cx="865187" cy="4762"/>
          </a:xfrm>
          <a:prstGeom prst="straightConnector1">
            <a:avLst/>
          </a:prstGeom>
          <a:noFill/>
          <a:ln w="25400">
            <a:solidFill>
              <a:schemeClr val="tx1"/>
            </a:solidFill>
            <a:round/>
            <a:headEnd type="arrow" w="med" len="me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19" name="Rectangle 18"/>
          <p:cNvSpPr>
            <a:spLocks noChangeArrowheads="1"/>
          </p:cNvSpPr>
          <p:nvPr/>
        </p:nvSpPr>
        <p:spPr bwMode="auto">
          <a:xfrm>
            <a:off x="5408613" y="3806825"/>
            <a:ext cx="344487"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Arial" charset="0"/>
              </a:rPr>
              <a:t>∆t</a:t>
            </a:r>
          </a:p>
        </p:txBody>
      </p:sp>
      <p:cxnSp>
        <p:nvCxnSpPr>
          <p:cNvPr id="25" name="Straight Arrow Connector 24"/>
          <p:cNvCxnSpPr>
            <a:cxnSpLocks noChangeShapeType="1"/>
          </p:cNvCxnSpPr>
          <p:nvPr/>
        </p:nvCxnSpPr>
        <p:spPr bwMode="auto">
          <a:xfrm>
            <a:off x="6234113" y="3975100"/>
            <a:ext cx="865187" cy="4763"/>
          </a:xfrm>
          <a:prstGeom prst="straightConnector1">
            <a:avLst/>
          </a:prstGeom>
          <a:noFill/>
          <a:ln w="25400">
            <a:solidFill>
              <a:schemeClr val="tx1"/>
            </a:solidFill>
            <a:round/>
            <a:headEnd type="arrow" w="med" len="me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26" name="Rectangle 25"/>
          <p:cNvSpPr>
            <a:spLocks noChangeArrowheads="1"/>
          </p:cNvSpPr>
          <p:nvPr/>
        </p:nvSpPr>
        <p:spPr bwMode="auto">
          <a:xfrm>
            <a:off x="6475413" y="3816350"/>
            <a:ext cx="404812"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Arial" charset="0"/>
              </a:rPr>
              <a:t>∆T</a:t>
            </a:r>
          </a:p>
        </p:txBody>
      </p:sp>
      <p:sp>
        <p:nvSpPr>
          <p:cNvPr id="27" name="Rectangle 26"/>
          <p:cNvSpPr/>
          <p:nvPr/>
        </p:nvSpPr>
        <p:spPr>
          <a:xfrm>
            <a:off x="3736975" y="4222750"/>
            <a:ext cx="2511425" cy="119063"/>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grpSp>
        <p:nvGrpSpPr>
          <p:cNvPr id="3" name="Group 27"/>
          <p:cNvGrpSpPr>
            <a:grpSpLocks/>
          </p:cNvGrpSpPr>
          <p:nvPr/>
        </p:nvGrpSpPr>
        <p:grpSpPr bwMode="auto">
          <a:xfrm>
            <a:off x="3244850" y="4256088"/>
            <a:ext cx="339725" cy="57150"/>
            <a:chOff x="367990" y="1971385"/>
            <a:chExt cx="340751" cy="57440"/>
          </a:xfrm>
        </p:grpSpPr>
        <p:sp>
          <p:nvSpPr>
            <p:cNvPr id="29" name="Oval 28"/>
            <p:cNvSpPr>
              <a:spLocks noChangeArrowheads="1"/>
            </p:cNvSpPr>
            <p:nvPr/>
          </p:nvSpPr>
          <p:spPr bwMode="auto">
            <a:xfrm>
              <a:off x="367990" y="1972980"/>
              <a:ext cx="66876" cy="55845"/>
            </a:xfrm>
            <a:prstGeom prst="ellipse">
              <a:avLst/>
            </a:prstGeom>
            <a:solidFill>
              <a:schemeClr val="tx1"/>
            </a:solidFill>
            <a:ln w="9525">
              <a:solidFill>
                <a:schemeClr val="tx1"/>
              </a:solidFill>
              <a:round/>
              <a:headEnd/>
              <a:tailEnd/>
            </a:ln>
            <a:effectLst>
              <a:outerShdw blurRad="63500" dist="23000" dir="5400000" rotWithShape="0">
                <a:srgbClr val="000000">
                  <a:alpha val="34999"/>
                </a:srgb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ＭＳ Ｐゴシック" charset="0"/>
                <a:cs typeface="Arial"/>
              </a:endParaRPr>
            </a:p>
          </p:txBody>
        </p:sp>
        <p:sp>
          <p:nvSpPr>
            <p:cNvPr id="30" name="Oval 29"/>
            <p:cNvSpPr>
              <a:spLocks noChangeArrowheads="1"/>
            </p:cNvSpPr>
            <p:nvPr/>
          </p:nvSpPr>
          <p:spPr bwMode="auto">
            <a:xfrm>
              <a:off x="506520" y="1972980"/>
              <a:ext cx="66876" cy="55845"/>
            </a:xfrm>
            <a:prstGeom prst="ellipse">
              <a:avLst/>
            </a:prstGeom>
            <a:solidFill>
              <a:schemeClr val="tx1"/>
            </a:solidFill>
            <a:ln w="9525">
              <a:solidFill>
                <a:schemeClr val="tx1"/>
              </a:solidFill>
              <a:round/>
              <a:headEnd/>
              <a:tailEnd/>
            </a:ln>
            <a:effectLst>
              <a:outerShdw blurRad="63500" dist="23000" dir="5400000" rotWithShape="0">
                <a:srgbClr val="000000">
                  <a:alpha val="34999"/>
                </a:srgb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ＭＳ Ｐゴシック" charset="0"/>
                <a:cs typeface="Arial"/>
              </a:endParaRPr>
            </a:p>
          </p:txBody>
        </p:sp>
        <p:sp>
          <p:nvSpPr>
            <p:cNvPr id="31" name="Oval 30"/>
            <p:cNvSpPr>
              <a:spLocks noChangeArrowheads="1"/>
            </p:cNvSpPr>
            <p:nvPr/>
          </p:nvSpPr>
          <p:spPr bwMode="auto">
            <a:xfrm>
              <a:off x="641865" y="1971385"/>
              <a:ext cx="66876" cy="55844"/>
            </a:xfrm>
            <a:prstGeom prst="ellipse">
              <a:avLst/>
            </a:prstGeom>
            <a:solidFill>
              <a:schemeClr val="tx1"/>
            </a:solidFill>
            <a:ln w="9525">
              <a:solidFill>
                <a:schemeClr val="tx1"/>
              </a:solidFill>
              <a:round/>
              <a:headEnd/>
              <a:tailEnd/>
            </a:ln>
            <a:effectLst>
              <a:outerShdw blurRad="63500" dist="23000" dir="5400000" rotWithShape="0">
                <a:srgbClr val="000000">
                  <a:alpha val="34999"/>
                </a:srgb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ＭＳ Ｐゴシック" charset="0"/>
                <a:cs typeface="Arial"/>
              </a:endParaRPr>
            </a:p>
          </p:txBody>
        </p:sp>
      </p:grpSp>
      <p:sp>
        <p:nvSpPr>
          <p:cNvPr id="32" name="Rectangle 31"/>
          <p:cNvSpPr/>
          <p:nvPr/>
        </p:nvSpPr>
        <p:spPr>
          <a:xfrm>
            <a:off x="4464050" y="4227513"/>
            <a:ext cx="711200" cy="114300"/>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33" name="Rectangle 32"/>
          <p:cNvSpPr>
            <a:spLocks noChangeArrowheads="1"/>
          </p:cNvSpPr>
          <p:nvPr/>
        </p:nvSpPr>
        <p:spPr bwMode="auto">
          <a:xfrm>
            <a:off x="7526338" y="3819525"/>
            <a:ext cx="627062"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sym typeface="Wingdings" charset="0"/>
              </a:rPr>
              <a:t>G=1</a:t>
            </a: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34" name="Rectangle 33"/>
          <p:cNvSpPr>
            <a:spLocks noChangeArrowheads="1"/>
          </p:cNvSpPr>
          <p:nvPr/>
        </p:nvSpPr>
        <p:spPr bwMode="auto">
          <a:xfrm>
            <a:off x="785813" y="3471863"/>
            <a:ext cx="2305050"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a:ln>
                  <a:noFill/>
                </a:ln>
                <a:solidFill>
                  <a:srgbClr val="000000"/>
                </a:solidFill>
                <a:effectLst/>
                <a:uLnTx/>
                <a:uFillTx/>
                <a:latin typeface="Arial" charset="0"/>
                <a:ea typeface="ＭＳ Ｐゴシック" charset="0"/>
                <a:cs typeface="Arial" charset="0"/>
              </a:rPr>
              <a:t>c</a:t>
            </a:r>
            <a:r>
              <a:rPr kumimoji="0" lang="en-US" sz="1600" b="0" i="0" u="none" strike="noStrike" kern="1200" cap="none" spc="0" normalizeH="0" baseline="0" noProof="0">
                <a:ln>
                  <a:noFill/>
                </a:ln>
                <a:solidFill>
                  <a:srgbClr val="000000"/>
                </a:solidFill>
                <a:effectLst/>
                <a:uLnTx/>
                <a:uFillTx/>
                <a:latin typeface="Arial" charset="0"/>
                <a:ea typeface="ＭＳ Ｐゴシック" charset="0"/>
                <a:cs typeface="Arial" charset="0"/>
              </a:rPr>
              <a:t> running on small core</a:t>
            </a:r>
          </a:p>
        </p:txBody>
      </p:sp>
      <p:sp>
        <p:nvSpPr>
          <p:cNvPr id="35" name="Rectangle 34"/>
          <p:cNvSpPr>
            <a:spLocks noChangeArrowheads="1"/>
          </p:cNvSpPr>
          <p:nvPr/>
        </p:nvSpPr>
        <p:spPr bwMode="auto">
          <a:xfrm>
            <a:off x="785813" y="4098925"/>
            <a:ext cx="2282825"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a:ln>
                  <a:noFill/>
                </a:ln>
                <a:solidFill>
                  <a:srgbClr val="000000"/>
                </a:solidFill>
                <a:effectLst/>
                <a:uLnTx/>
                <a:uFillTx/>
                <a:latin typeface="Arial" charset="0"/>
                <a:ea typeface="ＭＳ Ｐゴシック" charset="0"/>
                <a:cs typeface="Arial" charset="0"/>
              </a:rPr>
              <a:t>c</a:t>
            </a:r>
            <a:r>
              <a:rPr kumimoji="0" lang="en-US" sz="1600" b="0" i="0" u="none" strike="noStrike" kern="1200" cap="none" spc="0" normalizeH="0" baseline="0" noProof="0">
                <a:ln>
                  <a:noFill/>
                </a:ln>
                <a:solidFill>
                  <a:srgbClr val="000000"/>
                </a:solidFill>
                <a:effectLst/>
                <a:uLnTx/>
                <a:uFillTx/>
                <a:latin typeface="Arial" charset="0"/>
                <a:ea typeface="ＭＳ Ｐゴシック" charset="0"/>
                <a:cs typeface="Arial" charset="0"/>
              </a:rPr>
              <a:t> running on large core</a:t>
            </a:r>
          </a:p>
        </p:txBody>
      </p:sp>
      <p:sp>
        <p:nvSpPr>
          <p:cNvPr id="57" name="Rectangle 56"/>
          <p:cNvSpPr>
            <a:spLocks noChangeArrowheads="1"/>
          </p:cNvSpPr>
          <p:nvPr/>
        </p:nvSpPr>
        <p:spPr bwMode="auto">
          <a:xfrm>
            <a:off x="5095875" y="3200400"/>
            <a:ext cx="3127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t </a:t>
            </a:r>
          </a:p>
        </p:txBody>
      </p:sp>
      <p:graphicFrame>
        <p:nvGraphicFramePr>
          <p:cNvPr id="4098" name="Object 2"/>
          <p:cNvGraphicFramePr>
            <a:graphicFrameLocks noChangeAspect="1"/>
          </p:cNvGraphicFramePr>
          <p:nvPr/>
        </p:nvGraphicFramePr>
        <p:xfrm>
          <a:off x="7239000" y="1284288"/>
          <a:ext cx="1612900" cy="392112"/>
        </p:xfrm>
        <a:graphic>
          <a:graphicData uri="http://schemas.openxmlformats.org/presentationml/2006/ole">
            <mc:AlternateContent xmlns:mc="http://schemas.openxmlformats.org/markup-compatibility/2006">
              <mc:Choice xmlns:v="urn:schemas-microsoft-com:vml" Requires="v">
                <p:oleObj spid="_x0000_s18433" name="Equation" r:id="rId4" imgW="939600" imgH="228600" progId="Equation.3">
                  <p:embed/>
                </p:oleObj>
              </mc:Choice>
              <mc:Fallback>
                <p:oleObj name="Equation" r:id="rId4" imgW="939600" imgH="228600" progId="Equation.3">
                  <p:embed/>
                  <p:pic>
                    <p:nvPicPr>
                      <p:cNvPr id="409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1284288"/>
                        <a:ext cx="1612900" cy="39211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 name="Object 3"/>
          <p:cNvGraphicFramePr>
            <a:graphicFrameLocks noChangeAspect="1"/>
          </p:cNvGraphicFramePr>
          <p:nvPr/>
        </p:nvGraphicFramePr>
        <p:xfrm>
          <a:off x="1219200" y="1752600"/>
          <a:ext cx="1104900" cy="815975"/>
        </p:xfrm>
        <a:graphic>
          <a:graphicData uri="http://schemas.openxmlformats.org/presentationml/2006/ole">
            <mc:AlternateContent xmlns:mc="http://schemas.openxmlformats.org/markup-compatibility/2006">
              <mc:Choice xmlns:v="urn:schemas-microsoft-com:vml" Requires="v">
                <p:oleObj spid="_x0000_s18434" name="Equation" r:id="rId6" imgW="533160" imgH="393480" progId="Equation.3">
                  <p:embed/>
                </p:oleObj>
              </mc:Choice>
              <mc:Fallback>
                <p:oleObj name="Equation" r:id="rId6" imgW="533160" imgH="393480" progId="Equation.3">
                  <p:embed/>
                  <p:pic>
                    <p:nvPicPr>
                      <p:cNvPr id="71"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1752600"/>
                        <a:ext cx="1104900" cy="8159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2" name="TextBox 71"/>
          <p:cNvSpPr txBox="1">
            <a:spLocks noChangeArrowheads="1"/>
          </p:cNvSpPr>
          <p:nvPr/>
        </p:nvSpPr>
        <p:spPr bwMode="auto">
          <a:xfrm>
            <a:off x="6367463" y="1905000"/>
            <a:ext cx="2014537" cy="461963"/>
          </a:xfrm>
          <a:prstGeom prst="rect">
            <a:avLst/>
          </a:prstGeom>
          <a:solidFill>
            <a:srgbClr val="A44200"/>
          </a:solidFill>
          <a:ln w="9525">
            <a:solidFill>
              <a:schemeClr val="accent2"/>
            </a:solidFill>
            <a:miter lim="800000"/>
            <a:headEnd/>
            <a:tailEnd/>
          </a:ln>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rPr>
              <a:t>Criticality of </a:t>
            </a:r>
            <a:r>
              <a:rPr kumimoji="0" lang="en-US" sz="2400" b="0" i="1" u="none" strike="noStrike" kern="1200" cap="none" spc="0" normalizeH="0" baseline="0" noProof="0">
                <a:ln>
                  <a:noFill/>
                </a:ln>
                <a:solidFill>
                  <a:srgbClr val="FFFFFF"/>
                </a:solidFill>
                <a:effectLst/>
                <a:uLnTx/>
                <a:uFillTx/>
                <a:latin typeface="Arial" charset="0"/>
                <a:ea typeface="ＭＳ Ｐゴシック" charset="0"/>
                <a:cs typeface="Arial" charset="0"/>
              </a:rPr>
              <a:t>c</a:t>
            </a:r>
          </a:p>
        </p:txBody>
      </p:sp>
      <p:cxnSp>
        <p:nvCxnSpPr>
          <p:cNvPr id="36" name="Straight Connector 35"/>
          <p:cNvCxnSpPr/>
          <p:nvPr/>
        </p:nvCxnSpPr>
        <p:spPr>
          <a:xfrm>
            <a:off x="5181600" y="3886200"/>
            <a:ext cx="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019800" y="3657600"/>
            <a:ext cx="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248400" y="3886200"/>
            <a:ext cx="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086600" y="3657600"/>
            <a:ext cx="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22"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5F72300-70D2-0B4C-BEEA-BBF6D9327AD6}" type="slidenum">
              <a:rPr kumimoji="0" lang="en-US" sz="1200" b="0" i="0" u="none" strike="noStrike" kern="1200" cap="none" spc="0" normalizeH="0" baseline="0" noProof="0">
                <a:ln>
                  <a:noFill/>
                </a:ln>
                <a:solidFill>
                  <a:srgbClr val="000000"/>
                </a:solidFill>
                <a:effectLst/>
                <a:uLnTx/>
                <a:uFillTx/>
                <a:latin typeface="Garamond" charset="0"/>
                <a:ea typeface="ＭＳ Ｐゴシック" charset="0"/>
                <a:cs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163</a:t>
            </a:fld>
            <a:endParaRPr kumimoji="0" lang="en-US" sz="1200" b="0" i="0" u="none" strike="noStrike" kern="1200" cap="none" spc="0" normalizeH="0" baseline="0" noProof="0">
              <a:ln>
                <a:noFill/>
              </a:ln>
              <a:solidFill>
                <a:srgbClr val="000000"/>
              </a:solidFill>
              <a:effectLst/>
              <a:uLnTx/>
              <a:uFillTx/>
              <a:latin typeface="Garamond" charset="0"/>
              <a:ea typeface="ＭＳ Ｐゴシック" charset="0"/>
              <a:cs typeface="ＭＳ Ｐゴシック" charset="0"/>
            </a:endParaRPr>
          </a:p>
        </p:txBody>
      </p:sp>
      <p:sp>
        <p:nvSpPr>
          <p:cNvPr id="41" name="Rectangle 40"/>
          <p:cNvSpPr>
            <a:spLocks noChangeArrowheads="1"/>
          </p:cNvSpPr>
          <p:nvPr/>
        </p:nvSpPr>
        <p:spPr bwMode="auto">
          <a:xfrm>
            <a:off x="2514600" y="2220913"/>
            <a:ext cx="22320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sym typeface="Wingdings" charset="0"/>
              </a:rPr>
              <a:t> Acceleration of </a:t>
            </a:r>
            <a:r>
              <a:rPr kumimoji="0" lang="en-US" sz="1800" b="0" i="1" u="none" strike="noStrike" kern="1200" cap="none" spc="0" normalizeH="0" baseline="0" noProof="0">
                <a:ln>
                  <a:noFill/>
                </a:ln>
                <a:solidFill>
                  <a:srgbClr val="000000"/>
                </a:solidFill>
                <a:effectLst/>
                <a:uLnTx/>
                <a:uFillTx/>
                <a:latin typeface="Arial" charset="0"/>
                <a:ea typeface="ＭＳ Ｐゴシック" charset="0"/>
                <a:cs typeface="Arial" charset="0"/>
                <a:sym typeface="Wingdings" charset="0"/>
              </a:rPr>
              <a:t>c</a:t>
            </a:r>
            <a:endParaRPr kumimoji="0" lang="en-US" sz="1800" b="0" i="1"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42" name="Rectangle 41"/>
          <p:cNvSpPr>
            <a:spLocks noChangeArrowheads="1"/>
          </p:cNvSpPr>
          <p:nvPr/>
        </p:nvSpPr>
        <p:spPr bwMode="auto">
          <a:xfrm>
            <a:off x="2514600" y="1752600"/>
            <a:ext cx="315436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sym typeface="Wingdings" charset="0"/>
              </a:rPr>
              <a:t> Acceleration of </a:t>
            </a:r>
            <a:r>
              <a:rPr kumimoji="0" lang="en-US" sz="1800" b="0" i="1" u="none" strike="noStrike" kern="1200" cap="none" spc="0" normalizeH="0" baseline="0" noProof="0">
                <a:ln>
                  <a:noFill/>
                </a:ln>
                <a:solidFill>
                  <a:srgbClr val="000000"/>
                </a:solidFill>
                <a:effectLst/>
                <a:uLnTx/>
                <a:uFillTx/>
                <a:latin typeface="Arial" charset="0"/>
                <a:ea typeface="ＭＳ Ｐゴシック" charset="0"/>
                <a:cs typeface="Arial" charset="0"/>
                <a:sym typeface="Wingdings" charset="0"/>
              </a:rPr>
              <a:t>application</a:t>
            </a:r>
            <a:endParaRPr kumimoji="0" lang="en-US" sz="1800" b="0" i="1"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40" name="Rectangle 39"/>
          <p:cNvSpPr>
            <a:spLocks noChangeArrowheads="1"/>
          </p:cNvSpPr>
          <p:nvPr/>
        </p:nvSpPr>
        <p:spPr bwMode="auto">
          <a:xfrm>
            <a:off x="7218363" y="3135313"/>
            <a:ext cx="154463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Single thread</a:t>
            </a:r>
          </a:p>
        </p:txBody>
      </p:sp>
    </p:spTree>
    <p:extLst>
      <p:ext uri="{BB962C8B-B14F-4D97-AF65-F5344CB8AC3E}">
        <p14:creationId xmlns:p14="http://schemas.microsoft.com/office/powerpoint/2010/main" val="4674211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par>
                          <p:cTn id="35" fill="hold" nodeType="afterGroup">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5"/>
                                        </p:tgtEl>
                                        <p:attrNameLst>
                                          <p:attrName>style.visibility</p:attrName>
                                        </p:attrNameLst>
                                      </p:cBhvr>
                                      <p:to>
                                        <p:strVal val="visible"/>
                                      </p:to>
                                    </p:set>
                                  </p:childTnLst>
                                </p:cTn>
                              </p:par>
                            </p:childTnLst>
                          </p:cTn>
                        </p:par>
                        <p:par>
                          <p:cTn id="44" fill="hold" nodeType="afterGroup">
                            <p:stCondLst>
                              <p:cond delay="0"/>
                            </p:stCondLst>
                            <p:childTnLst>
                              <p:par>
                                <p:cTn id="45" presetID="1" presetClass="entr" presetSubtype="0"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9"/>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P spid="7" grpId="0" animBg="1"/>
      <p:bldP spid="16" grpId="0" animBg="1"/>
      <p:bldP spid="19" grpId="0" animBg="1"/>
      <p:bldP spid="26" grpId="0" animBg="1"/>
      <p:bldP spid="27" grpId="0" animBg="1"/>
      <p:bldP spid="32" grpId="0" animBg="1"/>
      <p:bldP spid="33" grpId="0"/>
      <p:bldP spid="34" grpId="0"/>
      <p:bldP spid="35" grpId="0"/>
      <p:bldP spid="57" grpId="0"/>
      <p:bldP spid="72" grpId="0" animBg="1"/>
      <p:bldP spid="41" grpId="0"/>
      <p:bldP spid="42" grpId="0"/>
      <p:bldP spid="40"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itle 1"/>
          <p:cNvSpPr>
            <a:spLocks noGrp="1"/>
          </p:cNvSpPr>
          <p:nvPr>
            <p:ph type="title"/>
          </p:nvPr>
        </p:nvSpPr>
        <p:spPr>
          <a:xfrm>
            <a:off x="574675" y="304800"/>
            <a:ext cx="8264525" cy="838200"/>
          </a:xfrm>
        </p:spPr>
        <p:txBody>
          <a:bodyPr/>
          <a:lstStyle/>
          <a:p>
            <a:pPr eaLnBrk="1" hangingPunct="1"/>
            <a:r>
              <a:rPr lang="en-US">
                <a:latin typeface="Verdana" charset="0"/>
                <a:cs typeface="ＭＳ Ｐゴシック" charset="0"/>
              </a:rPr>
              <a:t>G: Global effect of accelerating </a:t>
            </a:r>
            <a:r>
              <a:rPr lang="en-US" i="1">
                <a:latin typeface="Verdana" charset="0"/>
                <a:cs typeface="ＭＳ Ｐゴシック" charset="0"/>
              </a:rPr>
              <a:t>c</a:t>
            </a:r>
          </a:p>
        </p:txBody>
      </p:sp>
      <p:sp>
        <p:nvSpPr>
          <p:cNvPr id="66563" name="Content Placeholder 2"/>
          <p:cNvSpPr>
            <a:spLocks noGrp="1"/>
          </p:cNvSpPr>
          <p:nvPr>
            <p:ph idx="1"/>
          </p:nvPr>
        </p:nvSpPr>
        <p:spPr>
          <a:xfrm>
            <a:off x="457200" y="1325563"/>
            <a:ext cx="8458200" cy="5227637"/>
          </a:xfrm>
        </p:spPr>
        <p:txBody>
          <a:bodyPr/>
          <a:lstStyle/>
          <a:p>
            <a:pPr eaLnBrk="1" hangingPunct="1">
              <a:buFont typeface="Wingdings" charset="0"/>
              <a:buNone/>
            </a:pPr>
            <a:r>
              <a:rPr lang="en-US" sz="1800">
                <a:latin typeface="Verdana" charset="0"/>
                <a:cs typeface="ＭＳ Ｐゴシック" charset="0"/>
              </a:rPr>
              <a:t>How much accelerating </a:t>
            </a:r>
            <a:r>
              <a:rPr lang="en-US" sz="1800" i="1">
                <a:latin typeface="Verdana" charset="0"/>
                <a:cs typeface="ＭＳ Ｐゴシック" charset="0"/>
              </a:rPr>
              <a:t>c</a:t>
            </a:r>
            <a:r>
              <a:rPr lang="en-US" sz="1800">
                <a:latin typeface="Verdana" charset="0"/>
                <a:cs typeface="ＭＳ Ｐゴシック" charset="0"/>
              </a:rPr>
              <a:t> reduces total execution time</a:t>
            </a:r>
          </a:p>
          <a:p>
            <a:pPr eaLnBrk="1" hangingPunct="1">
              <a:buFont typeface="Wingdings" charset="0"/>
              <a:buNone/>
            </a:pPr>
            <a:endParaRPr lang="en-US" sz="600">
              <a:latin typeface="Verdana" charset="0"/>
              <a:cs typeface="ＭＳ Ｐゴシック" charset="0"/>
            </a:endParaRPr>
          </a:p>
          <a:p>
            <a:pPr eaLnBrk="1" hangingPunct="1">
              <a:buFont typeface="Wingdings" charset="0"/>
              <a:buNone/>
            </a:pPr>
            <a:endParaRPr lang="en-US" sz="600">
              <a:latin typeface="Verdana" charset="0"/>
              <a:cs typeface="ＭＳ Ｐゴシック" charset="0"/>
            </a:endParaRPr>
          </a:p>
          <a:p>
            <a:pPr eaLnBrk="1" hangingPunct="1">
              <a:buFont typeface="Wingdings" charset="0"/>
              <a:buNone/>
            </a:pPr>
            <a:endParaRPr lang="en-US" sz="600">
              <a:latin typeface="Verdana" charset="0"/>
              <a:cs typeface="ＭＳ Ｐゴシック" charset="0"/>
            </a:endParaRPr>
          </a:p>
          <a:p>
            <a:pPr eaLnBrk="1" hangingPunct="1">
              <a:buFont typeface="Wingdings" charset="0"/>
              <a:buNone/>
            </a:pPr>
            <a:endParaRPr lang="en-US" sz="600">
              <a:latin typeface="Verdana" charset="0"/>
              <a:cs typeface="ＭＳ Ｐゴシック" charset="0"/>
            </a:endParaRPr>
          </a:p>
          <a:p>
            <a:pPr eaLnBrk="1" hangingPunct="1">
              <a:buFont typeface="Wingdings" charset="0"/>
              <a:buNone/>
            </a:pPr>
            <a:endParaRPr lang="en-US" sz="600">
              <a:latin typeface="Verdana" charset="0"/>
              <a:cs typeface="ＭＳ Ｐゴシック" charset="0"/>
            </a:endParaRPr>
          </a:p>
          <a:p>
            <a:pPr eaLnBrk="1" hangingPunct="1">
              <a:buFont typeface="Wingdings" charset="0"/>
              <a:buNone/>
            </a:pPr>
            <a:endParaRPr lang="en-US" sz="600">
              <a:latin typeface="Verdana" charset="0"/>
              <a:cs typeface="ＭＳ Ｐゴシック" charset="0"/>
            </a:endParaRPr>
          </a:p>
          <a:p>
            <a:pPr eaLnBrk="1" hangingPunct="1">
              <a:buFont typeface="Wingdings" charset="0"/>
              <a:buNone/>
            </a:pPr>
            <a:endParaRPr lang="en-US" sz="600">
              <a:latin typeface="Verdana" charset="0"/>
              <a:cs typeface="ＭＳ Ｐゴシック" charset="0"/>
            </a:endParaRPr>
          </a:p>
          <a:p>
            <a:pPr eaLnBrk="1" hangingPunct="1">
              <a:buFont typeface="Wingdings" charset="0"/>
              <a:buNone/>
            </a:pPr>
            <a:endParaRPr lang="en-US" sz="600">
              <a:latin typeface="Verdana" charset="0"/>
              <a:cs typeface="ＭＳ Ｐゴシック" charset="0"/>
            </a:endParaRPr>
          </a:p>
          <a:p>
            <a:pPr eaLnBrk="1" hangingPunct="1">
              <a:buFont typeface="Wingdings" charset="0"/>
              <a:buNone/>
            </a:pPr>
            <a:endParaRPr lang="en-US" sz="600">
              <a:latin typeface="Verdana" charset="0"/>
              <a:cs typeface="ＭＳ Ｐゴシック" charset="0"/>
            </a:endParaRPr>
          </a:p>
          <a:p>
            <a:pPr eaLnBrk="1" hangingPunct="1">
              <a:buFont typeface="Wingdings" charset="0"/>
              <a:buNone/>
            </a:pPr>
            <a:endParaRPr lang="en-US" sz="600">
              <a:latin typeface="Verdana" charset="0"/>
              <a:cs typeface="ＭＳ Ｐゴシック" charset="0"/>
            </a:endParaRPr>
          </a:p>
          <a:p>
            <a:pPr eaLnBrk="1" hangingPunct="1">
              <a:buFont typeface="Wingdings" charset="0"/>
              <a:buNone/>
            </a:pPr>
            <a:endParaRPr lang="en-US" sz="600">
              <a:latin typeface="Verdana" charset="0"/>
              <a:cs typeface="ＭＳ Ｐゴシック" charset="0"/>
            </a:endParaRPr>
          </a:p>
          <a:p>
            <a:pPr eaLnBrk="1" hangingPunct="1">
              <a:buFont typeface="Wingdings" charset="0"/>
              <a:buNone/>
            </a:pPr>
            <a:endParaRPr lang="en-US" sz="600">
              <a:latin typeface="Verdana" charset="0"/>
              <a:cs typeface="ＭＳ Ｐゴシック" charset="0"/>
            </a:endParaRPr>
          </a:p>
          <a:p>
            <a:pPr eaLnBrk="1" hangingPunct="1">
              <a:buFont typeface="Wingdings" charset="0"/>
              <a:buNone/>
            </a:pPr>
            <a:endParaRPr lang="en-US" sz="600">
              <a:latin typeface="Verdana" charset="0"/>
              <a:cs typeface="ＭＳ Ｐゴシック" charset="0"/>
            </a:endParaRPr>
          </a:p>
          <a:p>
            <a:pPr eaLnBrk="1" hangingPunct="1">
              <a:buFont typeface="Wingdings" charset="0"/>
              <a:buNone/>
            </a:pPr>
            <a:endParaRPr lang="en-US" sz="600">
              <a:latin typeface="Verdana" charset="0"/>
              <a:cs typeface="ＭＳ Ｐゴシック" charset="0"/>
            </a:endParaRPr>
          </a:p>
          <a:p>
            <a:pPr eaLnBrk="1" hangingPunct="1">
              <a:buFont typeface="Wingdings" charset="0"/>
              <a:buNone/>
            </a:pPr>
            <a:endParaRPr lang="en-US" sz="600">
              <a:latin typeface="Verdana" charset="0"/>
              <a:cs typeface="ＭＳ Ｐゴシック" charset="0"/>
            </a:endParaRPr>
          </a:p>
          <a:p>
            <a:pPr eaLnBrk="1" hangingPunct="1">
              <a:buFont typeface="Wingdings" charset="0"/>
              <a:buNone/>
            </a:pPr>
            <a:endParaRPr lang="en-US" sz="600">
              <a:latin typeface="Verdana" charset="0"/>
              <a:cs typeface="ＭＳ Ｐゴシック" charset="0"/>
            </a:endParaRPr>
          </a:p>
          <a:p>
            <a:pPr eaLnBrk="1" hangingPunct="1">
              <a:buFont typeface="Wingdings" charset="0"/>
              <a:buNone/>
            </a:pPr>
            <a:endParaRPr lang="en-US" sz="600">
              <a:latin typeface="Verdana" charset="0"/>
              <a:cs typeface="ＭＳ Ｐゴシック" charset="0"/>
            </a:endParaRPr>
          </a:p>
          <a:p>
            <a:pPr eaLnBrk="1" hangingPunct="1">
              <a:buFont typeface="Wingdings" charset="0"/>
              <a:buNone/>
            </a:pPr>
            <a:endParaRPr lang="en-US" sz="600">
              <a:latin typeface="Verdana" charset="0"/>
              <a:cs typeface="ＭＳ Ｐゴシック" charset="0"/>
            </a:endParaRPr>
          </a:p>
          <a:p>
            <a:pPr eaLnBrk="1" hangingPunct="1">
              <a:buFont typeface="Wingdings" charset="0"/>
              <a:buNone/>
            </a:pPr>
            <a:endParaRPr lang="en-US" sz="600">
              <a:latin typeface="Verdana" charset="0"/>
              <a:cs typeface="ＭＳ Ｐゴシック" charset="0"/>
            </a:endParaRPr>
          </a:p>
          <a:p>
            <a:pPr eaLnBrk="1" hangingPunct="1">
              <a:buFont typeface="Wingdings" charset="0"/>
              <a:buNone/>
            </a:pPr>
            <a:endParaRPr lang="en-US" sz="600">
              <a:latin typeface="Verdana" charset="0"/>
              <a:cs typeface="ＭＳ Ｐゴシック" charset="0"/>
            </a:endParaRPr>
          </a:p>
          <a:p>
            <a:pPr eaLnBrk="1" hangingPunct="1">
              <a:buFont typeface="Wingdings" charset="0"/>
              <a:buNone/>
            </a:pPr>
            <a:endParaRPr lang="en-US" sz="600">
              <a:latin typeface="Verdana" charset="0"/>
              <a:cs typeface="ＭＳ Ｐゴシック" charset="0"/>
            </a:endParaRPr>
          </a:p>
          <a:p>
            <a:pPr eaLnBrk="1" hangingPunct="1">
              <a:buFont typeface="Wingdings" charset="0"/>
              <a:buNone/>
            </a:pPr>
            <a:endParaRPr lang="en-US" sz="600">
              <a:latin typeface="Verdana" charset="0"/>
              <a:cs typeface="ＭＳ Ｐゴシック" charset="0"/>
            </a:endParaRPr>
          </a:p>
          <a:p>
            <a:pPr eaLnBrk="1" hangingPunct="1">
              <a:buFont typeface="Wingdings" charset="0"/>
              <a:buNone/>
            </a:pPr>
            <a:endParaRPr lang="en-US" sz="600">
              <a:latin typeface="Verdana" charset="0"/>
              <a:cs typeface="ＭＳ Ｐゴシック" charset="0"/>
            </a:endParaRPr>
          </a:p>
          <a:p>
            <a:pPr eaLnBrk="1" hangingPunct="1">
              <a:buFont typeface="Wingdings" charset="0"/>
              <a:buNone/>
            </a:pPr>
            <a:endParaRPr lang="en-US" sz="600">
              <a:latin typeface="Verdana" charset="0"/>
              <a:cs typeface="ＭＳ Ｐゴシック" charset="0"/>
            </a:endParaRPr>
          </a:p>
          <a:p>
            <a:pPr eaLnBrk="1" hangingPunct="1">
              <a:buFont typeface="Wingdings" charset="0"/>
              <a:buNone/>
            </a:pPr>
            <a:endParaRPr lang="en-US" sz="600">
              <a:latin typeface="Verdana" charset="0"/>
              <a:cs typeface="ＭＳ Ｐゴシック" charset="0"/>
            </a:endParaRPr>
          </a:p>
          <a:p>
            <a:pPr eaLnBrk="1" hangingPunct="1">
              <a:buFont typeface="Wingdings" charset="0"/>
              <a:buNone/>
            </a:pPr>
            <a:endParaRPr lang="en-US" sz="600">
              <a:latin typeface="Verdana" charset="0"/>
              <a:cs typeface="ＭＳ Ｐゴシック" charset="0"/>
            </a:endParaRPr>
          </a:p>
          <a:p>
            <a:pPr eaLnBrk="1" hangingPunct="1">
              <a:buFont typeface="Wingdings" charset="0"/>
              <a:buNone/>
            </a:pPr>
            <a:endParaRPr lang="en-US" sz="600">
              <a:latin typeface="Verdana" charset="0"/>
              <a:cs typeface="ＭＳ Ｐゴシック" charset="0"/>
            </a:endParaRPr>
          </a:p>
          <a:p>
            <a:pPr eaLnBrk="1" hangingPunct="1">
              <a:buFont typeface="Wingdings" charset="0"/>
              <a:buNone/>
            </a:pPr>
            <a:endParaRPr lang="en-US" sz="600">
              <a:latin typeface="Verdana" charset="0"/>
              <a:cs typeface="ＭＳ Ｐゴシック" charset="0"/>
            </a:endParaRPr>
          </a:p>
          <a:p>
            <a:pPr eaLnBrk="1" hangingPunct="1">
              <a:buFont typeface="Wingdings" charset="0"/>
              <a:buNone/>
            </a:pPr>
            <a:endParaRPr lang="en-US" sz="600">
              <a:latin typeface="Verdana" charset="0"/>
              <a:cs typeface="ＭＳ Ｐゴシック" charset="0"/>
            </a:endParaRPr>
          </a:p>
          <a:p>
            <a:pPr eaLnBrk="1" hangingPunct="1">
              <a:buFont typeface="Wingdings" charset="0"/>
              <a:buNone/>
            </a:pPr>
            <a:endParaRPr lang="en-US" sz="600">
              <a:latin typeface="Verdana" charset="0"/>
              <a:cs typeface="ＭＳ Ｐゴシック" charset="0"/>
            </a:endParaRPr>
          </a:p>
          <a:p>
            <a:pPr eaLnBrk="1" hangingPunct="1">
              <a:buFont typeface="Wingdings" charset="0"/>
              <a:buNone/>
            </a:pPr>
            <a:endParaRPr lang="en-US" sz="600">
              <a:latin typeface="Verdana" charset="0"/>
              <a:cs typeface="ＭＳ Ｐゴシック" charset="0"/>
            </a:endParaRPr>
          </a:p>
          <a:p>
            <a:pPr eaLnBrk="1" hangingPunct="1">
              <a:buFont typeface="Wingdings" charset="0"/>
              <a:buNone/>
            </a:pPr>
            <a:endParaRPr lang="en-US" sz="600">
              <a:latin typeface="Verdana" charset="0"/>
              <a:cs typeface="ＭＳ Ｐゴシック" charset="0"/>
            </a:endParaRPr>
          </a:p>
          <a:p>
            <a:pPr eaLnBrk="1" hangingPunct="1">
              <a:buFont typeface="Wingdings" charset="0"/>
              <a:buNone/>
            </a:pPr>
            <a:endParaRPr lang="en-US" sz="600">
              <a:latin typeface="Verdana" charset="0"/>
              <a:cs typeface="ＭＳ Ｐゴシック" charset="0"/>
            </a:endParaRPr>
          </a:p>
          <a:p>
            <a:pPr eaLnBrk="1" hangingPunct="1">
              <a:buFont typeface="Wingdings" charset="0"/>
              <a:buNone/>
            </a:pPr>
            <a:endParaRPr lang="en-US" sz="600">
              <a:latin typeface="Verdana" charset="0"/>
              <a:cs typeface="ＭＳ Ｐゴシック" charset="0"/>
            </a:endParaRPr>
          </a:p>
          <a:p>
            <a:pPr eaLnBrk="1" hangingPunct="1">
              <a:buFont typeface="Wingdings" charset="0"/>
              <a:buNone/>
            </a:pPr>
            <a:endParaRPr lang="en-US" sz="600">
              <a:latin typeface="Verdana" charset="0"/>
              <a:cs typeface="ＭＳ Ｐゴシック" charset="0"/>
            </a:endParaRPr>
          </a:p>
          <a:p>
            <a:pPr eaLnBrk="1" hangingPunct="1">
              <a:buFont typeface="Wingdings" charset="0"/>
              <a:buNone/>
            </a:pPr>
            <a:endParaRPr lang="en-US" sz="600">
              <a:latin typeface="Verdana" charset="0"/>
              <a:cs typeface="ＭＳ Ｐゴシック" charset="0"/>
            </a:endParaRPr>
          </a:p>
          <a:p>
            <a:pPr eaLnBrk="1" hangingPunct="1">
              <a:buFont typeface="Wingdings" charset="0"/>
              <a:buNone/>
            </a:pPr>
            <a:endParaRPr lang="en-US" sz="600">
              <a:latin typeface="Verdana" charset="0"/>
              <a:cs typeface="ＭＳ Ｐゴシック" charset="0"/>
            </a:endParaRPr>
          </a:p>
          <a:p>
            <a:pPr eaLnBrk="1" hangingPunct="1">
              <a:buFont typeface="Wingdings" charset="0"/>
              <a:buNone/>
            </a:pPr>
            <a:r>
              <a:rPr lang="en-US" sz="1800">
                <a:latin typeface="Verdana" charset="0"/>
                <a:cs typeface="ＭＳ Ｐゴシック" charset="0"/>
              </a:rPr>
              <a:t>Critical sections: classify into </a:t>
            </a:r>
            <a:r>
              <a:rPr lang="en-US" sz="1800" i="1">
                <a:latin typeface="Verdana" charset="0"/>
                <a:cs typeface="ＭＳ Ｐゴシック" charset="0"/>
              </a:rPr>
              <a:t>strongly-contended</a:t>
            </a:r>
            <a:r>
              <a:rPr lang="en-US" sz="1800">
                <a:latin typeface="Verdana" charset="0"/>
                <a:cs typeface="ＭＳ Ｐゴシック" charset="0"/>
              </a:rPr>
              <a:t> and </a:t>
            </a:r>
            <a:br>
              <a:rPr lang="en-US" sz="1800">
                <a:latin typeface="Verdana" charset="0"/>
                <a:cs typeface="ＭＳ Ｐゴシック" charset="0"/>
              </a:rPr>
            </a:br>
            <a:r>
              <a:rPr lang="en-US" sz="1800" i="1">
                <a:latin typeface="Verdana" charset="0"/>
                <a:cs typeface="ＭＳ Ｐゴシック" charset="0"/>
              </a:rPr>
              <a:t>weakly-contended</a:t>
            </a:r>
            <a:r>
              <a:rPr lang="en-US" sz="1800">
                <a:latin typeface="Verdana" charset="0"/>
                <a:cs typeface="ＭＳ Ｐゴシック" charset="0"/>
              </a:rPr>
              <a:t> and estimate G differently (in the paper)</a:t>
            </a:r>
            <a:endParaRPr lang="en-US" sz="1800" i="1">
              <a:latin typeface="Verdana" charset="0"/>
              <a:cs typeface="ＭＳ Ｐゴシック" charset="0"/>
            </a:endParaRPr>
          </a:p>
        </p:txBody>
      </p:sp>
      <p:sp>
        <p:nvSpPr>
          <p:cNvPr id="6" name="Oval 5"/>
          <p:cNvSpPr>
            <a:spLocks noChangeArrowheads="1"/>
          </p:cNvSpPr>
          <p:nvPr/>
        </p:nvSpPr>
        <p:spPr bwMode="auto">
          <a:xfrm>
            <a:off x="8610600" y="1295400"/>
            <a:ext cx="265113" cy="344488"/>
          </a:xfrm>
          <a:prstGeom prst="ellipse">
            <a:avLst/>
          </a:prstGeom>
          <a:noFill/>
          <a:ln w="25400">
            <a:solidFill>
              <a:srgbClr val="0000FF"/>
            </a:solidFill>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xmlns="">
                <a:solidFill>
                  <a:srgbClr val="FFFFFF"/>
                </a:solidFill>
              </a14:hiddenFill>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ＭＳ Ｐゴシック" charset="0"/>
              <a:cs typeface="Arial"/>
            </a:endParaRPr>
          </a:p>
        </p:txBody>
      </p:sp>
      <p:graphicFrame>
        <p:nvGraphicFramePr>
          <p:cNvPr id="5122" name="Object 2"/>
          <p:cNvGraphicFramePr>
            <a:graphicFrameLocks noChangeAspect="1"/>
          </p:cNvGraphicFramePr>
          <p:nvPr/>
        </p:nvGraphicFramePr>
        <p:xfrm>
          <a:off x="7239000" y="1284288"/>
          <a:ext cx="1612900" cy="392112"/>
        </p:xfrm>
        <a:graphic>
          <a:graphicData uri="http://schemas.openxmlformats.org/presentationml/2006/ole">
            <mc:AlternateContent xmlns:mc="http://schemas.openxmlformats.org/markup-compatibility/2006">
              <mc:Choice xmlns:v="urn:schemas-microsoft-com:vml" Requires="v">
                <p:oleObj spid="_x0000_s19457" name="Equation" r:id="rId4" imgW="939600" imgH="228600" progId="Equation.3">
                  <p:embed/>
                </p:oleObj>
              </mc:Choice>
              <mc:Fallback>
                <p:oleObj name="Equation" r:id="rId4" imgW="939600" imgH="228600" progId="Equation.3">
                  <p:embed/>
                  <p:pic>
                    <p:nvPicPr>
                      <p:cNvPr id="512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1284288"/>
                        <a:ext cx="1612900" cy="39211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 name="Object 4"/>
          <p:cNvGraphicFramePr>
            <a:graphicFrameLocks noChangeAspect="1"/>
          </p:cNvGraphicFramePr>
          <p:nvPr/>
        </p:nvGraphicFramePr>
        <p:xfrm>
          <a:off x="5715000" y="4722813"/>
          <a:ext cx="3276600" cy="687387"/>
        </p:xfrm>
        <a:graphic>
          <a:graphicData uri="http://schemas.openxmlformats.org/presentationml/2006/ole">
            <mc:AlternateContent xmlns:mc="http://schemas.openxmlformats.org/markup-compatibility/2006">
              <mc:Choice xmlns:v="urn:schemas-microsoft-com:vml" Requires="v">
                <p:oleObj spid="_x0000_s19458" name="Equation" r:id="rId6" imgW="2057400" imgH="431640" progId="Equation.3">
                  <p:embed/>
                </p:oleObj>
              </mc:Choice>
              <mc:Fallback>
                <p:oleObj name="Equation" r:id="rId6" imgW="2057400" imgH="431640" progId="Equation.3">
                  <p:embed/>
                  <p:pic>
                    <p:nvPicPr>
                      <p:cNvPr id="75"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4722813"/>
                        <a:ext cx="3276600" cy="687387"/>
                      </a:xfrm>
                      <a:prstGeom prst="rect">
                        <a:avLst/>
                      </a:prstGeom>
                      <a:solidFill>
                        <a:srgbClr val="C0C0C0"/>
                      </a:solidFill>
                      <a:ln w="25400">
                        <a:solidFill>
                          <a:srgbClr val="9933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4" name="Rectangle 73"/>
          <p:cNvSpPr/>
          <p:nvPr/>
        </p:nvSpPr>
        <p:spPr>
          <a:xfrm>
            <a:off x="1066800" y="2982913"/>
            <a:ext cx="4191000" cy="152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76" name="Rectangle 75"/>
          <p:cNvSpPr/>
          <p:nvPr/>
        </p:nvSpPr>
        <p:spPr>
          <a:xfrm>
            <a:off x="1066800" y="3440113"/>
            <a:ext cx="6477000" cy="152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77" name="Rectangle 76"/>
          <p:cNvSpPr/>
          <p:nvPr/>
        </p:nvSpPr>
        <p:spPr>
          <a:xfrm>
            <a:off x="1066800" y="3897313"/>
            <a:ext cx="6477000" cy="152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cxnSp>
        <p:nvCxnSpPr>
          <p:cNvPr id="78" name="Straight Connector 77"/>
          <p:cNvCxnSpPr/>
          <p:nvPr/>
        </p:nvCxnSpPr>
        <p:spPr>
          <a:xfrm>
            <a:off x="5257800" y="3059113"/>
            <a:ext cx="22860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132" name="TextBox 78"/>
          <p:cNvSpPr txBox="1">
            <a:spLocks noChangeArrowheads="1"/>
          </p:cNvSpPr>
          <p:nvPr/>
        </p:nvSpPr>
        <p:spPr bwMode="auto">
          <a:xfrm>
            <a:off x="609600" y="2830513"/>
            <a:ext cx="4540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T1</a:t>
            </a:r>
          </a:p>
        </p:txBody>
      </p:sp>
      <p:sp>
        <p:nvSpPr>
          <p:cNvPr id="5133" name="TextBox 79"/>
          <p:cNvSpPr txBox="1">
            <a:spLocks noChangeArrowheads="1"/>
          </p:cNvSpPr>
          <p:nvPr/>
        </p:nvSpPr>
        <p:spPr bwMode="auto">
          <a:xfrm>
            <a:off x="612775" y="3298825"/>
            <a:ext cx="4540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T2</a:t>
            </a:r>
          </a:p>
        </p:txBody>
      </p:sp>
      <p:sp>
        <p:nvSpPr>
          <p:cNvPr id="5134" name="TextBox 80"/>
          <p:cNvSpPr txBox="1">
            <a:spLocks noChangeArrowheads="1"/>
          </p:cNvSpPr>
          <p:nvPr/>
        </p:nvSpPr>
        <p:spPr bwMode="auto">
          <a:xfrm>
            <a:off x="609600" y="3744913"/>
            <a:ext cx="4540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T3</a:t>
            </a:r>
          </a:p>
        </p:txBody>
      </p:sp>
      <p:sp>
        <p:nvSpPr>
          <p:cNvPr id="5135" name="TextBox 81"/>
          <p:cNvSpPr txBox="1">
            <a:spLocks noChangeArrowheads="1"/>
          </p:cNvSpPr>
          <p:nvPr/>
        </p:nvSpPr>
        <p:spPr bwMode="auto">
          <a:xfrm>
            <a:off x="7105650" y="4244975"/>
            <a:ext cx="8001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charset="0"/>
                <a:ea typeface="ＭＳ Ｐゴシック" charset="0"/>
                <a:cs typeface="Arial" charset="0"/>
              </a:rPr>
              <a:t>Barrier</a:t>
            </a:r>
          </a:p>
        </p:txBody>
      </p:sp>
      <p:sp>
        <p:nvSpPr>
          <p:cNvPr id="83" name="Rectangle 82"/>
          <p:cNvSpPr/>
          <p:nvPr/>
        </p:nvSpPr>
        <p:spPr>
          <a:xfrm>
            <a:off x="1828800" y="2982913"/>
            <a:ext cx="91440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84" name="Rectangle 83"/>
          <p:cNvSpPr/>
          <p:nvPr/>
        </p:nvSpPr>
        <p:spPr>
          <a:xfrm>
            <a:off x="2743200" y="3440113"/>
            <a:ext cx="91440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85" name="Rectangle 84"/>
          <p:cNvSpPr/>
          <p:nvPr/>
        </p:nvSpPr>
        <p:spPr>
          <a:xfrm>
            <a:off x="3657600" y="3897313"/>
            <a:ext cx="91440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86" name="Rectangle 85"/>
          <p:cNvSpPr>
            <a:spLocks noChangeArrowheads="1"/>
          </p:cNvSpPr>
          <p:nvPr/>
        </p:nvSpPr>
        <p:spPr bwMode="auto">
          <a:xfrm>
            <a:off x="6096000" y="2525713"/>
            <a:ext cx="514350"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charset="0"/>
                <a:ea typeface="ＭＳ Ｐゴシック" charset="0"/>
                <a:cs typeface="Arial" charset="0"/>
              </a:rPr>
              <a:t>Idle</a:t>
            </a:r>
          </a:p>
        </p:txBody>
      </p:sp>
      <p:sp>
        <p:nvSpPr>
          <p:cNvPr id="87" name="Rectangle 86"/>
          <p:cNvSpPr/>
          <p:nvPr/>
        </p:nvSpPr>
        <p:spPr>
          <a:xfrm>
            <a:off x="4724400" y="2982913"/>
            <a:ext cx="533400" cy="152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cxnSp>
        <p:nvCxnSpPr>
          <p:cNvPr id="88" name="Straight Connector 87"/>
          <p:cNvCxnSpPr>
            <a:endCxn id="87" idx="3"/>
          </p:cNvCxnSpPr>
          <p:nvPr/>
        </p:nvCxnSpPr>
        <p:spPr>
          <a:xfrm>
            <a:off x="4724400" y="3059113"/>
            <a:ext cx="5334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7010400" y="3440113"/>
            <a:ext cx="533400" cy="152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90" name="Rectangle 89"/>
          <p:cNvSpPr/>
          <p:nvPr/>
        </p:nvSpPr>
        <p:spPr>
          <a:xfrm>
            <a:off x="7010400" y="3897313"/>
            <a:ext cx="533400" cy="152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91" name="Rectangle 90"/>
          <p:cNvSpPr/>
          <p:nvPr/>
        </p:nvSpPr>
        <p:spPr>
          <a:xfrm>
            <a:off x="7620000" y="2678113"/>
            <a:ext cx="15240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grpSp>
        <p:nvGrpSpPr>
          <p:cNvPr id="2" name="Group 91"/>
          <p:cNvGrpSpPr>
            <a:grpSpLocks/>
          </p:cNvGrpSpPr>
          <p:nvPr/>
        </p:nvGrpSpPr>
        <p:grpSpPr bwMode="auto">
          <a:xfrm>
            <a:off x="1828800" y="2830513"/>
            <a:ext cx="5715000" cy="1371600"/>
            <a:chOff x="1828800" y="2362200"/>
            <a:chExt cx="5715000" cy="1371600"/>
          </a:xfrm>
        </p:grpSpPr>
        <p:sp>
          <p:nvSpPr>
            <p:cNvPr id="93" name="Rectangle 92"/>
            <p:cNvSpPr/>
            <p:nvPr/>
          </p:nvSpPr>
          <p:spPr>
            <a:xfrm>
              <a:off x="1828800" y="2362200"/>
              <a:ext cx="5715000" cy="13716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cxnSp>
          <p:nvCxnSpPr>
            <p:cNvPr id="94" name="Straight Connector 93"/>
            <p:cNvCxnSpPr/>
            <p:nvPr/>
          </p:nvCxnSpPr>
          <p:spPr>
            <a:xfrm>
              <a:off x="1828800" y="2362200"/>
              <a:ext cx="0" cy="1371600"/>
            </a:xfrm>
            <a:prstGeom prst="line">
              <a:avLst/>
            </a:prstGeom>
            <a:ln w="25400">
              <a:solidFill>
                <a:schemeClr val="accent4"/>
              </a:solidFill>
              <a:prstDash val="sysDot"/>
            </a:ln>
          </p:spPr>
          <p:style>
            <a:lnRef idx="1">
              <a:schemeClr val="accent1"/>
            </a:lnRef>
            <a:fillRef idx="0">
              <a:schemeClr val="accent1"/>
            </a:fillRef>
            <a:effectRef idx="0">
              <a:schemeClr val="accent1"/>
            </a:effectRef>
            <a:fontRef idx="minor">
              <a:schemeClr val="tx1"/>
            </a:fontRef>
          </p:style>
        </p:cxnSp>
      </p:grpSp>
      <p:grpSp>
        <p:nvGrpSpPr>
          <p:cNvPr id="3" name="Group 94"/>
          <p:cNvGrpSpPr>
            <a:grpSpLocks/>
          </p:cNvGrpSpPr>
          <p:nvPr/>
        </p:nvGrpSpPr>
        <p:grpSpPr bwMode="auto">
          <a:xfrm>
            <a:off x="2743200" y="2830513"/>
            <a:ext cx="4800600" cy="1371600"/>
            <a:chOff x="1828800" y="2362200"/>
            <a:chExt cx="5715000" cy="1371600"/>
          </a:xfrm>
        </p:grpSpPr>
        <p:sp>
          <p:nvSpPr>
            <p:cNvPr id="96" name="Rectangle 95"/>
            <p:cNvSpPr/>
            <p:nvPr/>
          </p:nvSpPr>
          <p:spPr>
            <a:xfrm>
              <a:off x="1828800" y="2362200"/>
              <a:ext cx="5715000" cy="13716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cxnSp>
          <p:nvCxnSpPr>
            <p:cNvPr id="97" name="Straight Connector 96"/>
            <p:cNvCxnSpPr/>
            <p:nvPr/>
          </p:nvCxnSpPr>
          <p:spPr>
            <a:xfrm>
              <a:off x="1828800" y="2362200"/>
              <a:ext cx="0" cy="1371600"/>
            </a:xfrm>
            <a:prstGeom prst="line">
              <a:avLst/>
            </a:prstGeom>
            <a:ln w="25400">
              <a:solidFill>
                <a:schemeClr val="accent4"/>
              </a:solidFill>
              <a:prstDash val="sysDot"/>
            </a:ln>
          </p:spPr>
          <p:style>
            <a:lnRef idx="1">
              <a:schemeClr val="accent1"/>
            </a:lnRef>
            <a:fillRef idx="0">
              <a:schemeClr val="accent1"/>
            </a:fillRef>
            <a:effectRef idx="0">
              <a:schemeClr val="accent1"/>
            </a:effectRef>
            <a:fontRef idx="minor">
              <a:schemeClr val="tx1"/>
            </a:fontRef>
          </p:style>
        </p:cxnSp>
      </p:grpSp>
      <p:grpSp>
        <p:nvGrpSpPr>
          <p:cNvPr id="4" name="Group 97"/>
          <p:cNvGrpSpPr>
            <a:grpSpLocks/>
          </p:cNvGrpSpPr>
          <p:nvPr/>
        </p:nvGrpSpPr>
        <p:grpSpPr bwMode="auto">
          <a:xfrm>
            <a:off x="3657600" y="2830513"/>
            <a:ext cx="3886200" cy="1371600"/>
            <a:chOff x="1828800" y="2362200"/>
            <a:chExt cx="5715000" cy="1371600"/>
          </a:xfrm>
        </p:grpSpPr>
        <p:sp>
          <p:nvSpPr>
            <p:cNvPr id="99" name="Rectangle 98"/>
            <p:cNvSpPr/>
            <p:nvPr/>
          </p:nvSpPr>
          <p:spPr>
            <a:xfrm>
              <a:off x="1828800" y="2362200"/>
              <a:ext cx="5715000" cy="13716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cxnSp>
          <p:nvCxnSpPr>
            <p:cNvPr id="100" name="Straight Connector 99"/>
            <p:cNvCxnSpPr/>
            <p:nvPr/>
          </p:nvCxnSpPr>
          <p:spPr>
            <a:xfrm>
              <a:off x="1828800" y="2362200"/>
              <a:ext cx="0" cy="1371600"/>
            </a:xfrm>
            <a:prstGeom prst="line">
              <a:avLst/>
            </a:prstGeom>
            <a:ln w="25400">
              <a:solidFill>
                <a:schemeClr val="accent4"/>
              </a:solidFill>
              <a:prstDash val="sysDot"/>
            </a:ln>
          </p:spPr>
          <p:style>
            <a:lnRef idx="1">
              <a:schemeClr val="accent1"/>
            </a:lnRef>
            <a:fillRef idx="0">
              <a:schemeClr val="accent1"/>
            </a:fillRef>
            <a:effectRef idx="0">
              <a:schemeClr val="accent1"/>
            </a:effectRef>
            <a:fontRef idx="minor">
              <a:schemeClr val="tx1"/>
            </a:fontRef>
          </p:style>
        </p:cxnSp>
      </p:grpSp>
      <p:cxnSp>
        <p:nvCxnSpPr>
          <p:cNvPr id="101" name="Straight Connector 100"/>
          <p:cNvCxnSpPr/>
          <p:nvPr/>
        </p:nvCxnSpPr>
        <p:spPr>
          <a:xfrm>
            <a:off x="7543800" y="2754313"/>
            <a:ext cx="0" cy="14478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7010400" y="2754313"/>
            <a:ext cx="0" cy="14478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H="1">
            <a:off x="7010400" y="3744913"/>
            <a:ext cx="533400" cy="0"/>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04" name="Rectangle 103"/>
          <p:cNvSpPr>
            <a:spLocks noChangeArrowheads="1"/>
          </p:cNvSpPr>
          <p:nvPr/>
        </p:nvSpPr>
        <p:spPr bwMode="auto">
          <a:xfrm>
            <a:off x="7848600" y="2830513"/>
            <a:ext cx="62706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sym typeface="Wingdings" charset="0"/>
              </a:rPr>
              <a:t>G=0</a:t>
            </a: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105" name="Rounded Rectangle 104"/>
          <p:cNvSpPr/>
          <p:nvPr/>
        </p:nvSpPr>
        <p:spPr>
          <a:xfrm>
            <a:off x="5257800" y="2830513"/>
            <a:ext cx="2286000" cy="4572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106" name="Rectangle 105"/>
          <p:cNvSpPr>
            <a:spLocks noChangeArrowheads="1"/>
          </p:cNvSpPr>
          <p:nvPr/>
        </p:nvSpPr>
        <p:spPr bwMode="auto">
          <a:xfrm>
            <a:off x="2173288" y="4583113"/>
            <a:ext cx="331311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2 quanta to get the benefit of 1</a:t>
            </a:r>
          </a:p>
        </p:txBody>
      </p:sp>
      <p:sp>
        <p:nvSpPr>
          <p:cNvPr id="107" name="Right Brace 106"/>
          <p:cNvSpPr/>
          <p:nvPr/>
        </p:nvSpPr>
        <p:spPr>
          <a:xfrm rot="5400000">
            <a:off x="3505200" y="3440113"/>
            <a:ext cx="304800" cy="1828800"/>
          </a:xfrm>
          <a:prstGeom prst="rightBrace">
            <a:avLst>
              <a:gd name="adj1" fmla="val 8333"/>
              <a:gd name="adj2" fmla="val 50000"/>
            </a:avLst>
          </a:prstGeom>
          <a:ln w="25400">
            <a:solidFill>
              <a:schemeClr val="accent6"/>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a:ea typeface="+mn-ea"/>
              <a:cs typeface="Arial"/>
            </a:endParaRPr>
          </a:p>
        </p:txBody>
      </p:sp>
      <p:cxnSp>
        <p:nvCxnSpPr>
          <p:cNvPr id="108" name="Straight Arrow Connector 107"/>
          <p:cNvCxnSpPr/>
          <p:nvPr/>
        </p:nvCxnSpPr>
        <p:spPr>
          <a:xfrm flipV="1">
            <a:off x="5410200" y="3821113"/>
            <a:ext cx="1905000" cy="762000"/>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09" name="Rectangle 108"/>
          <p:cNvSpPr>
            <a:spLocks noChangeArrowheads="1"/>
          </p:cNvSpPr>
          <p:nvPr/>
        </p:nvSpPr>
        <p:spPr bwMode="auto">
          <a:xfrm>
            <a:off x="7848600" y="3516313"/>
            <a:ext cx="8191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sym typeface="Wingdings" charset="0"/>
              </a:rPr>
              <a:t>G=1/2</a:t>
            </a: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110" name="Right Brace 109"/>
          <p:cNvSpPr/>
          <p:nvPr/>
        </p:nvSpPr>
        <p:spPr>
          <a:xfrm>
            <a:off x="7620000" y="3429000"/>
            <a:ext cx="246063" cy="620713"/>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a:ea typeface="+mn-ea"/>
              <a:cs typeface="Arial"/>
            </a:endParaRPr>
          </a:p>
        </p:txBody>
      </p:sp>
      <p:sp>
        <p:nvSpPr>
          <p:cNvPr id="5158"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FC3E2D0-0697-6348-92D2-1A38B6181CB3}" type="slidenum">
              <a:rPr kumimoji="0" lang="en-US" sz="1200" b="0" i="0" u="none" strike="noStrike" kern="1200" cap="none" spc="0" normalizeH="0" baseline="0" noProof="0">
                <a:ln>
                  <a:noFill/>
                </a:ln>
                <a:solidFill>
                  <a:srgbClr val="000000"/>
                </a:solidFill>
                <a:effectLst/>
                <a:uLnTx/>
                <a:uFillTx/>
                <a:latin typeface="Garamond" charset="0"/>
                <a:ea typeface="ＭＳ Ｐゴシック" charset="0"/>
                <a:cs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164</a:t>
            </a:fld>
            <a:endParaRPr kumimoji="0" lang="en-US" sz="1200" b="0" i="0" u="none" strike="noStrike" kern="1200" cap="none" spc="0" normalizeH="0" baseline="0" noProof="0">
              <a:ln>
                <a:noFill/>
              </a:ln>
              <a:solidFill>
                <a:srgbClr val="000000"/>
              </a:solidFill>
              <a:effectLst/>
              <a:uLnTx/>
              <a:uFillTx/>
              <a:latin typeface="Garamond" charset="0"/>
              <a:ea typeface="ＭＳ Ｐゴシック" charset="0"/>
              <a:cs typeface="ＭＳ Ｐゴシック" charset="0"/>
            </a:endParaRPr>
          </a:p>
        </p:txBody>
      </p:sp>
      <p:graphicFrame>
        <p:nvGraphicFramePr>
          <p:cNvPr id="71" name="Object 3"/>
          <p:cNvGraphicFramePr>
            <a:graphicFrameLocks noChangeAspect="1"/>
          </p:cNvGraphicFramePr>
          <p:nvPr/>
        </p:nvGraphicFramePr>
        <p:xfrm>
          <a:off x="1219200" y="1752600"/>
          <a:ext cx="1104900" cy="815975"/>
        </p:xfrm>
        <a:graphic>
          <a:graphicData uri="http://schemas.openxmlformats.org/presentationml/2006/ole">
            <mc:AlternateContent xmlns:mc="http://schemas.openxmlformats.org/markup-compatibility/2006">
              <mc:Choice xmlns:v="urn:schemas-microsoft-com:vml" Requires="v">
                <p:oleObj spid="_x0000_s19459" name="Equation" r:id="rId8" imgW="533160" imgH="393480" progId="Equation.3">
                  <p:embed/>
                </p:oleObj>
              </mc:Choice>
              <mc:Fallback>
                <p:oleObj name="Equation" r:id="rId8" imgW="533160" imgH="393480" progId="Equation.3">
                  <p:embed/>
                  <p:pic>
                    <p:nvPicPr>
                      <p:cNvPr id="71"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9200" y="1752600"/>
                        <a:ext cx="1104900" cy="8159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59" name="TextBox 47"/>
          <p:cNvSpPr txBox="1">
            <a:spLocks noChangeArrowheads="1"/>
          </p:cNvSpPr>
          <p:nvPr/>
        </p:nvSpPr>
        <p:spPr bwMode="auto">
          <a:xfrm>
            <a:off x="6367463" y="1905000"/>
            <a:ext cx="2014537" cy="461963"/>
          </a:xfrm>
          <a:prstGeom prst="rect">
            <a:avLst/>
          </a:prstGeom>
          <a:solidFill>
            <a:srgbClr val="A44200"/>
          </a:solidFill>
          <a:ln w="9525">
            <a:solidFill>
              <a:schemeClr val="accent2"/>
            </a:solidFill>
            <a:miter lim="800000"/>
            <a:headEnd/>
            <a:tailEnd/>
          </a:ln>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rPr>
              <a:t>Criticality of </a:t>
            </a:r>
            <a:r>
              <a:rPr kumimoji="0" lang="en-US" sz="2400" b="0" i="1" u="none" strike="noStrike" kern="1200" cap="none" spc="0" normalizeH="0" baseline="0" noProof="0">
                <a:ln>
                  <a:noFill/>
                </a:ln>
                <a:solidFill>
                  <a:srgbClr val="FFFFFF"/>
                </a:solidFill>
                <a:effectLst/>
                <a:uLnTx/>
                <a:uFillTx/>
                <a:latin typeface="Arial" charset="0"/>
                <a:ea typeface="ＭＳ Ｐゴシック" charset="0"/>
                <a:cs typeface="Arial" charset="0"/>
              </a:rPr>
              <a:t>c</a:t>
            </a:r>
          </a:p>
        </p:txBody>
      </p:sp>
      <p:sp>
        <p:nvSpPr>
          <p:cNvPr id="5160" name="Rectangle 50"/>
          <p:cNvSpPr>
            <a:spLocks noChangeArrowheads="1"/>
          </p:cNvSpPr>
          <p:nvPr/>
        </p:nvSpPr>
        <p:spPr bwMode="auto">
          <a:xfrm>
            <a:off x="2514600" y="2220913"/>
            <a:ext cx="22320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sym typeface="Wingdings" charset="0"/>
              </a:rPr>
              <a:t> Acceleration of </a:t>
            </a:r>
            <a:r>
              <a:rPr kumimoji="0" lang="en-US" sz="1800" b="0" i="1" u="none" strike="noStrike" kern="1200" cap="none" spc="0" normalizeH="0" baseline="0" noProof="0">
                <a:ln>
                  <a:noFill/>
                </a:ln>
                <a:solidFill>
                  <a:srgbClr val="000000"/>
                </a:solidFill>
                <a:effectLst/>
                <a:uLnTx/>
                <a:uFillTx/>
                <a:latin typeface="Arial" charset="0"/>
                <a:ea typeface="ＭＳ Ｐゴシック" charset="0"/>
                <a:cs typeface="Arial" charset="0"/>
                <a:sym typeface="Wingdings" charset="0"/>
              </a:rPr>
              <a:t>c</a:t>
            </a:r>
            <a:endParaRPr kumimoji="0" lang="en-US" sz="1800" b="0" i="1"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5161" name="Rectangle 51"/>
          <p:cNvSpPr>
            <a:spLocks noChangeArrowheads="1"/>
          </p:cNvSpPr>
          <p:nvPr/>
        </p:nvSpPr>
        <p:spPr bwMode="auto">
          <a:xfrm>
            <a:off x="2514600" y="1752600"/>
            <a:ext cx="315436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sym typeface="Wingdings" charset="0"/>
              </a:rPr>
              <a:t> Acceleration of </a:t>
            </a:r>
            <a:r>
              <a:rPr kumimoji="0" lang="en-US" sz="1800" b="0" i="1" u="none" strike="noStrike" kern="1200" cap="none" spc="0" normalizeH="0" baseline="0" noProof="0">
                <a:ln>
                  <a:noFill/>
                </a:ln>
                <a:solidFill>
                  <a:srgbClr val="000000"/>
                </a:solidFill>
                <a:effectLst/>
                <a:uLnTx/>
                <a:uFillTx/>
                <a:latin typeface="Arial" charset="0"/>
                <a:ea typeface="ＭＳ Ｐゴシック" charset="0"/>
                <a:cs typeface="Arial" charset="0"/>
                <a:sym typeface="Wingdings" charset="0"/>
              </a:rPr>
              <a:t>application</a:t>
            </a:r>
            <a:endParaRPr kumimoji="0" lang="en-US" sz="1800" b="0" i="1"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8719365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3"/>
                                        </p:tgtEl>
                                        <p:attrNameLst>
                                          <p:attrName>style.visibility</p:attrName>
                                        </p:attrNameLst>
                                      </p:cBhvr>
                                      <p:to>
                                        <p:strVal val="visible"/>
                                      </p:to>
                                    </p:set>
                                  </p:childTnLst>
                                </p:cTn>
                              </p:par>
                              <p:par>
                                <p:cTn id="13" presetID="63" presetClass="path" presetSubtype="0" accel="50000" decel="50000" fill="hold" nodeType="withEffect">
                                  <p:stCondLst>
                                    <p:cond delay="0"/>
                                  </p:stCondLst>
                                  <p:childTnLst>
                                    <p:animMotion origin="layout" path="M -0.00417 -4.44444E-6 L 0.1 -4.44444E-6 " pathEditMode="relative" rAng="0" ptsTypes="AA">
                                      <p:cBhvr>
                                        <p:cTn id="14" dur="1000" fill="hold"/>
                                        <p:tgtEl>
                                          <p:spTgt spid="2"/>
                                        </p:tgtEl>
                                        <p:attrNameLst>
                                          <p:attrName>ppt_x</p:attrName>
                                          <p:attrName>ppt_y</p:attrName>
                                        </p:attrNameLst>
                                      </p:cBhvr>
                                      <p:rCtr x="5208" y="0"/>
                                    </p:animMotion>
                                  </p:childTnLst>
                                </p:cTn>
                              </p:par>
                              <p:par>
                                <p:cTn id="15" presetID="1" presetClass="exit" presetSubtype="0" fill="hold" grpId="1" nodeType="withEffect">
                                  <p:stCondLst>
                                    <p:cond delay="0"/>
                                  </p:stCondLst>
                                  <p:childTnLst>
                                    <p:set>
                                      <p:cBhvr>
                                        <p:cTn id="16" dur="1" fill="hold">
                                          <p:stCondLst>
                                            <p:cond delay="0"/>
                                          </p:stCondLst>
                                        </p:cTn>
                                        <p:tgtEl>
                                          <p:spTgt spid="105"/>
                                        </p:tgtEl>
                                        <p:attrNameLst>
                                          <p:attrName>style.visibility</p:attrName>
                                        </p:attrNameLst>
                                      </p:cBhvr>
                                      <p:to>
                                        <p:strVal val="hidden"/>
                                      </p:to>
                                    </p:set>
                                  </p:childTnLst>
                                </p:cTn>
                              </p:par>
                            </p:childTnLst>
                          </p:cTn>
                        </p:par>
                        <p:par>
                          <p:cTn id="17" fill="hold" nodeType="afterGroup">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87"/>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88"/>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4"/>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4"/>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gtEl>
                                        <p:attrNameLst>
                                          <p:attrName>style.visibility</p:attrName>
                                        </p:attrNameLst>
                                      </p:cBhvr>
                                      <p:to>
                                        <p:strVal val="visible"/>
                                      </p:to>
                                    </p:set>
                                  </p:childTnLst>
                                </p:cTn>
                              </p:par>
                              <p:par>
                                <p:cTn id="32" presetID="1" presetClass="exit" presetSubtype="0" fill="hold" nodeType="withEffect">
                                  <p:stCondLst>
                                    <p:cond delay="0"/>
                                  </p:stCondLst>
                                  <p:childTnLst>
                                    <p:set>
                                      <p:cBhvr>
                                        <p:cTn id="33" dur="1" fill="hold">
                                          <p:stCondLst>
                                            <p:cond delay="0"/>
                                          </p:stCondLst>
                                        </p:cTn>
                                        <p:tgtEl>
                                          <p:spTgt spid="2"/>
                                        </p:tgtEl>
                                        <p:attrNameLst>
                                          <p:attrName>style.visibility</p:attrName>
                                        </p:attrNameLst>
                                      </p:cBhvr>
                                      <p:to>
                                        <p:strVal val="hidden"/>
                                      </p:to>
                                    </p:set>
                                  </p:childTnLst>
                                </p:cTn>
                              </p:par>
                              <p:par>
                                <p:cTn id="34" presetID="63" presetClass="path" presetSubtype="0" accel="50000" decel="50000" fill="hold" nodeType="withEffect">
                                  <p:stCondLst>
                                    <p:cond delay="0"/>
                                  </p:stCondLst>
                                  <p:childTnLst>
                                    <p:animMotion origin="layout" path="M 0 -4.44444E-6 L 0.10417 -4.44444E-6 " pathEditMode="relative" rAng="0" ptsTypes="AA">
                                      <p:cBhvr>
                                        <p:cTn id="35" dur="1000" fill="hold"/>
                                        <p:tgtEl>
                                          <p:spTgt spid="3"/>
                                        </p:tgtEl>
                                        <p:attrNameLst>
                                          <p:attrName>ppt_x</p:attrName>
                                          <p:attrName>ppt_y</p:attrName>
                                        </p:attrNameLst>
                                      </p:cBhvr>
                                      <p:rCtr x="5208" y="0"/>
                                    </p:animMotion>
                                  </p:childTnLst>
                                </p:cTn>
                              </p:par>
                            </p:childTnLst>
                          </p:cTn>
                        </p:par>
                        <p:par>
                          <p:cTn id="36" fill="hold" nodeType="afterGroup">
                            <p:stCondLst>
                              <p:cond delay="1000"/>
                            </p:stCondLst>
                            <p:childTnLst>
                              <p:par>
                                <p:cTn id="37" presetID="1"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childTnLst>
                                </p:cTn>
                              </p:par>
                            </p:childTnLst>
                          </p:cTn>
                        </p:par>
                        <p:par>
                          <p:cTn id="39" fill="hold" nodeType="afterGroup">
                            <p:stCondLst>
                              <p:cond delay="1000"/>
                            </p:stCondLst>
                            <p:childTnLst>
                              <p:par>
                                <p:cTn id="40" presetID="1" presetClass="entr" presetSubtype="0" fill="hold" grpId="0" nodeType="afterEffect">
                                  <p:stCondLst>
                                    <p:cond delay="500"/>
                                  </p:stCondLst>
                                  <p:childTnLst>
                                    <p:set>
                                      <p:cBhvr>
                                        <p:cTn id="41" dur="1" fill="hold">
                                          <p:stCondLst>
                                            <p:cond delay="0"/>
                                          </p:stCondLst>
                                        </p:cTn>
                                        <p:tgtEl>
                                          <p:spTgt spid="85"/>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4"/>
                                        </p:tgtEl>
                                        <p:attrNameLst>
                                          <p:attrName>style.visibility</p:attrName>
                                        </p:attrNameLst>
                                      </p:cBhvr>
                                      <p:to>
                                        <p:strVal val="visible"/>
                                      </p:to>
                                    </p:set>
                                  </p:childTnLst>
                                </p:cTn>
                              </p:par>
                              <p:par>
                                <p:cTn id="44" presetID="1" presetClass="exit" presetSubtype="0" fill="hold" nodeType="withEffect">
                                  <p:stCondLst>
                                    <p:cond delay="0"/>
                                  </p:stCondLst>
                                  <p:childTnLst>
                                    <p:set>
                                      <p:cBhvr>
                                        <p:cTn id="45" dur="1" fill="hold">
                                          <p:stCondLst>
                                            <p:cond delay="0"/>
                                          </p:stCondLst>
                                        </p:cTn>
                                        <p:tgtEl>
                                          <p:spTgt spid="3"/>
                                        </p:tgtEl>
                                        <p:attrNameLst>
                                          <p:attrName>style.visibility</p:attrName>
                                        </p:attrNameLst>
                                      </p:cBhvr>
                                      <p:to>
                                        <p:strVal val="hidden"/>
                                      </p:to>
                                    </p:set>
                                  </p:childTnLst>
                                </p:cTn>
                              </p:par>
                              <p:par>
                                <p:cTn id="46" presetID="63" presetClass="path" presetSubtype="0" accel="50000" decel="50000" fill="hold" nodeType="withEffect">
                                  <p:stCondLst>
                                    <p:cond delay="0"/>
                                  </p:stCondLst>
                                  <p:childTnLst>
                                    <p:animMotion origin="layout" path="M 0 -4.44444E-6 L 0.10417 -4.44444E-6 " pathEditMode="relative" rAng="0" ptsTypes="AA">
                                      <p:cBhvr>
                                        <p:cTn id="47" dur="1000" fill="hold"/>
                                        <p:tgtEl>
                                          <p:spTgt spid="4"/>
                                        </p:tgtEl>
                                        <p:attrNameLst>
                                          <p:attrName>ppt_x</p:attrName>
                                          <p:attrName>ppt_y</p:attrName>
                                        </p:attrNameLst>
                                      </p:cBhvr>
                                      <p:rCtr x="5208" y="0"/>
                                    </p:animMotion>
                                  </p:childTnLst>
                                </p:cTn>
                              </p:par>
                            </p:childTnLst>
                          </p:cTn>
                        </p:par>
                        <p:par>
                          <p:cTn id="48" fill="hold" nodeType="afterGroup">
                            <p:stCondLst>
                              <p:cond delay="2000"/>
                            </p:stCondLst>
                            <p:childTnLst>
                              <p:par>
                                <p:cTn id="49" presetID="1" presetClass="entr" presetSubtype="0" fill="hold" grpId="0" nodeType="afterEffect">
                                  <p:stCondLst>
                                    <p:cond delay="0"/>
                                  </p:stCondLst>
                                  <p:childTnLst>
                                    <p:set>
                                      <p:cBhvr>
                                        <p:cTn id="50" dur="1" fill="hold">
                                          <p:stCondLst>
                                            <p:cond delay="0"/>
                                          </p:stCondLst>
                                        </p:cTn>
                                        <p:tgtEl>
                                          <p:spTgt spid="90"/>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02"/>
                                        </p:tgtEl>
                                        <p:attrNameLst>
                                          <p:attrName>style.visibility</p:attrName>
                                        </p:attrNameLst>
                                      </p:cBhvr>
                                      <p:to>
                                        <p:strVal val="visible"/>
                                      </p:to>
                                    </p:set>
                                  </p:childTnLst>
                                </p:cTn>
                              </p:par>
                            </p:childTnLst>
                          </p:cTn>
                        </p:par>
                        <p:par>
                          <p:cTn id="55" fill="hold" nodeType="afterGroup">
                            <p:stCondLst>
                              <p:cond delay="0"/>
                            </p:stCondLst>
                            <p:childTnLst>
                              <p:par>
                                <p:cTn id="56" presetID="1" presetClass="entr" presetSubtype="0" fill="hold" nodeType="afterEffect">
                                  <p:stCondLst>
                                    <p:cond delay="0"/>
                                  </p:stCondLst>
                                  <p:childTnLst>
                                    <p:set>
                                      <p:cBhvr>
                                        <p:cTn id="57" dur="1" fill="hold">
                                          <p:stCondLst>
                                            <p:cond delay="0"/>
                                          </p:stCondLst>
                                        </p:cTn>
                                        <p:tgtEl>
                                          <p:spTgt spid="103"/>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07"/>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06"/>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108"/>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09"/>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110"/>
                                        </p:tgtEl>
                                        <p:attrNameLst>
                                          <p:attrName>style.visibility</p:attrName>
                                        </p:attrNameLst>
                                      </p:cBhvr>
                                      <p:to>
                                        <p:strVal val="visible"/>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nodeType="clickEffect">
                                  <p:stCondLst>
                                    <p:cond delay="0"/>
                                  </p:stCondLst>
                                  <p:childTnLst>
                                    <p:set>
                                      <p:cBhvr>
                                        <p:cTn id="75" dur="1" fill="hold">
                                          <p:stCondLst>
                                            <p:cond delay="0"/>
                                          </p:stCondLst>
                                        </p:cTn>
                                        <p:tgtEl>
                                          <p:spTgt spid="75"/>
                                        </p:tgtEl>
                                        <p:attrNameLst>
                                          <p:attrName>style.visibility</p:attrName>
                                        </p:attrNameLst>
                                      </p:cBhvr>
                                      <p:to>
                                        <p:strVal val="visible"/>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66563">
                                            <p:txEl>
                                              <p:pRg st="38" end="3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P spid="83" grpId="0" animBg="1"/>
      <p:bldP spid="84" grpId="0" animBg="1"/>
      <p:bldP spid="85" grpId="0" animBg="1"/>
      <p:bldP spid="86" grpId="0"/>
      <p:bldP spid="87" grpId="0" animBg="1"/>
      <p:bldP spid="89" grpId="0" animBg="1"/>
      <p:bldP spid="90" grpId="0" animBg="1"/>
      <p:bldP spid="104" grpId="0"/>
      <p:bldP spid="105" grpId="0" animBg="1"/>
      <p:bldP spid="105" grpId="1" animBg="1"/>
      <p:bldP spid="106" grpId="0"/>
      <p:bldP spid="107" grpId="0" animBg="1"/>
      <p:bldP spid="109" grpId="0"/>
      <p:bldP spid="110" grpId="0" animBg="1"/>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74675" y="304800"/>
            <a:ext cx="8188325" cy="838200"/>
          </a:xfrm>
        </p:spPr>
        <p:txBody>
          <a:bodyPr/>
          <a:lstStyle/>
          <a:p>
            <a:pPr eaLnBrk="1" hangingPunct="1"/>
            <a:r>
              <a:rPr lang="en-US">
                <a:latin typeface="Verdana" charset="0"/>
                <a:cs typeface="Arial" charset="0"/>
              </a:rPr>
              <a:t>Utility-Based Acceleration (UBA)</a:t>
            </a:r>
          </a:p>
        </p:txBody>
      </p:sp>
      <p:sp>
        <p:nvSpPr>
          <p:cNvPr id="5" name="Rounded Rectangle 4"/>
          <p:cNvSpPr/>
          <p:nvPr/>
        </p:nvSpPr>
        <p:spPr>
          <a:xfrm>
            <a:off x="914400" y="2057400"/>
            <a:ext cx="2362200" cy="1143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Verdana"/>
                <a:ea typeface="+mn-ea"/>
                <a:cs typeface="Arial"/>
              </a:rPr>
              <a:t>Bottleneck</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Verdana"/>
                <a:ea typeface="+mn-ea"/>
                <a:cs typeface="Arial"/>
              </a:rPr>
              <a:t>Identification</a:t>
            </a:r>
          </a:p>
        </p:txBody>
      </p:sp>
      <p:sp>
        <p:nvSpPr>
          <p:cNvPr id="6" name="Rounded Rectangle 5"/>
          <p:cNvSpPr/>
          <p:nvPr/>
        </p:nvSpPr>
        <p:spPr>
          <a:xfrm>
            <a:off x="5943600" y="2057400"/>
            <a:ext cx="2362200" cy="1143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Verdana"/>
                <a:ea typeface="+mn-ea"/>
                <a:cs typeface="Arial"/>
              </a:rPr>
              <a:t>Lagging Thread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Verdana"/>
                <a:ea typeface="+mn-ea"/>
                <a:cs typeface="Arial"/>
              </a:rPr>
              <a:t>Identification</a:t>
            </a:r>
          </a:p>
        </p:txBody>
      </p:sp>
      <p:sp>
        <p:nvSpPr>
          <p:cNvPr id="7" name="Rounded Rectangle 6"/>
          <p:cNvSpPr/>
          <p:nvPr/>
        </p:nvSpPr>
        <p:spPr>
          <a:xfrm>
            <a:off x="3429000" y="4572000"/>
            <a:ext cx="2362200" cy="1143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Verdana"/>
                <a:ea typeface="+mn-ea"/>
                <a:cs typeface="Arial"/>
              </a:rPr>
              <a:t>Acceleration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Verdana"/>
                <a:ea typeface="+mn-ea"/>
                <a:cs typeface="Arial"/>
              </a:rPr>
              <a:t>Coordination</a:t>
            </a:r>
          </a:p>
        </p:txBody>
      </p:sp>
      <p:cxnSp>
        <p:nvCxnSpPr>
          <p:cNvPr id="12" name="Shape 11"/>
          <p:cNvCxnSpPr>
            <a:endCxn id="7" idx="3"/>
          </p:cNvCxnSpPr>
          <p:nvPr/>
        </p:nvCxnSpPr>
        <p:spPr>
          <a:xfrm rot="5400000">
            <a:off x="5124450" y="3867150"/>
            <a:ext cx="1943100" cy="609600"/>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a:spLocks noChangeArrowheads="1"/>
          </p:cNvSpPr>
          <p:nvPr/>
        </p:nvSpPr>
        <p:spPr bwMode="auto">
          <a:xfrm>
            <a:off x="6400800" y="3886200"/>
            <a:ext cx="227488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Set of Highest-Utility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Lagging Threads</a:t>
            </a:r>
          </a:p>
        </p:txBody>
      </p:sp>
      <p:cxnSp>
        <p:nvCxnSpPr>
          <p:cNvPr id="15" name="Shape 14"/>
          <p:cNvCxnSpPr>
            <a:endCxn id="7" idx="1"/>
          </p:cNvCxnSpPr>
          <p:nvPr/>
        </p:nvCxnSpPr>
        <p:spPr>
          <a:xfrm rot="16200000" flipH="1">
            <a:off x="2114550" y="3829050"/>
            <a:ext cx="1943100" cy="685800"/>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a:spLocks noChangeArrowheads="1"/>
          </p:cNvSpPr>
          <p:nvPr/>
        </p:nvSpPr>
        <p:spPr bwMode="auto">
          <a:xfrm>
            <a:off x="381000" y="3886200"/>
            <a:ext cx="227488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Set of Highest-Utility</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Bottlenecks</a:t>
            </a:r>
          </a:p>
        </p:txBody>
      </p:sp>
      <p:cxnSp>
        <p:nvCxnSpPr>
          <p:cNvPr id="18" name="Shape 17"/>
          <p:cNvCxnSpPr>
            <a:stCxn id="7" idx="2"/>
          </p:cNvCxnSpPr>
          <p:nvPr/>
        </p:nvCxnSpPr>
        <p:spPr>
          <a:xfrm rot="16200000" flipH="1">
            <a:off x="6076950" y="4248150"/>
            <a:ext cx="304800" cy="3238500"/>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a:spLocks noChangeArrowheads="1"/>
          </p:cNvSpPr>
          <p:nvPr/>
        </p:nvSpPr>
        <p:spPr bwMode="auto">
          <a:xfrm>
            <a:off x="5715000" y="5649913"/>
            <a:ext cx="20447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Large core control</a:t>
            </a:r>
          </a:p>
        </p:txBody>
      </p:sp>
      <p:sp>
        <p:nvSpPr>
          <p:cNvPr id="17" name="Rectangle 16"/>
          <p:cNvSpPr/>
          <p:nvPr/>
        </p:nvSpPr>
        <p:spPr>
          <a:xfrm flipV="1">
            <a:off x="5715000" y="1905000"/>
            <a:ext cx="2819400" cy="144780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24589"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8D0B366-69A6-AA49-AF3D-542223958E47}" type="slidenum">
              <a:rPr kumimoji="0" lang="en-US" sz="1200" b="0" i="0" u="none" strike="noStrike" kern="1200" cap="none" spc="0" normalizeH="0" baseline="0" noProof="0">
                <a:ln>
                  <a:noFill/>
                </a:ln>
                <a:solidFill>
                  <a:srgbClr val="000000"/>
                </a:solidFill>
                <a:effectLst/>
                <a:uLnTx/>
                <a:uFillTx/>
                <a:latin typeface="Garamond" charset="0"/>
                <a:ea typeface="ＭＳ Ｐゴシック" charset="0"/>
                <a:cs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165</a:t>
            </a:fld>
            <a:endParaRPr kumimoji="0" lang="en-US" sz="1200" b="0" i="0" u="none" strike="noStrike" kern="1200" cap="none" spc="0" normalizeH="0" baseline="0" noProof="0">
              <a:ln>
                <a:noFill/>
              </a:ln>
              <a:solidFill>
                <a:srgbClr val="000000"/>
              </a:solidFill>
              <a:effectLst/>
              <a:uLnTx/>
              <a:uFillTx/>
              <a:latin typeface="Garamond" charset="0"/>
              <a:ea typeface="ＭＳ Ｐゴシック" charset="0"/>
              <a:cs typeface="ＭＳ Ｐゴシック" charset="0"/>
            </a:endParaRPr>
          </a:p>
        </p:txBody>
      </p:sp>
    </p:spTree>
    <p:extLst>
      <p:ext uri="{BB962C8B-B14F-4D97-AF65-F5344CB8AC3E}">
        <p14:creationId xmlns:p14="http://schemas.microsoft.com/office/powerpoint/2010/main" val="31846121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4" grpId="0"/>
      <p:bldP spid="16" grpId="0"/>
      <p:bldP spid="22" grpId="0"/>
      <p:bldP spid="17" grpId="0" animBg="1"/>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atin typeface="Verdana" charset="0"/>
                <a:cs typeface="Arial" charset="0"/>
              </a:rPr>
              <a:t>Lagging thread identification</a:t>
            </a:r>
          </a:p>
        </p:txBody>
      </p:sp>
      <p:sp>
        <p:nvSpPr>
          <p:cNvPr id="5" name="Rectangle 3"/>
          <p:cNvSpPr txBox="1">
            <a:spLocks noChangeArrowheads="1"/>
          </p:cNvSpPr>
          <p:nvPr/>
        </p:nvSpPr>
        <p:spPr bwMode="auto">
          <a:xfrm>
            <a:off x="304800" y="1447800"/>
            <a:ext cx="883920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469900" indent="-469900" eaLnBrk="0" hangingPunct="0">
              <a:defRPr>
                <a:solidFill>
                  <a:schemeClr val="tx1"/>
                </a:solidFill>
                <a:latin typeface="Arial" charset="0"/>
                <a:ea typeface="ＭＳ Ｐゴシック" charset="0"/>
                <a:cs typeface="Arial" charset="0"/>
              </a:defRPr>
            </a:lvl1pPr>
            <a:lvl2pPr marL="908050" indent="-436563" eaLnBrk="0" hangingPunct="0">
              <a:defRPr>
                <a:solidFill>
                  <a:schemeClr val="tx1"/>
                </a:solidFill>
                <a:latin typeface="Arial" charset="0"/>
                <a:ea typeface="Arial" charset="0"/>
                <a:cs typeface="Arial" charset="0"/>
              </a:defRPr>
            </a:lvl2pPr>
            <a:lvl3pPr marL="1365250" indent="-436563"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469900" marR="0" lvl="0" indent="-469900" algn="l" defTabSz="914400" rtl="0" eaLnBrk="1" fontAlgn="base" latinLnBrk="0" hangingPunct="1">
              <a:lnSpc>
                <a:spcPct val="130000"/>
              </a:lnSpc>
              <a:spcBef>
                <a:spcPct val="20000"/>
              </a:spcBef>
              <a:spcAft>
                <a:spcPct val="0"/>
              </a:spcAft>
              <a:buClr>
                <a:srgbClr val="CC5500"/>
              </a:buClr>
              <a:buSzTx/>
              <a:buFont typeface="Wingdings" charset="0"/>
              <a:buChar char=""/>
              <a:tabLst/>
              <a:defRPr/>
            </a:pPr>
            <a:r>
              <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rPr>
              <a:t>Lagging threads are those that are making the least </a:t>
            </a:r>
            <a:r>
              <a:rPr kumimoji="0" lang="en-US" sz="2000" b="0" i="0" u="none" strike="noStrike" kern="1200" cap="none" spc="0" normalizeH="0" baseline="0" noProof="0">
                <a:ln>
                  <a:noFill/>
                </a:ln>
                <a:solidFill>
                  <a:srgbClr val="0000FF"/>
                </a:solidFill>
                <a:effectLst/>
                <a:uLnTx/>
                <a:uFillTx/>
                <a:latin typeface="Arial" charset="0"/>
                <a:ea typeface="ＭＳ Ｐゴシック" charset="0"/>
                <a:cs typeface="Arial" charset="0"/>
              </a:rPr>
              <a:t>progress</a:t>
            </a:r>
          </a:p>
          <a:p>
            <a:pPr marL="469900" marR="0" lvl="0" indent="-469900" algn="l" defTabSz="914400" rtl="0" eaLnBrk="1" fontAlgn="base" latinLnBrk="0" hangingPunct="1">
              <a:lnSpc>
                <a:spcPct val="130000"/>
              </a:lnSpc>
              <a:spcBef>
                <a:spcPct val="20000"/>
              </a:spcBef>
              <a:spcAft>
                <a:spcPct val="0"/>
              </a:spcAft>
              <a:buClr>
                <a:srgbClr val="CC5500"/>
              </a:buClr>
              <a:buSzTx/>
              <a:buFont typeface="Wingdings" charset="0"/>
              <a:buChar char=""/>
              <a:tabLst/>
              <a:defRPr/>
            </a:pPr>
            <a:r>
              <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rPr>
              <a:t>How to define and measure progress? </a:t>
            </a:r>
            <a:r>
              <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sym typeface="Wingdings" charset="0"/>
              </a:rPr>
              <a:t> A</a:t>
            </a:r>
            <a:r>
              <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rPr>
              <a:t>pplication-specific problem</a:t>
            </a:r>
          </a:p>
          <a:p>
            <a:pPr marL="908050" marR="0" lvl="1" indent="-436563" algn="l" defTabSz="914400" rtl="0" eaLnBrk="1" fontAlgn="base" latinLnBrk="0" hangingPunct="1">
              <a:lnSpc>
                <a:spcPct val="130000"/>
              </a:lnSpc>
              <a:spcBef>
                <a:spcPct val="20000"/>
              </a:spcBef>
              <a:spcAft>
                <a:spcPct val="0"/>
              </a:spcAft>
              <a:buClr>
                <a:srgbClr val="CC5500"/>
              </a:buClr>
              <a:buSzTx/>
              <a:buFont typeface="Wingdings" charset="0"/>
              <a:buChar char="q"/>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We borrow from Age-Based Scheduling (SC</a:t>
            </a:r>
            <a:r>
              <a:rPr kumimoji="0" lang="ja-JP" alt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a:t>
            </a: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09)</a:t>
            </a:r>
          </a:p>
          <a:p>
            <a:pPr marL="1365250" marR="0" lvl="2" indent="-436563" algn="l" defTabSz="914400" rtl="0" eaLnBrk="1" fontAlgn="base" latinLnBrk="0" hangingPunct="1">
              <a:lnSpc>
                <a:spcPct val="130000"/>
              </a:lnSpc>
              <a:spcBef>
                <a:spcPct val="20000"/>
              </a:spcBef>
              <a:spcAft>
                <a:spcPct val="0"/>
              </a:spcAft>
              <a:buClr>
                <a:srgbClr val="CC5500"/>
              </a:buClr>
              <a:buSzTx/>
              <a:buFont typeface="Wingdings" charset="0"/>
              <a:buChar char="q"/>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Progress metric (</a:t>
            </a:r>
            <a:r>
              <a:rPr kumimoji="0" lang="en-US" sz="1800" b="0" i="0" u="none" strike="noStrike" kern="1200" cap="none" spc="0" normalizeH="0" baseline="0" noProof="0">
                <a:ln>
                  <a:noFill/>
                </a:ln>
                <a:solidFill>
                  <a:srgbClr val="0000FF"/>
                </a:solidFill>
                <a:effectLst/>
                <a:uLnTx/>
                <a:uFillTx/>
                <a:latin typeface="Arial" charset="0"/>
                <a:ea typeface="ＭＳ Ｐゴシック" charset="0"/>
                <a:cs typeface="Arial" charset="0"/>
              </a:rPr>
              <a:t>committed instructions</a:t>
            </a: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a:t>
            </a:r>
          </a:p>
          <a:p>
            <a:pPr marL="1365250" marR="0" lvl="2" indent="-436563" algn="l" defTabSz="914400" rtl="0" eaLnBrk="1" fontAlgn="base" latinLnBrk="0" hangingPunct="1">
              <a:lnSpc>
                <a:spcPct val="130000"/>
              </a:lnSpc>
              <a:spcBef>
                <a:spcPct val="20000"/>
              </a:spcBef>
              <a:spcAft>
                <a:spcPct val="0"/>
              </a:spcAft>
              <a:buClr>
                <a:srgbClr val="CC5500"/>
              </a:buClr>
              <a:buSzTx/>
              <a:buFont typeface="Wingdings" charset="0"/>
              <a:buChar char="q"/>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Assumption: same number of committed instructions between barriers</a:t>
            </a:r>
          </a:p>
          <a:p>
            <a:pPr marL="908050" marR="0" lvl="1" indent="-436563" algn="l" defTabSz="914400" rtl="0" eaLnBrk="1" fontAlgn="base" latinLnBrk="0" hangingPunct="1">
              <a:lnSpc>
                <a:spcPct val="130000"/>
              </a:lnSpc>
              <a:spcBef>
                <a:spcPct val="20000"/>
              </a:spcBef>
              <a:spcAft>
                <a:spcPct val="0"/>
              </a:spcAft>
              <a:buClr>
                <a:srgbClr val="CC5500"/>
              </a:buClr>
              <a:buSzTx/>
              <a:buFont typeface="Wingdings" charset="0"/>
              <a:buChar char="q"/>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But we could easily use any other progress metric…</a:t>
            </a:r>
          </a:p>
          <a:p>
            <a:pPr marL="469900" marR="0" lvl="0" indent="-469900" algn="l" defTabSz="914400" rtl="0" eaLnBrk="1" fontAlgn="base" latinLnBrk="0" hangingPunct="1">
              <a:lnSpc>
                <a:spcPct val="130000"/>
              </a:lnSpc>
              <a:spcBef>
                <a:spcPct val="20000"/>
              </a:spcBef>
              <a:spcAft>
                <a:spcPct val="0"/>
              </a:spcAft>
              <a:buClr>
                <a:srgbClr val="CC5500"/>
              </a:buClr>
              <a:buSzTx/>
              <a:buFont typeface="Wingdings" charset="0"/>
              <a:buChar char=""/>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469900" marR="0" lvl="0" indent="-469900" algn="l" defTabSz="914400" rtl="0" eaLnBrk="1" fontAlgn="base" latinLnBrk="0" hangingPunct="1">
              <a:lnSpc>
                <a:spcPct val="130000"/>
              </a:lnSpc>
              <a:spcBef>
                <a:spcPct val="20000"/>
              </a:spcBef>
              <a:spcAft>
                <a:spcPct val="0"/>
              </a:spcAft>
              <a:buClr>
                <a:srgbClr val="CC5500"/>
              </a:buClr>
              <a:buSzTx/>
              <a:buFont typeface="Wingdings" charset="0"/>
              <a:buChar char=""/>
              <a:tabLst/>
              <a:defRPr/>
            </a:pPr>
            <a:r>
              <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rPr>
              <a:t>Minimum progress = minP</a:t>
            </a:r>
          </a:p>
          <a:p>
            <a:pPr marL="469900" marR="0" lvl="0" indent="-469900" algn="l" defTabSz="914400" rtl="0" eaLnBrk="1" fontAlgn="base" latinLnBrk="0" hangingPunct="1">
              <a:lnSpc>
                <a:spcPct val="130000"/>
              </a:lnSpc>
              <a:spcBef>
                <a:spcPct val="20000"/>
              </a:spcBef>
              <a:spcAft>
                <a:spcPct val="0"/>
              </a:spcAft>
              <a:buClr>
                <a:srgbClr val="CC5500"/>
              </a:buClr>
              <a:buSzTx/>
              <a:buFont typeface="Wingdings" charset="0"/>
              <a:buChar char=""/>
              <a:tabLst/>
              <a:defRPr/>
            </a:pPr>
            <a:r>
              <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rPr>
              <a:t>Set of lagging threads =  { any thread with progress &lt; minP + ∆P }</a:t>
            </a:r>
          </a:p>
          <a:p>
            <a:pPr marL="469900" marR="0" lvl="0" indent="-469900" algn="l" defTabSz="914400" rtl="0" eaLnBrk="1" fontAlgn="base" latinLnBrk="0" hangingPunct="1">
              <a:lnSpc>
                <a:spcPct val="130000"/>
              </a:lnSpc>
              <a:spcBef>
                <a:spcPct val="20000"/>
              </a:spcBef>
              <a:spcAft>
                <a:spcPct val="0"/>
              </a:spcAft>
              <a:buClr>
                <a:srgbClr val="CC5500"/>
              </a:buClr>
              <a:buSzTx/>
              <a:buFont typeface="Wingdings" charset="0"/>
              <a:buChar char=""/>
              <a:tabLst/>
              <a:defRPr/>
            </a:pPr>
            <a:r>
              <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rPr>
              <a:t>Compute Utility for each lagging thread</a:t>
            </a:r>
          </a:p>
        </p:txBody>
      </p:sp>
      <p:sp>
        <p:nvSpPr>
          <p:cNvPr id="25604"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93D759E-09C8-FB44-B384-6FF2B32B3305}" type="slidenum">
              <a:rPr kumimoji="0" lang="en-US" sz="1200" b="0" i="0" u="none" strike="noStrike" kern="1200" cap="none" spc="0" normalizeH="0" baseline="0" noProof="0">
                <a:ln>
                  <a:noFill/>
                </a:ln>
                <a:solidFill>
                  <a:srgbClr val="000000"/>
                </a:solidFill>
                <a:effectLst/>
                <a:uLnTx/>
                <a:uFillTx/>
                <a:latin typeface="Garamond" charset="0"/>
                <a:ea typeface="ＭＳ Ｐゴシック" charset="0"/>
                <a:cs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166</a:t>
            </a:fld>
            <a:endParaRPr kumimoji="0" lang="en-US" sz="1200" b="0" i="0" u="none" strike="noStrike" kern="1200" cap="none" spc="0" normalizeH="0" baseline="0" noProof="0">
              <a:ln>
                <a:noFill/>
              </a:ln>
              <a:solidFill>
                <a:srgbClr val="000000"/>
              </a:solidFill>
              <a:effectLst/>
              <a:uLnTx/>
              <a:uFillTx/>
              <a:latin typeface="Garamond" charset="0"/>
              <a:ea typeface="ＭＳ Ｐゴシック" charset="0"/>
              <a:cs typeface="ＭＳ Ｐゴシック" charset="0"/>
            </a:endParaRPr>
          </a:p>
        </p:txBody>
      </p:sp>
    </p:spTree>
    <p:extLst>
      <p:ext uri="{BB962C8B-B14F-4D97-AF65-F5344CB8AC3E}">
        <p14:creationId xmlns:p14="http://schemas.microsoft.com/office/powerpoint/2010/main" val="36572607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74675" y="304800"/>
            <a:ext cx="8188325" cy="838200"/>
          </a:xfrm>
        </p:spPr>
        <p:txBody>
          <a:bodyPr/>
          <a:lstStyle/>
          <a:p>
            <a:pPr eaLnBrk="1" hangingPunct="1"/>
            <a:r>
              <a:rPr lang="en-US">
                <a:latin typeface="Verdana" charset="0"/>
                <a:cs typeface="Arial" charset="0"/>
              </a:rPr>
              <a:t>Utility-Based Acceleration (UBA)</a:t>
            </a:r>
          </a:p>
        </p:txBody>
      </p:sp>
      <p:sp>
        <p:nvSpPr>
          <p:cNvPr id="5" name="Rounded Rectangle 4"/>
          <p:cNvSpPr/>
          <p:nvPr/>
        </p:nvSpPr>
        <p:spPr>
          <a:xfrm>
            <a:off x="914400" y="2057400"/>
            <a:ext cx="2362200" cy="1143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Verdana"/>
                <a:ea typeface="+mn-ea"/>
                <a:cs typeface="Arial"/>
              </a:rPr>
              <a:t>Bottleneck</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Verdana"/>
                <a:ea typeface="+mn-ea"/>
                <a:cs typeface="Arial"/>
              </a:rPr>
              <a:t>Identification</a:t>
            </a:r>
          </a:p>
        </p:txBody>
      </p:sp>
      <p:sp>
        <p:nvSpPr>
          <p:cNvPr id="6" name="Rounded Rectangle 5"/>
          <p:cNvSpPr/>
          <p:nvPr/>
        </p:nvSpPr>
        <p:spPr>
          <a:xfrm>
            <a:off x="5943600" y="2057400"/>
            <a:ext cx="2362200" cy="1143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Verdana"/>
                <a:ea typeface="+mn-ea"/>
                <a:cs typeface="Arial"/>
              </a:rPr>
              <a:t>Lagging Thread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Verdana"/>
                <a:ea typeface="+mn-ea"/>
                <a:cs typeface="Arial"/>
              </a:rPr>
              <a:t>Identification</a:t>
            </a:r>
          </a:p>
        </p:txBody>
      </p:sp>
      <p:sp>
        <p:nvSpPr>
          <p:cNvPr id="7" name="Rounded Rectangle 6"/>
          <p:cNvSpPr/>
          <p:nvPr/>
        </p:nvSpPr>
        <p:spPr>
          <a:xfrm>
            <a:off x="3429000" y="4572000"/>
            <a:ext cx="2362200" cy="1143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Verdana"/>
                <a:ea typeface="+mn-ea"/>
                <a:cs typeface="Arial"/>
              </a:rPr>
              <a:t>Acceleration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Verdana"/>
                <a:ea typeface="+mn-ea"/>
                <a:cs typeface="Arial"/>
              </a:rPr>
              <a:t>Coordination</a:t>
            </a:r>
          </a:p>
        </p:txBody>
      </p:sp>
      <p:cxnSp>
        <p:nvCxnSpPr>
          <p:cNvPr id="12" name="Shape 11"/>
          <p:cNvCxnSpPr>
            <a:endCxn id="7" idx="3"/>
          </p:cNvCxnSpPr>
          <p:nvPr/>
        </p:nvCxnSpPr>
        <p:spPr>
          <a:xfrm rot="5400000">
            <a:off x="5124450" y="3867150"/>
            <a:ext cx="1943100" cy="609600"/>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6631" name="TextBox 13"/>
          <p:cNvSpPr txBox="1">
            <a:spLocks noChangeArrowheads="1"/>
          </p:cNvSpPr>
          <p:nvPr/>
        </p:nvSpPr>
        <p:spPr bwMode="auto">
          <a:xfrm>
            <a:off x="6400800" y="3886200"/>
            <a:ext cx="227488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Set of Highest-Utility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Lagging Threads</a:t>
            </a:r>
          </a:p>
        </p:txBody>
      </p:sp>
      <p:cxnSp>
        <p:nvCxnSpPr>
          <p:cNvPr id="15" name="Shape 14"/>
          <p:cNvCxnSpPr>
            <a:endCxn id="7" idx="1"/>
          </p:cNvCxnSpPr>
          <p:nvPr/>
        </p:nvCxnSpPr>
        <p:spPr>
          <a:xfrm rot="16200000" flipH="1">
            <a:off x="2114550" y="3829050"/>
            <a:ext cx="1943100" cy="685800"/>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6633" name="TextBox 15"/>
          <p:cNvSpPr txBox="1">
            <a:spLocks noChangeArrowheads="1"/>
          </p:cNvSpPr>
          <p:nvPr/>
        </p:nvSpPr>
        <p:spPr bwMode="auto">
          <a:xfrm>
            <a:off x="381000" y="3886200"/>
            <a:ext cx="227488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Set of Highest-Utility</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Bottlenecks</a:t>
            </a:r>
          </a:p>
        </p:txBody>
      </p:sp>
      <p:cxnSp>
        <p:nvCxnSpPr>
          <p:cNvPr id="18" name="Shape 17"/>
          <p:cNvCxnSpPr>
            <a:stCxn id="7" idx="2"/>
          </p:cNvCxnSpPr>
          <p:nvPr/>
        </p:nvCxnSpPr>
        <p:spPr>
          <a:xfrm rot="16200000" flipH="1">
            <a:off x="6076950" y="4248150"/>
            <a:ext cx="304800" cy="3238500"/>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6635" name="TextBox 21"/>
          <p:cNvSpPr txBox="1">
            <a:spLocks noChangeArrowheads="1"/>
          </p:cNvSpPr>
          <p:nvPr/>
        </p:nvSpPr>
        <p:spPr bwMode="auto">
          <a:xfrm>
            <a:off x="5715000" y="5649913"/>
            <a:ext cx="20447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Large core control</a:t>
            </a:r>
          </a:p>
        </p:txBody>
      </p:sp>
      <p:sp>
        <p:nvSpPr>
          <p:cNvPr id="19" name="Rectangle 18"/>
          <p:cNvSpPr/>
          <p:nvPr/>
        </p:nvSpPr>
        <p:spPr>
          <a:xfrm flipV="1">
            <a:off x="685800" y="1905000"/>
            <a:ext cx="2819400" cy="144780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20" name="Rectangle 19"/>
          <p:cNvSpPr/>
          <p:nvPr/>
        </p:nvSpPr>
        <p:spPr>
          <a:xfrm flipV="1">
            <a:off x="6172200" y="3810000"/>
            <a:ext cx="2514600" cy="83820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21" name="TextBox 20"/>
          <p:cNvSpPr txBox="1">
            <a:spLocks noChangeArrowheads="1"/>
          </p:cNvSpPr>
          <p:nvPr/>
        </p:nvSpPr>
        <p:spPr bwMode="auto">
          <a:xfrm>
            <a:off x="6553200" y="4648200"/>
            <a:ext cx="18002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FF"/>
                </a:solidFill>
                <a:effectLst/>
                <a:uLnTx/>
                <a:uFillTx/>
                <a:latin typeface="Arial" charset="0"/>
                <a:ea typeface="ＭＳ Ｐゴシック" charset="0"/>
                <a:cs typeface="Arial" charset="0"/>
              </a:rPr>
              <a:t>1 per large core</a:t>
            </a:r>
          </a:p>
        </p:txBody>
      </p:sp>
      <p:sp>
        <p:nvSpPr>
          <p:cNvPr id="26639"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BA5657D-0BB0-3A43-ACED-7AC82A292810}" type="slidenum">
              <a:rPr kumimoji="0" lang="en-US" sz="1200" b="0" i="0" u="none" strike="noStrike" kern="1200" cap="none" spc="0" normalizeH="0" baseline="0" noProof="0">
                <a:ln>
                  <a:noFill/>
                </a:ln>
                <a:solidFill>
                  <a:srgbClr val="000000"/>
                </a:solidFill>
                <a:effectLst/>
                <a:uLnTx/>
                <a:uFillTx/>
                <a:latin typeface="Garamond" charset="0"/>
                <a:ea typeface="ＭＳ Ｐゴシック" charset="0"/>
                <a:cs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167</a:t>
            </a:fld>
            <a:endParaRPr kumimoji="0" lang="en-US" sz="1200" b="0" i="0" u="none" strike="noStrike" kern="1200" cap="none" spc="0" normalizeH="0" baseline="0" noProof="0">
              <a:ln>
                <a:noFill/>
              </a:ln>
              <a:solidFill>
                <a:srgbClr val="000000"/>
              </a:solidFill>
              <a:effectLst/>
              <a:uLnTx/>
              <a:uFillTx/>
              <a:latin typeface="Garamond" charset="0"/>
              <a:ea typeface="ＭＳ Ｐゴシック" charset="0"/>
              <a:cs typeface="ＭＳ Ｐゴシック" charset="0"/>
            </a:endParaRPr>
          </a:p>
        </p:txBody>
      </p:sp>
    </p:spTree>
    <p:extLst>
      <p:ext uri="{BB962C8B-B14F-4D97-AF65-F5344CB8AC3E}">
        <p14:creationId xmlns:p14="http://schemas.microsoft.com/office/powerpoint/2010/main" val="9305774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0" grpId="1" animBg="1"/>
      <p:bldP spid="21"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atin typeface="Verdana" charset="0"/>
                <a:cs typeface="Arial" charset="0"/>
              </a:rPr>
              <a:t>Bottleneck identification</a:t>
            </a:r>
          </a:p>
        </p:txBody>
      </p:sp>
      <p:sp>
        <p:nvSpPr>
          <p:cNvPr id="4" name="Rectangle 3"/>
          <p:cNvSpPr txBox="1">
            <a:spLocks noChangeArrowheads="1"/>
          </p:cNvSpPr>
          <p:nvPr/>
        </p:nvSpPr>
        <p:spPr bwMode="auto">
          <a:xfrm>
            <a:off x="381000" y="1447800"/>
            <a:ext cx="8534400" cy="495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469900" indent="-469900" eaLnBrk="0" hangingPunct="0">
              <a:defRPr>
                <a:solidFill>
                  <a:schemeClr val="tx1"/>
                </a:solidFill>
                <a:latin typeface="Arial" charset="0"/>
                <a:ea typeface="ＭＳ Ｐゴシック" charset="0"/>
                <a:cs typeface="Arial" charset="0"/>
              </a:defRPr>
            </a:lvl1pPr>
            <a:lvl2pPr marL="927100" indent="-46990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469900" marR="0" lvl="0" indent="-469900" algn="l" defTabSz="914400" rtl="0" eaLnBrk="1" fontAlgn="base" latinLnBrk="0" hangingPunct="1">
              <a:lnSpc>
                <a:spcPct val="130000"/>
              </a:lnSpc>
              <a:spcBef>
                <a:spcPct val="20000"/>
              </a:spcBef>
              <a:spcAft>
                <a:spcPct val="0"/>
              </a:spcAft>
              <a:buClr>
                <a:srgbClr val="CC5500"/>
              </a:buClr>
              <a:buSzTx/>
              <a:buFont typeface="Wingdings" charset="0"/>
              <a:buChar char=""/>
              <a:tabLst/>
              <a:defRPr/>
            </a:pPr>
            <a:r>
              <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rPr>
              <a:t>Software: programmer, compiler or library </a:t>
            </a:r>
          </a:p>
          <a:p>
            <a:pPr marL="927100" marR="0" lvl="1" indent="-469900" algn="l" defTabSz="914400" rtl="0" eaLnBrk="1" fontAlgn="base" latinLnBrk="0" hangingPunct="1">
              <a:lnSpc>
                <a:spcPct val="130000"/>
              </a:lnSpc>
              <a:spcBef>
                <a:spcPct val="20000"/>
              </a:spcBef>
              <a:spcAft>
                <a:spcPct val="0"/>
              </a:spcAft>
              <a:buClr>
                <a:srgbClr val="CC5500"/>
              </a:buClr>
              <a:buSzTx/>
              <a:buFont typeface="Wingdings" charset="0"/>
              <a:buChar char="q"/>
              <a:tabLst/>
              <a:defRPr/>
            </a:pPr>
            <a:r>
              <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rPr>
              <a:t>Delimit potential bottlenecks  with </a:t>
            </a:r>
            <a:r>
              <a:rPr kumimoji="0" lang="en-US" sz="2000" b="0" i="0" u="none" strike="noStrike" kern="1200" cap="none" spc="0" normalizeH="0" baseline="0" noProof="0">
                <a:ln>
                  <a:noFill/>
                </a:ln>
                <a:solidFill>
                  <a:srgbClr val="0000FF"/>
                </a:solidFill>
                <a:effectLst/>
                <a:uLnTx/>
                <a:uFillTx/>
                <a:latin typeface="Arial" charset="0"/>
                <a:ea typeface="ＭＳ Ｐゴシック" charset="0"/>
                <a:cs typeface="Arial" charset="0"/>
              </a:rPr>
              <a:t>BottleneckCall</a:t>
            </a:r>
            <a:r>
              <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rPr>
              <a:t> and </a:t>
            </a:r>
            <a:r>
              <a:rPr kumimoji="0" lang="en-US" sz="2000" b="0" i="0" u="none" strike="noStrike" kern="1200" cap="none" spc="0" normalizeH="0" baseline="0" noProof="0">
                <a:ln>
                  <a:noFill/>
                </a:ln>
                <a:solidFill>
                  <a:srgbClr val="0000FF"/>
                </a:solidFill>
                <a:effectLst/>
                <a:uLnTx/>
                <a:uFillTx/>
                <a:latin typeface="Arial" charset="0"/>
                <a:ea typeface="ＭＳ Ｐゴシック" charset="0"/>
                <a:cs typeface="Arial" charset="0"/>
              </a:rPr>
              <a:t>BottleneckReturn</a:t>
            </a:r>
            <a:r>
              <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rPr>
              <a:t> instructions</a:t>
            </a:r>
          </a:p>
          <a:p>
            <a:pPr marL="927100" marR="0" lvl="1" indent="-469900" algn="l" defTabSz="914400" rtl="0" eaLnBrk="1" fontAlgn="base" latinLnBrk="0" hangingPunct="1">
              <a:lnSpc>
                <a:spcPct val="130000"/>
              </a:lnSpc>
              <a:spcBef>
                <a:spcPct val="20000"/>
              </a:spcBef>
              <a:spcAft>
                <a:spcPct val="0"/>
              </a:spcAft>
              <a:buClr>
                <a:srgbClr val="CC5500"/>
              </a:buClr>
              <a:buSzTx/>
              <a:buFont typeface="Wingdings" charset="0"/>
              <a:buChar char="q"/>
              <a:tabLst/>
              <a:defRPr/>
            </a:pPr>
            <a:r>
              <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rPr>
              <a:t>Replace code that waits with a </a:t>
            </a:r>
            <a:r>
              <a:rPr kumimoji="0" lang="en-US" sz="2000" b="0" i="0" u="none" strike="noStrike" kern="1200" cap="none" spc="0" normalizeH="0" baseline="0" noProof="0">
                <a:ln>
                  <a:noFill/>
                </a:ln>
                <a:solidFill>
                  <a:srgbClr val="0000FF"/>
                </a:solidFill>
                <a:effectLst/>
                <a:uLnTx/>
                <a:uFillTx/>
                <a:latin typeface="Arial" charset="0"/>
                <a:ea typeface="ＭＳ Ｐゴシック" charset="0"/>
                <a:cs typeface="Arial" charset="0"/>
              </a:rPr>
              <a:t>BottleneckWait</a:t>
            </a:r>
            <a:r>
              <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rPr>
              <a:t> instruction</a:t>
            </a:r>
          </a:p>
          <a:p>
            <a:pPr marL="927100" marR="0" lvl="1" indent="-469900" algn="l" defTabSz="914400" rtl="0" eaLnBrk="1" fontAlgn="base" latinLnBrk="0" hangingPunct="1">
              <a:lnSpc>
                <a:spcPct val="130000"/>
              </a:lnSpc>
              <a:spcBef>
                <a:spcPct val="20000"/>
              </a:spcBef>
              <a:spcAft>
                <a:spcPct val="0"/>
              </a:spcAft>
              <a:buClr>
                <a:srgbClr val="CC5500"/>
              </a:buClr>
              <a:buSzTx/>
              <a:buFont typeface="Wingdings" charset="0"/>
              <a:buChar char=""/>
              <a:tabLst/>
              <a:defRPr/>
            </a:pPr>
            <a:endParaRPr kumimoji="0" lang="en-US" sz="8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469900" marR="0" lvl="0" indent="-469900" algn="l" defTabSz="914400" rtl="0" eaLnBrk="1" fontAlgn="base" latinLnBrk="0" hangingPunct="1">
              <a:lnSpc>
                <a:spcPct val="130000"/>
              </a:lnSpc>
              <a:spcBef>
                <a:spcPct val="20000"/>
              </a:spcBef>
              <a:spcAft>
                <a:spcPct val="0"/>
              </a:spcAft>
              <a:buClr>
                <a:srgbClr val="CC5500"/>
              </a:buClr>
              <a:buSzTx/>
              <a:buFont typeface="Wingdings" charset="0"/>
              <a:buChar char=""/>
              <a:tabLst/>
              <a:defRPr/>
            </a:pPr>
            <a:r>
              <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rPr>
              <a:t>Hardware: Bottleneck Table</a:t>
            </a:r>
          </a:p>
          <a:p>
            <a:pPr marL="927100" marR="0" lvl="1" indent="-469900" algn="l" defTabSz="914400" rtl="0" eaLnBrk="1" fontAlgn="base" latinLnBrk="0" hangingPunct="1">
              <a:lnSpc>
                <a:spcPct val="130000"/>
              </a:lnSpc>
              <a:spcBef>
                <a:spcPct val="20000"/>
              </a:spcBef>
              <a:spcAft>
                <a:spcPct val="0"/>
              </a:spcAft>
              <a:buClr>
                <a:srgbClr val="CC5500"/>
              </a:buClr>
              <a:buSzTx/>
              <a:buFont typeface="Wingdings" charset="0"/>
              <a:buChar char="q"/>
              <a:tabLst/>
              <a:defRPr/>
            </a:pPr>
            <a:r>
              <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rPr>
              <a:t>Keep track of threads executing or waiting for bottlenecks</a:t>
            </a:r>
          </a:p>
          <a:p>
            <a:pPr marL="927100" marR="0" lvl="1" indent="-469900" algn="l" defTabSz="914400" rtl="0" eaLnBrk="1" fontAlgn="base" latinLnBrk="0" hangingPunct="1">
              <a:lnSpc>
                <a:spcPct val="130000"/>
              </a:lnSpc>
              <a:spcBef>
                <a:spcPct val="20000"/>
              </a:spcBef>
              <a:spcAft>
                <a:spcPct val="0"/>
              </a:spcAft>
              <a:buClr>
                <a:srgbClr val="CC5500"/>
              </a:buClr>
              <a:buSzTx/>
              <a:buFont typeface="Wingdings" charset="0"/>
              <a:buChar char="q"/>
              <a:tabLst/>
              <a:defRPr/>
            </a:pPr>
            <a:r>
              <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rPr>
              <a:t>Compute Utility for each bottleneck</a:t>
            </a:r>
          </a:p>
          <a:p>
            <a:pPr marL="927100" marR="0" lvl="1" indent="-469900" algn="l" defTabSz="914400" rtl="0" eaLnBrk="1" fontAlgn="base" latinLnBrk="0" hangingPunct="1">
              <a:lnSpc>
                <a:spcPct val="130000"/>
              </a:lnSpc>
              <a:spcBef>
                <a:spcPct val="20000"/>
              </a:spcBef>
              <a:spcAft>
                <a:spcPct val="0"/>
              </a:spcAft>
              <a:buClr>
                <a:srgbClr val="CC5500"/>
              </a:buClr>
              <a:buSzTx/>
              <a:buFont typeface="Wingdings" charset="0"/>
              <a:buChar char="q"/>
              <a:tabLst/>
              <a:defRPr/>
            </a:pPr>
            <a:r>
              <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rPr>
              <a:t>Determine set of Highest-Utility Bottlenecks</a:t>
            </a:r>
          </a:p>
          <a:p>
            <a:pPr marL="927100" marR="0" lvl="1" indent="-469900" algn="l" defTabSz="914400" rtl="0" eaLnBrk="1" fontAlgn="base" latinLnBrk="0" hangingPunct="1">
              <a:lnSpc>
                <a:spcPct val="130000"/>
              </a:lnSpc>
              <a:spcBef>
                <a:spcPct val="20000"/>
              </a:spcBef>
              <a:spcAft>
                <a:spcPct val="0"/>
              </a:spcAft>
              <a:buClr>
                <a:srgbClr val="CC5500"/>
              </a:buClr>
              <a:buSzTx/>
              <a:buFont typeface="Wingdings" charset="0"/>
              <a:buChar char="q"/>
              <a:tabLst/>
              <a:defRPr/>
            </a:pPr>
            <a:endParaRPr kumimoji="0" lang="en-US" sz="8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469900" marR="0" lvl="0" indent="-469900" algn="l" defTabSz="914400" rtl="0" eaLnBrk="1" fontAlgn="base" latinLnBrk="0" hangingPunct="1">
              <a:lnSpc>
                <a:spcPct val="130000"/>
              </a:lnSpc>
              <a:spcBef>
                <a:spcPct val="20000"/>
              </a:spcBef>
              <a:spcAft>
                <a:spcPct val="0"/>
              </a:spcAft>
              <a:buClr>
                <a:srgbClr val="CC5500"/>
              </a:buClr>
              <a:buSzTx/>
              <a:buFont typeface="Wingdings" charset="0"/>
              <a:buChar char=""/>
              <a:tabLst/>
              <a:defRPr/>
            </a:pPr>
            <a:r>
              <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rPr>
              <a:t>Similar to our previous work BIS, ASPLOS</a:t>
            </a:r>
            <a:r>
              <a:rPr kumimoji="0" lang="ja-JP" alt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rPr>
              <a:t>’</a:t>
            </a:r>
            <a:r>
              <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rPr>
              <a:t>12</a:t>
            </a:r>
          </a:p>
          <a:p>
            <a:pPr marL="927100" marR="0" lvl="1" indent="-469900" algn="l" defTabSz="914400" rtl="0" eaLnBrk="1" fontAlgn="base" latinLnBrk="0" hangingPunct="1">
              <a:lnSpc>
                <a:spcPct val="130000"/>
              </a:lnSpc>
              <a:spcBef>
                <a:spcPct val="20000"/>
              </a:spcBef>
              <a:spcAft>
                <a:spcPct val="0"/>
              </a:spcAft>
              <a:buClr>
                <a:srgbClr val="CC5500"/>
              </a:buClr>
              <a:buSzTx/>
              <a:buFont typeface="Wingdings" charset="0"/>
              <a:buChar char="q"/>
              <a:tabLst/>
              <a:defRPr/>
            </a:pPr>
            <a:r>
              <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rPr>
              <a:t>BIS uses</a:t>
            </a:r>
            <a:r>
              <a:rPr kumimoji="0" lang="en-US" sz="2000" b="0" i="1" u="none" strike="noStrike" kern="1200" cap="none" spc="0" normalizeH="0" baseline="0" noProof="0">
                <a:ln>
                  <a:noFill/>
                </a:ln>
                <a:solidFill>
                  <a:srgbClr val="000000"/>
                </a:solidFill>
                <a:effectLst/>
                <a:uLnTx/>
                <a:uFillTx/>
                <a:latin typeface="Arial" charset="0"/>
                <a:ea typeface="ＭＳ Ｐゴシック" charset="0"/>
                <a:cs typeface="Arial" charset="0"/>
              </a:rPr>
              <a:t> thread waiting cycles</a:t>
            </a:r>
            <a:r>
              <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rPr>
              <a:t> instead of Utility</a:t>
            </a:r>
          </a:p>
        </p:txBody>
      </p:sp>
      <p:sp>
        <p:nvSpPr>
          <p:cNvPr id="27652"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56F0B9-F688-9F42-AA39-D5C582C52603}" type="slidenum">
              <a:rPr kumimoji="0" lang="en-US" sz="1200" b="0" i="0" u="none" strike="noStrike" kern="1200" cap="none" spc="0" normalizeH="0" baseline="0" noProof="0">
                <a:ln>
                  <a:noFill/>
                </a:ln>
                <a:solidFill>
                  <a:srgbClr val="000000"/>
                </a:solidFill>
                <a:effectLst/>
                <a:uLnTx/>
                <a:uFillTx/>
                <a:latin typeface="Garamond" charset="0"/>
                <a:ea typeface="ＭＳ Ｐゴシック" charset="0"/>
                <a:cs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168</a:t>
            </a:fld>
            <a:endParaRPr kumimoji="0" lang="en-US" sz="1200" b="0" i="0" u="none" strike="noStrike" kern="1200" cap="none" spc="0" normalizeH="0" baseline="0" noProof="0">
              <a:ln>
                <a:noFill/>
              </a:ln>
              <a:solidFill>
                <a:srgbClr val="000000"/>
              </a:solidFill>
              <a:effectLst/>
              <a:uLnTx/>
              <a:uFillTx/>
              <a:latin typeface="Garamond" charset="0"/>
              <a:ea typeface="ＭＳ Ｐゴシック" charset="0"/>
              <a:cs typeface="ＭＳ Ｐゴシック" charset="0"/>
            </a:endParaRPr>
          </a:p>
        </p:txBody>
      </p:sp>
    </p:spTree>
    <p:extLst>
      <p:ext uri="{BB962C8B-B14F-4D97-AF65-F5344CB8AC3E}">
        <p14:creationId xmlns:p14="http://schemas.microsoft.com/office/powerpoint/2010/main" val="743382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74675" y="304800"/>
            <a:ext cx="8188325" cy="838200"/>
          </a:xfrm>
        </p:spPr>
        <p:txBody>
          <a:bodyPr/>
          <a:lstStyle/>
          <a:p>
            <a:pPr eaLnBrk="1" hangingPunct="1"/>
            <a:r>
              <a:rPr lang="en-US">
                <a:latin typeface="Verdana" charset="0"/>
                <a:cs typeface="Arial" charset="0"/>
              </a:rPr>
              <a:t>Utility-Based Acceleration (UBA)</a:t>
            </a:r>
          </a:p>
        </p:txBody>
      </p:sp>
      <p:sp>
        <p:nvSpPr>
          <p:cNvPr id="5" name="Rounded Rectangle 4"/>
          <p:cNvSpPr/>
          <p:nvPr/>
        </p:nvSpPr>
        <p:spPr>
          <a:xfrm>
            <a:off x="914400" y="2057400"/>
            <a:ext cx="2362200" cy="1143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Verdana"/>
                <a:ea typeface="+mn-ea"/>
                <a:cs typeface="Arial"/>
              </a:rPr>
              <a:t>Bottleneck</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Verdana"/>
                <a:ea typeface="+mn-ea"/>
                <a:cs typeface="Arial"/>
              </a:rPr>
              <a:t>Identification</a:t>
            </a:r>
          </a:p>
        </p:txBody>
      </p:sp>
      <p:sp>
        <p:nvSpPr>
          <p:cNvPr id="6" name="Rounded Rectangle 5"/>
          <p:cNvSpPr/>
          <p:nvPr/>
        </p:nvSpPr>
        <p:spPr>
          <a:xfrm>
            <a:off x="5943600" y="2057400"/>
            <a:ext cx="2362200" cy="1143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Verdana"/>
                <a:ea typeface="+mn-ea"/>
                <a:cs typeface="Arial"/>
              </a:rPr>
              <a:t>Lagging Thread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Verdana"/>
                <a:ea typeface="+mn-ea"/>
                <a:cs typeface="Arial"/>
              </a:rPr>
              <a:t>Identification</a:t>
            </a:r>
          </a:p>
        </p:txBody>
      </p:sp>
      <p:sp>
        <p:nvSpPr>
          <p:cNvPr id="7" name="Rounded Rectangle 6"/>
          <p:cNvSpPr/>
          <p:nvPr/>
        </p:nvSpPr>
        <p:spPr>
          <a:xfrm>
            <a:off x="3429000" y="4572000"/>
            <a:ext cx="2362200" cy="1143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Verdana"/>
                <a:ea typeface="+mn-ea"/>
                <a:cs typeface="Arial"/>
              </a:rPr>
              <a:t>Acceleration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Verdana"/>
                <a:ea typeface="+mn-ea"/>
                <a:cs typeface="Arial"/>
              </a:rPr>
              <a:t>Coordination</a:t>
            </a:r>
          </a:p>
        </p:txBody>
      </p:sp>
      <p:cxnSp>
        <p:nvCxnSpPr>
          <p:cNvPr id="12" name="Shape 11"/>
          <p:cNvCxnSpPr>
            <a:endCxn id="7" idx="3"/>
          </p:cNvCxnSpPr>
          <p:nvPr/>
        </p:nvCxnSpPr>
        <p:spPr>
          <a:xfrm rot="5400000">
            <a:off x="5124450" y="3867150"/>
            <a:ext cx="1943100" cy="609600"/>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8679" name="TextBox 13"/>
          <p:cNvSpPr txBox="1">
            <a:spLocks noChangeArrowheads="1"/>
          </p:cNvSpPr>
          <p:nvPr/>
        </p:nvSpPr>
        <p:spPr bwMode="auto">
          <a:xfrm>
            <a:off x="6400800" y="3886200"/>
            <a:ext cx="227488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Set of Highest-Utility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Lagging Threads</a:t>
            </a:r>
          </a:p>
        </p:txBody>
      </p:sp>
      <p:cxnSp>
        <p:nvCxnSpPr>
          <p:cNvPr id="15" name="Shape 14"/>
          <p:cNvCxnSpPr>
            <a:endCxn id="7" idx="1"/>
          </p:cNvCxnSpPr>
          <p:nvPr/>
        </p:nvCxnSpPr>
        <p:spPr>
          <a:xfrm rot="16200000" flipH="1">
            <a:off x="2114550" y="3829050"/>
            <a:ext cx="1943100" cy="685800"/>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8681" name="TextBox 15"/>
          <p:cNvSpPr txBox="1">
            <a:spLocks noChangeArrowheads="1"/>
          </p:cNvSpPr>
          <p:nvPr/>
        </p:nvSpPr>
        <p:spPr bwMode="auto">
          <a:xfrm>
            <a:off x="381000" y="3886200"/>
            <a:ext cx="227488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Set of Highest-Utility</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Bottlenecks</a:t>
            </a:r>
          </a:p>
        </p:txBody>
      </p:sp>
      <p:cxnSp>
        <p:nvCxnSpPr>
          <p:cNvPr id="18" name="Shape 17"/>
          <p:cNvCxnSpPr>
            <a:stCxn id="7" idx="2"/>
          </p:cNvCxnSpPr>
          <p:nvPr/>
        </p:nvCxnSpPr>
        <p:spPr>
          <a:xfrm rot="16200000" flipH="1">
            <a:off x="6076950" y="4248150"/>
            <a:ext cx="304800" cy="3238500"/>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8683" name="TextBox 21"/>
          <p:cNvSpPr txBox="1">
            <a:spLocks noChangeArrowheads="1"/>
          </p:cNvSpPr>
          <p:nvPr/>
        </p:nvSpPr>
        <p:spPr bwMode="auto">
          <a:xfrm>
            <a:off x="5715000" y="5649913"/>
            <a:ext cx="20447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Large core control</a:t>
            </a:r>
          </a:p>
        </p:txBody>
      </p:sp>
      <p:sp>
        <p:nvSpPr>
          <p:cNvPr id="19" name="Rectangle 18"/>
          <p:cNvSpPr/>
          <p:nvPr/>
        </p:nvSpPr>
        <p:spPr>
          <a:xfrm flipV="1">
            <a:off x="3200400" y="4419600"/>
            <a:ext cx="2819400" cy="144780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28685"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63ABDC1-2631-034F-9A8F-EAEC24E0425D}" type="slidenum">
              <a:rPr kumimoji="0" lang="en-US" sz="1200" b="0" i="0" u="none" strike="noStrike" kern="1200" cap="none" spc="0" normalizeH="0" baseline="0" noProof="0">
                <a:ln>
                  <a:noFill/>
                </a:ln>
                <a:solidFill>
                  <a:srgbClr val="000000"/>
                </a:solidFill>
                <a:effectLst/>
                <a:uLnTx/>
                <a:uFillTx/>
                <a:latin typeface="Garamond" charset="0"/>
                <a:ea typeface="ＭＳ Ｐゴシック" charset="0"/>
                <a:cs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169</a:t>
            </a:fld>
            <a:endParaRPr kumimoji="0" lang="en-US" sz="1200" b="0" i="0" u="none" strike="noStrike" kern="1200" cap="none" spc="0" normalizeH="0" baseline="0" noProof="0">
              <a:ln>
                <a:noFill/>
              </a:ln>
              <a:solidFill>
                <a:srgbClr val="000000"/>
              </a:solidFill>
              <a:effectLst/>
              <a:uLnTx/>
              <a:uFillTx/>
              <a:latin typeface="Garamond" charset="0"/>
              <a:ea typeface="ＭＳ Ｐゴシック" charset="0"/>
              <a:cs typeface="ＭＳ Ｐゴシック" charset="0"/>
            </a:endParaRPr>
          </a:p>
        </p:txBody>
      </p:sp>
    </p:spTree>
    <p:extLst>
      <p:ext uri="{BB962C8B-B14F-4D97-AF65-F5344CB8AC3E}">
        <p14:creationId xmlns:p14="http://schemas.microsoft.com/office/powerpoint/2010/main" val="6451732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0" name="Group 469"/>
          <p:cNvGrpSpPr/>
          <p:nvPr/>
        </p:nvGrpSpPr>
        <p:grpSpPr>
          <a:xfrm>
            <a:off x="3632200" y="4549508"/>
            <a:ext cx="1500615" cy="435242"/>
            <a:chOff x="6576585" y="3527158"/>
            <a:chExt cx="1500615" cy="435242"/>
          </a:xfrm>
        </p:grpSpPr>
        <p:cxnSp>
          <p:nvCxnSpPr>
            <p:cNvPr id="471" name="Straight Arrow Connector 470"/>
            <p:cNvCxnSpPr/>
            <p:nvPr/>
          </p:nvCxnSpPr>
          <p:spPr>
            <a:xfrm flipV="1">
              <a:off x="8077200" y="3527158"/>
              <a:ext cx="0" cy="93511"/>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2" name="Straight Arrow Connector 471"/>
            <p:cNvCxnSpPr/>
            <p:nvPr/>
          </p:nvCxnSpPr>
          <p:spPr>
            <a:xfrm flipV="1">
              <a:off x="7620000" y="3527425"/>
              <a:ext cx="3895"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3" name="Straight Arrow Connector 472"/>
            <p:cNvCxnSpPr/>
            <p:nvPr/>
          </p:nvCxnSpPr>
          <p:spPr>
            <a:xfrm flipV="1">
              <a:off x="7162800" y="3527158"/>
              <a:ext cx="0"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4" name="Straight Arrow Connector 473"/>
            <p:cNvCxnSpPr/>
            <p:nvPr/>
          </p:nvCxnSpPr>
          <p:spPr>
            <a:xfrm flipV="1">
              <a:off x="6705600" y="3527158"/>
              <a:ext cx="0"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5" name="Straight Arrow Connector 474"/>
            <p:cNvCxnSpPr/>
            <p:nvPr/>
          </p:nvCxnSpPr>
          <p:spPr>
            <a:xfrm flipH="1" flipV="1">
              <a:off x="80724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6" name="Straight Arrow Connector 475"/>
            <p:cNvCxnSpPr/>
            <p:nvPr/>
          </p:nvCxnSpPr>
          <p:spPr>
            <a:xfrm flipH="1" flipV="1">
              <a:off x="76152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7" name="Straight Arrow Connector 476"/>
            <p:cNvCxnSpPr/>
            <p:nvPr/>
          </p:nvCxnSpPr>
          <p:spPr>
            <a:xfrm flipH="1" flipV="1">
              <a:off x="71580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8" name="Straight Arrow Connector 477"/>
            <p:cNvCxnSpPr/>
            <p:nvPr/>
          </p:nvCxnSpPr>
          <p:spPr>
            <a:xfrm flipH="1" flipV="1">
              <a:off x="67008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9" name="Straight Arrow Connector 478"/>
            <p:cNvCxnSpPr/>
            <p:nvPr/>
          </p:nvCxnSpPr>
          <p:spPr>
            <a:xfrm>
              <a:off x="657658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0" name="Straight Arrow Connector 479"/>
            <p:cNvCxnSpPr/>
            <p:nvPr/>
          </p:nvCxnSpPr>
          <p:spPr>
            <a:xfrm>
              <a:off x="703505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1" name="Straight Arrow Connector 480"/>
            <p:cNvCxnSpPr/>
            <p:nvPr/>
          </p:nvCxnSpPr>
          <p:spPr>
            <a:xfrm>
              <a:off x="7491730"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2" name="Straight Arrow Connector 481"/>
            <p:cNvCxnSpPr/>
            <p:nvPr/>
          </p:nvCxnSpPr>
          <p:spPr>
            <a:xfrm>
              <a:off x="794945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0" y="0"/>
            <a:ext cx="9144000" cy="838200"/>
          </a:xfrm>
        </p:spPr>
        <p:txBody>
          <a:bodyPr>
            <a:normAutofit/>
          </a:bodyPr>
          <a:lstStyle/>
          <a:p>
            <a:r>
              <a:rPr lang="en-US"/>
              <a:t>   Approximating the Best of Both Worlds</a:t>
            </a:r>
          </a:p>
        </p:txBody>
      </p:sp>
      <p:sp>
        <p:nvSpPr>
          <p:cNvPr id="274" name="Content Placeholder 2"/>
          <p:cNvSpPr txBox="1">
            <a:spLocks/>
          </p:cNvSpPr>
          <p:nvPr/>
        </p:nvSpPr>
        <p:spPr>
          <a:xfrm>
            <a:off x="3173355" y="227076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a:solidFill>
                  <a:srgbClr val="008000"/>
                </a:solidFill>
                <a:latin typeface="Calibri"/>
              </a:rPr>
              <a:t>Low Latency </a:t>
            </a:r>
          </a:p>
        </p:txBody>
      </p:sp>
      <p:sp>
        <p:nvSpPr>
          <p:cNvPr id="284" name="Rounded Rectangle 283"/>
          <p:cNvSpPr/>
          <p:nvPr/>
        </p:nvSpPr>
        <p:spPr>
          <a:xfrm>
            <a:off x="3168650" y="9144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Calibri"/>
                <a:cs typeface="Calibri"/>
              </a:rPr>
              <a:t>Our Proposal</a:t>
            </a:r>
          </a:p>
        </p:txBody>
      </p:sp>
      <p:sp>
        <p:nvSpPr>
          <p:cNvPr id="432" name="Content Placeholder 2"/>
          <p:cNvSpPr txBox="1">
            <a:spLocks/>
          </p:cNvSpPr>
          <p:nvPr/>
        </p:nvSpPr>
        <p:spPr>
          <a:xfrm>
            <a:off x="3161828" y="1607897"/>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a:solidFill>
                  <a:srgbClr val="008000"/>
                </a:solidFill>
                <a:latin typeface="Calibri"/>
              </a:rPr>
              <a:t>Small Area </a:t>
            </a:r>
          </a:p>
        </p:txBody>
      </p:sp>
      <p:grpSp>
        <p:nvGrpSpPr>
          <p:cNvPr id="433" name="Group 432"/>
          <p:cNvGrpSpPr/>
          <p:nvPr/>
        </p:nvGrpSpPr>
        <p:grpSpPr>
          <a:xfrm>
            <a:off x="3579177" y="2961217"/>
            <a:ext cx="1742123" cy="1577974"/>
            <a:chOff x="6487477" y="1949184"/>
            <a:chExt cx="1742123" cy="1577974"/>
          </a:xfrm>
        </p:grpSpPr>
        <p:cxnSp>
          <p:nvCxnSpPr>
            <p:cNvPr id="453" name="Straight Arrow Connector 452"/>
            <p:cNvCxnSpPr/>
            <p:nvPr/>
          </p:nvCxnSpPr>
          <p:spPr>
            <a:xfrm flipV="1">
              <a:off x="80438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4" name="Straight Arrow Connector 453"/>
            <p:cNvCxnSpPr/>
            <p:nvPr/>
          </p:nvCxnSpPr>
          <p:spPr>
            <a:xfrm flipV="1">
              <a:off x="75866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5" name="Straight Arrow Connector 454"/>
            <p:cNvCxnSpPr/>
            <p:nvPr/>
          </p:nvCxnSpPr>
          <p:spPr>
            <a:xfrm flipH="1" flipV="1">
              <a:off x="7126715" y="1949184"/>
              <a:ext cx="2744" cy="86896"/>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6" name="Straight Arrow Connector 455"/>
            <p:cNvCxnSpPr/>
            <p:nvPr/>
          </p:nvCxnSpPr>
          <p:spPr>
            <a:xfrm flipV="1">
              <a:off x="66722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434" name="Oval 433"/>
            <p:cNvSpPr/>
            <p:nvPr/>
          </p:nvSpPr>
          <p:spPr>
            <a:xfrm>
              <a:off x="78638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36" name="Oval 435"/>
            <p:cNvSpPr/>
            <p:nvPr/>
          </p:nvSpPr>
          <p:spPr>
            <a:xfrm>
              <a:off x="74066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37" name="Oval 436"/>
            <p:cNvSpPr/>
            <p:nvPr/>
          </p:nvSpPr>
          <p:spPr>
            <a:xfrm>
              <a:off x="69494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0" name="Oval 439"/>
            <p:cNvSpPr/>
            <p:nvPr/>
          </p:nvSpPr>
          <p:spPr>
            <a:xfrm>
              <a:off x="64922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1" name="Oval 440"/>
            <p:cNvSpPr/>
            <p:nvPr/>
          </p:nvSpPr>
          <p:spPr>
            <a:xfrm>
              <a:off x="78638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2" name="Oval 441"/>
            <p:cNvSpPr/>
            <p:nvPr/>
          </p:nvSpPr>
          <p:spPr>
            <a:xfrm>
              <a:off x="74066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3" name="Oval 442"/>
            <p:cNvSpPr/>
            <p:nvPr/>
          </p:nvSpPr>
          <p:spPr>
            <a:xfrm>
              <a:off x="69494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4" name="Oval 443"/>
            <p:cNvSpPr/>
            <p:nvPr/>
          </p:nvSpPr>
          <p:spPr>
            <a:xfrm>
              <a:off x="64922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5" name="Oval 444"/>
            <p:cNvSpPr/>
            <p:nvPr/>
          </p:nvSpPr>
          <p:spPr>
            <a:xfrm>
              <a:off x="78638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6" name="Oval 445"/>
            <p:cNvSpPr/>
            <p:nvPr/>
          </p:nvSpPr>
          <p:spPr>
            <a:xfrm>
              <a:off x="74066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7" name="Oval 446"/>
            <p:cNvSpPr/>
            <p:nvPr/>
          </p:nvSpPr>
          <p:spPr>
            <a:xfrm>
              <a:off x="69494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8" name="Oval 447"/>
            <p:cNvSpPr/>
            <p:nvPr/>
          </p:nvSpPr>
          <p:spPr>
            <a:xfrm>
              <a:off x="64922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9" name="Oval 448"/>
            <p:cNvSpPr/>
            <p:nvPr/>
          </p:nvSpPr>
          <p:spPr>
            <a:xfrm>
              <a:off x="78590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0" name="Oval 449"/>
            <p:cNvSpPr/>
            <p:nvPr/>
          </p:nvSpPr>
          <p:spPr>
            <a:xfrm>
              <a:off x="74018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1" name="Oval 450"/>
            <p:cNvSpPr/>
            <p:nvPr/>
          </p:nvSpPr>
          <p:spPr>
            <a:xfrm>
              <a:off x="69446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2" name="Oval 451"/>
            <p:cNvSpPr/>
            <p:nvPr/>
          </p:nvSpPr>
          <p:spPr>
            <a:xfrm>
              <a:off x="64874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457" name="Group 456"/>
          <p:cNvGrpSpPr/>
          <p:nvPr/>
        </p:nvGrpSpPr>
        <p:grpSpPr>
          <a:xfrm>
            <a:off x="3579177" y="4953000"/>
            <a:ext cx="1742123" cy="1447800"/>
            <a:chOff x="6487477" y="3962400"/>
            <a:chExt cx="1742123" cy="1447800"/>
          </a:xfrm>
        </p:grpSpPr>
        <p:sp>
          <p:nvSpPr>
            <p:cNvPr id="458" name="Rectangle 457"/>
            <p:cNvSpPr/>
            <p:nvPr/>
          </p:nvSpPr>
          <p:spPr>
            <a:xfrm>
              <a:off x="78590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59" name="Rectangle 458"/>
            <p:cNvSpPr/>
            <p:nvPr/>
          </p:nvSpPr>
          <p:spPr>
            <a:xfrm>
              <a:off x="74018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0" name="Rectangle 459"/>
            <p:cNvSpPr/>
            <p:nvPr/>
          </p:nvSpPr>
          <p:spPr>
            <a:xfrm>
              <a:off x="69446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1" name="Rectangle 460"/>
            <p:cNvSpPr/>
            <p:nvPr/>
          </p:nvSpPr>
          <p:spPr>
            <a:xfrm>
              <a:off x="64874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2" name="Oval 461"/>
            <p:cNvSpPr/>
            <p:nvPr/>
          </p:nvSpPr>
          <p:spPr>
            <a:xfrm>
              <a:off x="78638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3" name="Oval 462"/>
            <p:cNvSpPr/>
            <p:nvPr/>
          </p:nvSpPr>
          <p:spPr>
            <a:xfrm>
              <a:off x="74066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4" name="Oval 463"/>
            <p:cNvSpPr/>
            <p:nvPr/>
          </p:nvSpPr>
          <p:spPr>
            <a:xfrm>
              <a:off x="69494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5" name="Oval 464"/>
            <p:cNvSpPr/>
            <p:nvPr/>
          </p:nvSpPr>
          <p:spPr>
            <a:xfrm>
              <a:off x="64922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6" name="Oval 465"/>
            <p:cNvSpPr/>
            <p:nvPr/>
          </p:nvSpPr>
          <p:spPr>
            <a:xfrm>
              <a:off x="78638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7" name="Oval 466"/>
            <p:cNvSpPr/>
            <p:nvPr/>
          </p:nvSpPr>
          <p:spPr>
            <a:xfrm>
              <a:off x="74066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8" name="Oval 467"/>
            <p:cNvSpPr/>
            <p:nvPr/>
          </p:nvSpPr>
          <p:spPr>
            <a:xfrm>
              <a:off x="69494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9" name="Oval 468"/>
            <p:cNvSpPr/>
            <p:nvPr/>
          </p:nvSpPr>
          <p:spPr>
            <a:xfrm>
              <a:off x="64922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4" name="Group 3"/>
          <p:cNvGrpSpPr/>
          <p:nvPr/>
        </p:nvGrpSpPr>
        <p:grpSpPr>
          <a:xfrm>
            <a:off x="304800" y="914400"/>
            <a:ext cx="2863850" cy="5486400"/>
            <a:chOff x="304800" y="762000"/>
            <a:chExt cx="2863850" cy="5486400"/>
          </a:xfrm>
        </p:grpSpPr>
        <p:grpSp>
          <p:nvGrpSpPr>
            <p:cNvPr id="148" name="Group 147"/>
            <p:cNvGrpSpPr/>
            <p:nvPr/>
          </p:nvGrpSpPr>
          <p:grpSpPr>
            <a:xfrm>
              <a:off x="495300" y="914400"/>
              <a:ext cx="2514600" cy="5334000"/>
              <a:chOff x="495300" y="914400"/>
              <a:chExt cx="2514600" cy="5334000"/>
            </a:xfrm>
          </p:grpSpPr>
          <p:sp>
            <p:nvSpPr>
              <p:cNvPr id="149" name="Rounded Rectangle 148"/>
              <p:cNvSpPr/>
              <p:nvPr/>
            </p:nvSpPr>
            <p:spPr>
              <a:xfrm>
                <a:off x="495300" y="914400"/>
                <a:ext cx="25146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prstClr val="black"/>
                    </a:solidFill>
                    <a:latin typeface="Calibri"/>
                    <a:cs typeface="Calibri"/>
                  </a:rPr>
                  <a:t>Long </a:t>
                </a:r>
                <a:r>
                  <a:rPr lang="en-US" sz="3200" b="1" err="1">
                    <a:solidFill>
                      <a:prstClr val="black"/>
                    </a:solidFill>
                    <a:latin typeface="Calibri"/>
                    <a:cs typeface="Calibri"/>
                  </a:rPr>
                  <a:t>Bitline</a:t>
                </a:r>
                <a:endParaRPr lang="en-US" sz="3200" b="1">
                  <a:solidFill>
                    <a:prstClr val="black"/>
                  </a:solidFill>
                  <a:latin typeface="Calibri"/>
                  <a:cs typeface="Calibri"/>
                </a:endParaRPr>
              </a:p>
            </p:txBody>
          </p:sp>
          <p:sp>
            <p:nvSpPr>
              <p:cNvPr id="150" name="Rectangle 149"/>
              <p:cNvSpPr/>
              <p:nvPr/>
            </p:nvSpPr>
            <p:spPr>
              <a:xfrm>
                <a:off x="22098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1" name="Straight Arrow Connector 150"/>
              <p:cNvCxnSpPr>
                <a:stCxn id="150" idx="0"/>
              </p:cNvCxnSpPr>
              <p:nvPr/>
            </p:nvCxnSpPr>
            <p:spPr>
              <a:xfrm flipV="1">
                <a:off x="23926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2" name="Rectangle 151"/>
              <p:cNvSpPr/>
              <p:nvPr/>
            </p:nvSpPr>
            <p:spPr>
              <a:xfrm>
                <a:off x="17526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3" name="Straight Arrow Connector 152"/>
              <p:cNvCxnSpPr>
                <a:stCxn id="152" idx="0"/>
              </p:cNvCxnSpPr>
              <p:nvPr/>
            </p:nvCxnSpPr>
            <p:spPr>
              <a:xfrm flipV="1">
                <a:off x="19354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4" name="Rectangle 153"/>
              <p:cNvSpPr/>
              <p:nvPr/>
            </p:nvSpPr>
            <p:spPr>
              <a:xfrm>
                <a:off x="12954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5" name="Straight Arrow Connector 154"/>
              <p:cNvCxnSpPr>
                <a:stCxn id="154" idx="0"/>
              </p:cNvCxnSpPr>
              <p:nvPr/>
            </p:nvCxnSpPr>
            <p:spPr>
              <a:xfrm flipV="1">
                <a:off x="14782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6" name="Rectangle 155"/>
              <p:cNvSpPr/>
              <p:nvPr/>
            </p:nvSpPr>
            <p:spPr>
              <a:xfrm>
                <a:off x="8382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7" name="Straight Arrow Connector 156"/>
              <p:cNvCxnSpPr>
                <a:stCxn id="156" idx="0"/>
              </p:cNvCxnSpPr>
              <p:nvPr/>
            </p:nvCxnSpPr>
            <p:spPr>
              <a:xfrm flipV="1">
                <a:off x="10210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8" name="Oval 157"/>
              <p:cNvSpPr/>
              <p:nvPr/>
            </p:nvSpPr>
            <p:spPr>
              <a:xfrm>
                <a:off x="22145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9" name="Oval 158"/>
              <p:cNvSpPr/>
              <p:nvPr/>
            </p:nvSpPr>
            <p:spPr>
              <a:xfrm>
                <a:off x="17573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0" name="Oval 159"/>
              <p:cNvSpPr/>
              <p:nvPr/>
            </p:nvSpPr>
            <p:spPr>
              <a:xfrm>
                <a:off x="13001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1" name="Oval 160"/>
              <p:cNvSpPr/>
              <p:nvPr/>
            </p:nvSpPr>
            <p:spPr>
              <a:xfrm>
                <a:off x="8429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2" name="Oval 161"/>
              <p:cNvSpPr/>
              <p:nvPr/>
            </p:nvSpPr>
            <p:spPr>
              <a:xfrm>
                <a:off x="22145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3" name="Oval 162"/>
              <p:cNvSpPr/>
              <p:nvPr/>
            </p:nvSpPr>
            <p:spPr>
              <a:xfrm>
                <a:off x="17573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4" name="Oval 163"/>
              <p:cNvSpPr/>
              <p:nvPr/>
            </p:nvSpPr>
            <p:spPr>
              <a:xfrm>
                <a:off x="13001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5" name="Oval 164"/>
              <p:cNvSpPr/>
              <p:nvPr/>
            </p:nvSpPr>
            <p:spPr>
              <a:xfrm>
                <a:off x="8429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6" name="Oval 165"/>
              <p:cNvSpPr/>
              <p:nvPr/>
            </p:nvSpPr>
            <p:spPr>
              <a:xfrm>
                <a:off x="22145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7" name="Oval 166"/>
              <p:cNvSpPr/>
              <p:nvPr/>
            </p:nvSpPr>
            <p:spPr>
              <a:xfrm>
                <a:off x="17573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8" name="Oval 167"/>
              <p:cNvSpPr/>
              <p:nvPr/>
            </p:nvSpPr>
            <p:spPr>
              <a:xfrm>
                <a:off x="13001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9" name="Oval 168"/>
              <p:cNvSpPr/>
              <p:nvPr/>
            </p:nvSpPr>
            <p:spPr>
              <a:xfrm>
                <a:off x="8429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0" name="Oval 169"/>
              <p:cNvSpPr/>
              <p:nvPr/>
            </p:nvSpPr>
            <p:spPr>
              <a:xfrm>
                <a:off x="22145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1" name="Oval 170"/>
              <p:cNvSpPr/>
              <p:nvPr/>
            </p:nvSpPr>
            <p:spPr>
              <a:xfrm>
                <a:off x="17573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2" name="Oval 171"/>
              <p:cNvSpPr/>
              <p:nvPr/>
            </p:nvSpPr>
            <p:spPr>
              <a:xfrm>
                <a:off x="13001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3" name="Oval 172"/>
              <p:cNvSpPr/>
              <p:nvPr/>
            </p:nvSpPr>
            <p:spPr>
              <a:xfrm>
                <a:off x="8429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4" name="Oval 173"/>
              <p:cNvSpPr/>
              <p:nvPr/>
            </p:nvSpPr>
            <p:spPr>
              <a:xfrm>
                <a:off x="22145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5" name="Oval 174"/>
              <p:cNvSpPr/>
              <p:nvPr/>
            </p:nvSpPr>
            <p:spPr>
              <a:xfrm>
                <a:off x="17573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6" name="Oval 175"/>
              <p:cNvSpPr/>
              <p:nvPr/>
            </p:nvSpPr>
            <p:spPr>
              <a:xfrm>
                <a:off x="13001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7" name="Oval 176"/>
              <p:cNvSpPr/>
              <p:nvPr/>
            </p:nvSpPr>
            <p:spPr>
              <a:xfrm>
                <a:off x="8429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8" name="Oval 177"/>
              <p:cNvSpPr/>
              <p:nvPr/>
            </p:nvSpPr>
            <p:spPr>
              <a:xfrm>
                <a:off x="22098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9" name="Oval 178"/>
              <p:cNvSpPr/>
              <p:nvPr/>
            </p:nvSpPr>
            <p:spPr>
              <a:xfrm>
                <a:off x="17526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0" name="Oval 179"/>
              <p:cNvSpPr/>
              <p:nvPr/>
            </p:nvSpPr>
            <p:spPr>
              <a:xfrm>
                <a:off x="12954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1" name="Oval 180"/>
              <p:cNvSpPr/>
              <p:nvPr/>
            </p:nvSpPr>
            <p:spPr>
              <a:xfrm>
                <a:off x="8382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sp>
          <p:nvSpPr>
            <p:cNvPr id="268" name="Content Placeholder 2"/>
            <p:cNvSpPr txBox="1">
              <a:spLocks/>
            </p:cNvSpPr>
            <p:nvPr/>
          </p:nvSpPr>
          <p:spPr>
            <a:xfrm>
              <a:off x="457200" y="146304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a:solidFill>
                    <a:srgbClr val="008000"/>
                  </a:solidFill>
                  <a:latin typeface="Calibri"/>
                </a:rPr>
                <a:t>Small Area </a:t>
              </a:r>
            </a:p>
          </p:txBody>
        </p:sp>
        <p:sp>
          <p:nvSpPr>
            <p:cNvPr id="269" name="Rounded Rectangle 268"/>
            <p:cNvSpPr/>
            <p:nvPr/>
          </p:nvSpPr>
          <p:spPr>
            <a:xfrm>
              <a:off x="457200" y="7620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latin typeface="Calibri"/>
                  <a:cs typeface="Calibri"/>
                </a:rPr>
                <a:t>Long </a:t>
              </a:r>
              <a:r>
                <a:rPr lang="en-US" sz="3200" b="1" dirty="0" err="1">
                  <a:solidFill>
                    <a:srgbClr val="FFFF00"/>
                  </a:solidFill>
                  <a:latin typeface="Calibri"/>
                  <a:cs typeface="Calibri"/>
                </a:rPr>
                <a:t>Bitline</a:t>
              </a:r>
              <a:endParaRPr lang="en-US" sz="3200" b="1" dirty="0">
                <a:solidFill>
                  <a:srgbClr val="FFFF00"/>
                </a:solidFill>
                <a:latin typeface="Calibri"/>
                <a:cs typeface="Calibri"/>
              </a:endParaRPr>
            </a:p>
          </p:txBody>
        </p:sp>
        <p:grpSp>
          <p:nvGrpSpPr>
            <p:cNvPr id="3" name="Group 2"/>
            <p:cNvGrpSpPr/>
            <p:nvPr/>
          </p:nvGrpSpPr>
          <p:grpSpPr>
            <a:xfrm>
              <a:off x="838200" y="3200400"/>
              <a:ext cx="1742123" cy="3048000"/>
              <a:chOff x="844550" y="3200400"/>
              <a:chExt cx="1742123" cy="3048000"/>
            </a:xfrm>
          </p:grpSpPr>
          <p:sp>
            <p:nvSpPr>
              <p:cNvPr id="287" name="Rectangle 286"/>
              <p:cNvSpPr/>
              <p:nvPr/>
            </p:nvSpPr>
            <p:spPr>
              <a:xfrm>
                <a:off x="22161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88" name="Straight Arrow Connector 287"/>
              <p:cNvCxnSpPr>
                <a:stCxn id="287" idx="0"/>
              </p:cNvCxnSpPr>
              <p:nvPr/>
            </p:nvCxnSpPr>
            <p:spPr>
              <a:xfrm flipV="1">
                <a:off x="23990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89" name="Rectangle 288"/>
              <p:cNvSpPr/>
              <p:nvPr/>
            </p:nvSpPr>
            <p:spPr>
              <a:xfrm>
                <a:off x="17589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0" name="Straight Arrow Connector 289"/>
              <p:cNvCxnSpPr>
                <a:stCxn id="289" idx="0"/>
              </p:cNvCxnSpPr>
              <p:nvPr/>
            </p:nvCxnSpPr>
            <p:spPr>
              <a:xfrm flipV="1">
                <a:off x="19418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1" name="Rectangle 290"/>
              <p:cNvSpPr/>
              <p:nvPr/>
            </p:nvSpPr>
            <p:spPr>
              <a:xfrm>
                <a:off x="13017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2" name="Straight Arrow Connector 291"/>
              <p:cNvCxnSpPr>
                <a:stCxn id="291" idx="0"/>
              </p:cNvCxnSpPr>
              <p:nvPr/>
            </p:nvCxnSpPr>
            <p:spPr>
              <a:xfrm flipV="1">
                <a:off x="14846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3" name="Rectangle 292"/>
              <p:cNvSpPr/>
              <p:nvPr/>
            </p:nvSpPr>
            <p:spPr>
              <a:xfrm>
                <a:off x="8445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4" name="Straight Arrow Connector 293"/>
              <p:cNvCxnSpPr>
                <a:stCxn id="293" idx="0"/>
              </p:cNvCxnSpPr>
              <p:nvPr/>
            </p:nvCxnSpPr>
            <p:spPr>
              <a:xfrm flipV="1">
                <a:off x="10274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5" name="Oval 294"/>
              <p:cNvSpPr/>
              <p:nvPr/>
            </p:nvSpPr>
            <p:spPr>
              <a:xfrm>
                <a:off x="22209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6" name="Oval 295"/>
              <p:cNvSpPr/>
              <p:nvPr/>
            </p:nvSpPr>
            <p:spPr>
              <a:xfrm>
                <a:off x="17637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7" name="Oval 296"/>
              <p:cNvSpPr/>
              <p:nvPr/>
            </p:nvSpPr>
            <p:spPr>
              <a:xfrm>
                <a:off x="13065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8" name="Oval 297"/>
              <p:cNvSpPr/>
              <p:nvPr/>
            </p:nvSpPr>
            <p:spPr>
              <a:xfrm>
                <a:off x="8493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9" name="Oval 298"/>
              <p:cNvSpPr/>
              <p:nvPr/>
            </p:nvSpPr>
            <p:spPr>
              <a:xfrm>
                <a:off x="22209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0" name="Oval 299"/>
              <p:cNvSpPr/>
              <p:nvPr/>
            </p:nvSpPr>
            <p:spPr>
              <a:xfrm>
                <a:off x="17637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1" name="Oval 300"/>
              <p:cNvSpPr/>
              <p:nvPr/>
            </p:nvSpPr>
            <p:spPr>
              <a:xfrm>
                <a:off x="13065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2" name="Oval 301"/>
              <p:cNvSpPr/>
              <p:nvPr/>
            </p:nvSpPr>
            <p:spPr>
              <a:xfrm>
                <a:off x="8493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3" name="Oval 302"/>
              <p:cNvSpPr/>
              <p:nvPr/>
            </p:nvSpPr>
            <p:spPr>
              <a:xfrm>
                <a:off x="22209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4" name="Oval 303"/>
              <p:cNvSpPr/>
              <p:nvPr/>
            </p:nvSpPr>
            <p:spPr>
              <a:xfrm>
                <a:off x="17637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5" name="Oval 304"/>
              <p:cNvSpPr/>
              <p:nvPr/>
            </p:nvSpPr>
            <p:spPr>
              <a:xfrm>
                <a:off x="13065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6" name="Oval 305"/>
              <p:cNvSpPr/>
              <p:nvPr/>
            </p:nvSpPr>
            <p:spPr>
              <a:xfrm>
                <a:off x="8493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7" name="Oval 306"/>
              <p:cNvSpPr/>
              <p:nvPr/>
            </p:nvSpPr>
            <p:spPr>
              <a:xfrm>
                <a:off x="22209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8" name="Oval 307"/>
              <p:cNvSpPr/>
              <p:nvPr/>
            </p:nvSpPr>
            <p:spPr>
              <a:xfrm>
                <a:off x="17637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9" name="Oval 308"/>
              <p:cNvSpPr/>
              <p:nvPr/>
            </p:nvSpPr>
            <p:spPr>
              <a:xfrm>
                <a:off x="13065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0" name="Oval 309"/>
              <p:cNvSpPr/>
              <p:nvPr/>
            </p:nvSpPr>
            <p:spPr>
              <a:xfrm>
                <a:off x="8493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1" name="Oval 310"/>
              <p:cNvSpPr/>
              <p:nvPr/>
            </p:nvSpPr>
            <p:spPr>
              <a:xfrm>
                <a:off x="22209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2" name="Oval 311"/>
              <p:cNvSpPr/>
              <p:nvPr/>
            </p:nvSpPr>
            <p:spPr>
              <a:xfrm>
                <a:off x="17637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3" name="Oval 312"/>
              <p:cNvSpPr/>
              <p:nvPr/>
            </p:nvSpPr>
            <p:spPr>
              <a:xfrm>
                <a:off x="13065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3" name="Oval 322"/>
              <p:cNvSpPr/>
              <p:nvPr/>
            </p:nvSpPr>
            <p:spPr>
              <a:xfrm>
                <a:off x="8493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6" name="Oval 345"/>
              <p:cNvSpPr/>
              <p:nvPr/>
            </p:nvSpPr>
            <p:spPr>
              <a:xfrm>
                <a:off x="22161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69" name="Oval 368"/>
              <p:cNvSpPr/>
              <p:nvPr/>
            </p:nvSpPr>
            <p:spPr>
              <a:xfrm>
                <a:off x="17589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85" name="Oval 384"/>
              <p:cNvSpPr/>
              <p:nvPr/>
            </p:nvSpPr>
            <p:spPr>
              <a:xfrm>
                <a:off x="13017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86" name="Oval 385"/>
              <p:cNvSpPr/>
              <p:nvPr/>
            </p:nvSpPr>
            <p:spPr>
              <a:xfrm>
                <a:off x="8445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sp>
          <p:nvSpPr>
            <p:cNvPr id="200" name="Content Placeholder 2"/>
            <p:cNvSpPr txBox="1">
              <a:spLocks/>
            </p:cNvSpPr>
            <p:nvPr/>
          </p:nvSpPr>
          <p:spPr>
            <a:xfrm>
              <a:off x="457200" y="211836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a:solidFill>
                    <a:srgbClr val="FF0000"/>
                  </a:solidFill>
                  <a:latin typeface="Calibri"/>
                </a:rPr>
                <a:t>High Latency</a:t>
              </a:r>
            </a:p>
          </p:txBody>
        </p:sp>
        <p:cxnSp>
          <p:nvCxnSpPr>
            <p:cNvPr id="202" name="Straight Arrow Connector 201"/>
            <p:cNvCxnSpPr/>
            <p:nvPr/>
          </p:nvCxnSpPr>
          <p:spPr>
            <a:xfrm flipV="1">
              <a:off x="304800" y="211836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a:off x="304800" y="211836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5746750" y="914400"/>
            <a:ext cx="2863850" cy="5486400"/>
            <a:chOff x="5746750" y="762000"/>
            <a:chExt cx="2863850" cy="5486400"/>
          </a:xfrm>
        </p:grpSpPr>
        <p:grpSp>
          <p:nvGrpSpPr>
            <p:cNvPr id="182" name="Group 181"/>
            <p:cNvGrpSpPr/>
            <p:nvPr/>
          </p:nvGrpSpPr>
          <p:grpSpPr>
            <a:xfrm>
              <a:off x="5867400" y="914400"/>
              <a:ext cx="2590800" cy="5334000"/>
              <a:chOff x="5867400" y="914400"/>
              <a:chExt cx="2590800" cy="5334000"/>
            </a:xfrm>
          </p:grpSpPr>
          <p:sp>
            <p:nvSpPr>
              <p:cNvPr id="185" name="Rectangle 184"/>
              <p:cNvSpPr/>
              <p:nvPr/>
            </p:nvSpPr>
            <p:spPr>
              <a:xfrm>
                <a:off x="77066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88" name="Straight Arrow Connector 187"/>
              <p:cNvCxnSpPr>
                <a:stCxn id="185" idx="0"/>
              </p:cNvCxnSpPr>
              <p:nvPr/>
            </p:nvCxnSpPr>
            <p:spPr>
              <a:xfrm flipV="1">
                <a:off x="78895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1" name="Rectangle 190"/>
              <p:cNvSpPr/>
              <p:nvPr/>
            </p:nvSpPr>
            <p:spPr>
              <a:xfrm>
                <a:off x="72494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4" name="Straight Arrow Connector 193"/>
              <p:cNvCxnSpPr>
                <a:stCxn id="191" idx="0"/>
              </p:cNvCxnSpPr>
              <p:nvPr/>
            </p:nvCxnSpPr>
            <p:spPr>
              <a:xfrm flipV="1">
                <a:off x="74323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5" name="Rectangle 194"/>
              <p:cNvSpPr/>
              <p:nvPr/>
            </p:nvSpPr>
            <p:spPr>
              <a:xfrm>
                <a:off x="67922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6" name="Straight Arrow Connector 195"/>
              <p:cNvCxnSpPr>
                <a:stCxn id="195" idx="0"/>
              </p:cNvCxnSpPr>
              <p:nvPr/>
            </p:nvCxnSpPr>
            <p:spPr>
              <a:xfrm flipV="1">
                <a:off x="69751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7" name="Rectangle 196"/>
              <p:cNvSpPr/>
              <p:nvPr/>
            </p:nvSpPr>
            <p:spPr>
              <a:xfrm>
                <a:off x="63350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8" name="Straight Arrow Connector 197"/>
              <p:cNvCxnSpPr>
                <a:stCxn id="197" idx="0"/>
              </p:cNvCxnSpPr>
              <p:nvPr/>
            </p:nvCxnSpPr>
            <p:spPr>
              <a:xfrm flipV="1">
                <a:off x="65179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3" name="Oval 202"/>
              <p:cNvSpPr/>
              <p:nvPr/>
            </p:nvSpPr>
            <p:spPr>
              <a:xfrm>
                <a:off x="77114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4" name="Oval 203"/>
              <p:cNvSpPr/>
              <p:nvPr/>
            </p:nvSpPr>
            <p:spPr>
              <a:xfrm>
                <a:off x="72542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5" name="Oval 204"/>
              <p:cNvSpPr/>
              <p:nvPr/>
            </p:nvSpPr>
            <p:spPr>
              <a:xfrm>
                <a:off x="67970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6" name="Oval 205"/>
              <p:cNvSpPr/>
              <p:nvPr/>
            </p:nvSpPr>
            <p:spPr>
              <a:xfrm>
                <a:off x="63398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1" name="Oval 210"/>
              <p:cNvSpPr/>
              <p:nvPr/>
            </p:nvSpPr>
            <p:spPr>
              <a:xfrm>
                <a:off x="77114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2" name="Oval 211"/>
              <p:cNvSpPr/>
              <p:nvPr/>
            </p:nvSpPr>
            <p:spPr>
              <a:xfrm>
                <a:off x="72542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3" name="Oval 212"/>
              <p:cNvSpPr/>
              <p:nvPr/>
            </p:nvSpPr>
            <p:spPr>
              <a:xfrm>
                <a:off x="67970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4" name="Oval 213"/>
              <p:cNvSpPr/>
              <p:nvPr/>
            </p:nvSpPr>
            <p:spPr>
              <a:xfrm>
                <a:off x="63398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9" name="Rectangle 218"/>
              <p:cNvSpPr/>
              <p:nvPr/>
            </p:nvSpPr>
            <p:spPr>
              <a:xfrm>
                <a:off x="77066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0" name="Straight Arrow Connector 219"/>
              <p:cNvCxnSpPr>
                <a:stCxn id="219" idx="0"/>
              </p:cNvCxnSpPr>
              <p:nvPr/>
            </p:nvCxnSpPr>
            <p:spPr>
              <a:xfrm flipV="1">
                <a:off x="78895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1" name="Rectangle 220"/>
              <p:cNvSpPr/>
              <p:nvPr/>
            </p:nvSpPr>
            <p:spPr>
              <a:xfrm>
                <a:off x="72494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2" name="Straight Arrow Connector 221"/>
              <p:cNvCxnSpPr>
                <a:stCxn id="221" idx="0"/>
              </p:cNvCxnSpPr>
              <p:nvPr/>
            </p:nvCxnSpPr>
            <p:spPr>
              <a:xfrm flipV="1">
                <a:off x="74323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67922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8" name="Straight Arrow Connector 227"/>
              <p:cNvCxnSpPr>
                <a:stCxn id="227" idx="0"/>
              </p:cNvCxnSpPr>
              <p:nvPr/>
            </p:nvCxnSpPr>
            <p:spPr>
              <a:xfrm flipV="1">
                <a:off x="69751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9" name="Rectangle 228"/>
              <p:cNvSpPr/>
              <p:nvPr/>
            </p:nvSpPr>
            <p:spPr>
              <a:xfrm>
                <a:off x="63350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30" name="Straight Arrow Connector 229"/>
              <p:cNvCxnSpPr>
                <a:stCxn id="229" idx="0"/>
              </p:cNvCxnSpPr>
              <p:nvPr/>
            </p:nvCxnSpPr>
            <p:spPr>
              <a:xfrm flipV="1">
                <a:off x="65179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35" name="Oval 234"/>
              <p:cNvSpPr/>
              <p:nvPr/>
            </p:nvSpPr>
            <p:spPr>
              <a:xfrm>
                <a:off x="77114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6" name="Oval 235"/>
              <p:cNvSpPr/>
              <p:nvPr/>
            </p:nvSpPr>
            <p:spPr>
              <a:xfrm>
                <a:off x="72542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7" name="Oval 236"/>
              <p:cNvSpPr/>
              <p:nvPr/>
            </p:nvSpPr>
            <p:spPr>
              <a:xfrm>
                <a:off x="67970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8" name="Oval 237"/>
              <p:cNvSpPr/>
              <p:nvPr/>
            </p:nvSpPr>
            <p:spPr>
              <a:xfrm>
                <a:off x="63398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9" name="Oval 238"/>
              <p:cNvSpPr/>
              <p:nvPr/>
            </p:nvSpPr>
            <p:spPr>
              <a:xfrm>
                <a:off x="77114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0" name="Oval 239"/>
              <p:cNvSpPr/>
              <p:nvPr/>
            </p:nvSpPr>
            <p:spPr>
              <a:xfrm>
                <a:off x="72542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1" name="Oval 240"/>
              <p:cNvSpPr/>
              <p:nvPr/>
            </p:nvSpPr>
            <p:spPr>
              <a:xfrm>
                <a:off x="67970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2" name="Oval 241"/>
              <p:cNvSpPr/>
              <p:nvPr/>
            </p:nvSpPr>
            <p:spPr>
              <a:xfrm>
                <a:off x="63398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3" name="Rectangle 242"/>
              <p:cNvSpPr/>
              <p:nvPr/>
            </p:nvSpPr>
            <p:spPr>
              <a:xfrm>
                <a:off x="77066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4" name="Straight Arrow Connector 243"/>
              <p:cNvCxnSpPr>
                <a:stCxn id="243" idx="0"/>
              </p:cNvCxnSpPr>
              <p:nvPr/>
            </p:nvCxnSpPr>
            <p:spPr>
              <a:xfrm flipV="1">
                <a:off x="78895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5" name="Rectangle 244"/>
              <p:cNvSpPr/>
              <p:nvPr/>
            </p:nvSpPr>
            <p:spPr>
              <a:xfrm>
                <a:off x="72494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6" name="Straight Arrow Connector 245"/>
              <p:cNvCxnSpPr>
                <a:stCxn id="245" idx="0"/>
              </p:cNvCxnSpPr>
              <p:nvPr/>
            </p:nvCxnSpPr>
            <p:spPr>
              <a:xfrm flipV="1">
                <a:off x="74323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7" name="Rectangle 246"/>
              <p:cNvSpPr/>
              <p:nvPr/>
            </p:nvSpPr>
            <p:spPr>
              <a:xfrm>
                <a:off x="67922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8" name="Straight Arrow Connector 247"/>
              <p:cNvCxnSpPr>
                <a:stCxn id="247" idx="0"/>
              </p:cNvCxnSpPr>
              <p:nvPr/>
            </p:nvCxnSpPr>
            <p:spPr>
              <a:xfrm flipV="1">
                <a:off x="69751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9" name="Rectangle 248"/>
              <p:cNvSpPr/>
              <p:nvPr/>
            </p:nvSpPr>
            <p:spPr>
              <a:xfrm>
                <a:off x="63350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52" name="Straight Arrow Connector 251"/>
              <p:cNvCxnSpPr>
                <a:stCxn id="249" idx="0"/>
              </p:cNvCxnSpPr>
              <p:nvPr/>
            </p:nvCxnSpPr>
            <p:spPr>
              <a:xfrm flipV="1">
                <a:off x="65179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5" name="Oval 254"/>
              <p:cNvSpPr/>
              <p:nvPr/>
            </p:nvSpPr>
            <p:spPr>
              <a:xfrm>
                <a:off x="77114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6" name="Oval 255"/>
              <p:cNvSpPr/>
              <p:nvPr/>
            </p:nvSpPr>
            <p:spPr>
              <a:xfrm>
                <a:off x="72542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7" name="Oval 256"/>
              <p:cNvSpPr/>
              <p:nvPr/>
            </p:nvSpPr>
            <p:spPr>
              <a:xfrm>
                <a:off x="67970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0" name="Oval 259"/>
              <p:cNvSpPr/>
              <p:nvPr/>
            </p:nvSpPr>
            <p:spPr>
              <a:xfrm>
                <a:off x="63398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3" name="Oval 262"/>
              <p:cNvSpPr/>
              <p:nvPr/>
            </p:nvSpPr>
            <p:spPr>
              <a:xfrm>
                <a:off x="77114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4" name="Oval 263"/>
              <p:cNvSpPr/>
              <p:nvPr/>
            </p:nvSpPr>
            <p:spPr>
              <a:xfrm>
                <a:off x="72542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5" name="Oval 264"/>
              <p:cNvSpPr/>
              <p:nvPr/>
            </p:nvSpPr>
            <p:spPr>
              <a:xfrm>
                <a:off x="67970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6" name="Oval 265"/>
              <p:cNvSpPr/>
              <p:nvPr/>
            </p:nvSpPr>
            <p:spPr>
              <a:xfrm>
                <a:off x="63398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7" name="Rounded Rectangle 266"/>
              <p:cNvSpPr/>
              <p:nvPr/>
            </p:nvSpPr>
            <p:spPr>
              <a:xfrm>
                <a:off x="5867400" y="914400"/>
                <a:ext cx="25908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prstClr val="black"/>
                    </a:solidFill>
                    <a:latin typeface="Calibri"/>
                    <a:cs typeface="Calibri"/>
                  </a:rPr>
                  <a:t>Short </a:t>
                </a:r>
                <a:r>
                  <a:rPr lang="en-US" sz="3200" b="1" err="1">
                    <a:solidFill>
                      <a:prstClr val="black"/>
                    </a:solidFill>
                    <a:latin typeface="Calibri"/>
                    <a:cs typeface="Calibri"/>
                  </a:rPr>
                  <a:t>Bitline</a:t>
                </a:r>
                <a:endParaRPr lang="en-US" sz="3200" b="1">
                  <a:solidFill>
                    <a:prstClr val="black"/>
                  </a:solidFill>
                  <a:latin typeface="Calibri"/>
                  <a:cs typeface="Calibri"/>
                </a:endParaRPr>
              </a:p>
            </p:txBody>
          </p:sp>
        </p:grpSp>
        <p:sp>
          <p:nvSpPr>
            <p:cNvPr id="483" name="Content Placeholder 2"/>
            <p:cNvSpPr txBox="1">
              <a:spLocks/>
            </p:cNvSpPr>
            <p:nvPr/>
          </p:nvSpPr>
          <p:spPr>
            <a:xfrm>
              <a:off x="5867400" y="212090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a:solidFill>
                    <a:srgbClr val="008000"/>
                  </a:solidFill>
                  <a:latin typeface="Calibri"/>
                </a:rPr>
                <a:t>Low Latency </a:t>
              </a:r>
            </a:p>
          </p:txBody>
        </p:sp>
        <p:sp>
          <p:nvSpPr>
            <p:cNvPr id="275" name="Rounded Rectangle 274"/>
            <p:cNvSpPr/>
            <p:nvPr/>
          </p:nvSpPr>
          <p:spPr>
            <a:xfrm>
              <a:off x="5867400" y="7620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latin typeface="Calibri"/>
                  <a:cs typeface="Calibri"/>
                </a:rPr>
                <a:t>Short </a:t>
              </a:r>
              <a:r>
                <a:rPr lang="en-US" sz="3200" b="1" dirty="0" err="1">
                  <a:solidFill>
                    <a:srgbClr val="FFFF00"/>
                  </a:solidFill>
                  <a:latin typeface="Calibri"/>
                  <a:cs typeface="Calibri"/>
                </a:rPr>
                <a:t>Bitline</a:t>
              </a:r>
              <a:endParaRPr lang="en-US" sz="3200" b="1" dirty="0">
                <a:solidFill>
                  <a:srgbClr val="FFFF00"/>
                </a:solidFill>
                <a:latin typeface="Calibri"/>
                <a:cs typeface="Calibri"/>
              </a:endParaRPr>
            </a:p>
          </p:txBody>
        </p:sp>
        <p:sp>
          <p:nvSpPr>
            <p:cNvPr id="201" name="Content Placeholder 2"/>
            <p:cNvSpPr txBox="1">
              <a:spLocks/>
            </p:cNvSpPr>
            <p:nvPr/>
          </p:nvSpPr>
          <p:spPr>
            <a:xfrm>
              <a:off x="5867400" y="145034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a:solidFill>
                    <a:srgbClr val="FF0000"/>
                  </a:solidFill>
                  <a:latin typeface="Calibri"/>
                </a:rPr>
                <a:t>Large Area</a:t>
              </a:r>
              <a:r>
                <a:rPr lang="en-US" sz="3200" b="1" i="1" dirty="0">
                  <a:solidFill>
                    <a:srgbClr val="0000FF"/>
                  </a:solidFill>
                  <a:latin typeface="Calibri"/>
                </a:rPr>
                <a:t> </a:t>
              </a:r>
            </a:p>
          </p:txBody>
        </p:sp>
        <p:cxnSp>
          <p:nvCxnSpPr>
            <p:cNvPr id="209" name="Straight Arrow Connector 208"/>
            <p:cNvCxnSpPr/>
            <p:nvPr/>
          </p:nvCxnSpPr>
          <p:spPr>
            <a:xfrm flipV="1">
              <a:off x="5746750" y="145034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5746750" y="145034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216" name="Rounded Rectangle 215"/>
          <p:cNvSpPr/>
          <p:nvPr/>
        </p:nvSpPr>
        <p:spPr>
          <a:xfrm>
            <a:off x="2473643" y="914400"/>
            <a:ext cx="4003357" cy="60706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latin typeface="Calibri"/>
                <a:cs typeface="Calibri"/>
              </a:rPr>
              <a:t>Tiered-Latency DRAM</a:t>
            </a:r>
          </a:p>
        </p:txBody>
      </p:sp>
      <p:grpSp>
        <p:nvGrpSpPr>
          <p:cNvPr id="20" name="Group 19"/>
          <p:cNvGrpSpPr/>
          <p:nvPr/>
        </p:nvGrpSpPr>
        <p:grpSpPr>
          <a:xfrm>
            <a:off x="5410200" y="4908550"/>
            <a:ext cx="2819400" cy="835660"/>
            <a:chOff x="5410200" y="4756150"/>
            <a:chExt cx="2819400" cy="835660"/>
          </a:xfrm>
        </p:grpSpPr>
        <p:sp>
          <p:nvSpPr>
            <p:cNvPr id="217" name="Rounded Rectangle 216"/>
            <p:cNvSpPr/>
            <p:nvPr/>
          </p:nvSpPr>
          <p:spPr>
            <a:xfrm>
              <a:off x="5638800" y="4861560"/>
              <a:ext cx="2590800" cy="612648"/>
            </a:xfrm>
            <a:prstGeom prst="roundRect">
              <a:avLst>
                <a:gd name="adj" fmla="val 30371"/>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tIns="0" bIns="82296" rtlCol="0" anchor="ctr"/>
            <a:lstStyle/>
            <a:p>
              <a:pPr algn="ctr"/>
              <a:r>
                <a:rPr lang="en-US" sz="3200" b="1" dirty="0">
                  <a:solidFill>
                    <a:srgbClr val="FFFF00"/>
                  </a:solidFill>
                  <a:latin typeface="Calibri"/>
                  <a:cs typeface="Calibri"/>
                </a:rPr>
                <a:t>Low Latency</a:t>
              </a:r>
            </a:p>
          </p:txBody>
        </p:sp>
        <p:cxnSp>
          <p:nvCxnSpPr>
            <p:cNvPr id="218" name="Straight Arrow Connector 217"/>
            <p:cNvCxnSpPr/>
            <p:nvPr/>
          </p:nvCxnSpPr>
          <p:spPr>
            <a:xfrm>
              <a:off x="5410200" y="4756150"/>
              <a:ext cx="114723" cy="10541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p:nvPr/>
          </p:nvCxnSpPr>
          <p:spPr>
            <a:xfrm flipV="1">
              <a:off x="5410200" y="5474208"/>
              <a:ext cx="114723" cy="117602"/>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p:nvPr/>
          </p:nvCxnSpPr>
          <p:spPr>
            <a:xfrm>
              <a:off x="5524923" y="4861560"/>
              <a:ext cx="0" cy="61264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grpSp>
        <p:nvGrpSpPr>
          <p:cNvPr id="225" name="Group 224"/>
          <p:cNvGrpSpPr/>
          <p:nvPr/>
        </p:nvGrpSpPr>
        <p:grpSpPr>
          <a:xfrm>
            <a:off x="3581400" y="4953000"/>
            <a:ext cx="1742123" cy="1447800"/>
            <a:chOff x="6487477" y="3962400"/>
            <a:chExt cx="1742123" cy="1447800"/>
          </a:xfrm>
        </p:grpSpPr>
        <p:sp>
          <p:nvSpPr>
            <p:cNvPr id="226" name="Rectangle 225"/>
            <p:cNvSpPr/>
            <p:nvPr/>
          </p:nvSpPr>
          <p:spPr>
            <a:xfrm>
              <a:off x="78590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1" name="Rectangle 230"/>
            <p:cNvSpPr/>
            <p:nvPr/>
          </p:nvSpPr>
          <p:spPr>
            <a:xfrm>
              <a:off x="74018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2" name="Rectangle 231"/>
            <p:cNvSpPr/>
            <p:nvPr/>
          </p:nvSpPr>
          <p:spPr>
            <a:xfrm>
              <a:off x="69446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3" name="Rectangle 232"/>
            <p:cNvSpPr/>
            <p:nvPr/>
          </p:nvSpPr>
          <p:spPr>
            <a:xfrm>
              <a:off x="64874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4" name="Oval 233"/>
            <p:cNvSpPr/>
            <p:nvPr/>
          </p:nvSpPr>
          <p:spPr>
            <a:xfrm>
              <a:off x="7863840" y="3962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0" name="Oval 249"/>
            <p:cNvSpPr/>
            <p:nvPr/>
          </p:nvSpPr>
          <p:spPr>
            <a:xfrm>
              <a:off x="7406640" y="3962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1" name="Oval 250"/>
            <p:cNvSpPr/>
            <p:nvPr/>
          </p:nvSpPr>
          <p:spPr>
            <a:xfrm>
              <a:off x="6949440" y="3962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3" name="Oval 252"/>
            <p:cNvSpPr/>
            <p:nvPr/>
          </p:nvSpPr>
          <p:spPr>
            <a:xfrm>
              <a:off x="6492240" y="3962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4" name="Oval 253"/>
            <p:cNvSpPr/>
            <p:nvPr/>
          </p:nvSpPr>
          <p:spPr>
            <a:xfrm>
              <a:off x="7863840" y="4343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8" name="Oval 257"/>
            <p:cNvSpPr/>
            <p:nvPr/>
          </p:nvSpPr>
          <p:spPr>
            <a:xfrm>
              <a:off x="7406640" y="4343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9" name="Oval 258"/>
            <p:cNvSpPr/>
            <p:nvPr/>
          </p:nvSpPr>
          <p:spPr>
            <a:xfrm>
              <a:off x="6949440" y="4343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1" name="Oval 260"/>
            <p:cNvSpPr/>
            <p:nvPr/>
          </p:nvSpPr>
          <p:spPr>
            <a:xfrm>
              <a:off x="6492240" y="4343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29" name="Group 28"/>
          <p:cNvGrpSpPr/>
          <p:nvPr/>
        </p:nvGrpSpPr>
        <p:grpSpPr>
          <a:xfrm>
            <a:off x="838200" y="3016425"/>
            <a:ext cx="2628598" cy="2683335"/>
            <a:chOff x="838200" y="2864025"/>
            <a:chExt cx="2628598" cy="2683335"/>
          </a:xfrm>
        </p:grpSpPr>
        <p:sp>
          <p:nvSpPr>
            <p:cNvPr id="270" name="Rounded Rectangle 269"/>
            <p:cNvSpPr/>
            <p:nvPr/>
          </p:nvSpPr>
          <p:spPr>
            <a:xfrm>
              <a:off x="838200" y="3384550"/>
              <a:ext cx="2399877" cy="1416050"/>
            </a:xfrm>
            <a:prstGeom prst="roundRect">
              <a:avLst>
                <a:gd name="adj" fmla="val 18840"/>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tIns="0" bIns="82296" rtlCol="0" anchor="ctr"/>
            <a:lstStyle/>
            <a:p>
              <a:pPr algn="ctr"/>
              <a:r>
                <a:rPr lang="en-US" sz="3200" b="1" dirty="0">
                  <a:solidFill>
                    <a:srgbClr val="FFFF00"/>
                  </a:solidFill>
                  <a:latin typeface="Calibri"/>
                  <a:cs typeface="Calibri"/>
                </a:rPr>
                <a:t>Small area using long </a:t>
              </a:r>
              <a:r>
                <a:rPr lang="en-US" sz="3200" b="1" dirty="0" err="1">
                  <a:solidFill>
                    <a:srgbClr val="FFFF00"/>
                  </a:solidFill>
                  <a:latin typeface="Calibri"/>
                  <a:cs typeface="Calibri"/>
                </a:rPr>
                <a:t>bitline</a:t>
              </a:r>
              <a:endParaRPr lang="en-US" sz="3200" b="1" dirty="0">
                <a:solidFill>
                  <a:srgbClr val="FFFF00"/>
                </a:solidFill>
                <a:latin typeface="Calibri"/>
                <a:cs typeface="Calibri"/>
              </a:endParaRPr>
            </a:p>
          </p:txBody>
        </p:sp>
        <p:cxnSp>
          <p:nvCxnSpPr>
            <p:cNvPr id="271" name="Straight Arrow Connector 270"/>
            <p:cNvCxnSpPr/>
            <p:nvPr/>
          </p:nvCxnSpPr>
          <p:spPr>
            <a:xfrm flipH="1">
              <a:off x="3352800" y="2864025"/>
              <a:ext cx="113998" cy="107775"/>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2" name="Straight Arrow Connector 271"/>
            <p:cNvCxnSpPr/>
            <p:nvPr/>
          </p:nvCxnSpPr>
          <p:spPr>
            <a:xfrm flipH="1" flipV="1">
              <a:off x="3352800" y="5474208"/>
              <a:ext cx="113998" cy="73152"/>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3" name="Straight Arrow Connector 272"/>
            <p:cNvCxnSpPr/>
            <p:nvPr/>
          </p:nvCxnSpPr>
          <p:spPr>
            <a:xfrm>
              <a:off x="3352800" y="2971800"/>
              <a:ext cx="0" cy="250240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207" name="Rectangle 206"/>
          <p:cNvSpPr/>
          <p:nvPr/>
        </p:nvSpPr>
        <p:spPr>
          <a:xfrm>
            <a:off x="683568" y="6490211"/>
            <a:ext cx="7560840" cy="323165"/>
          </a:xfrm>
          <a:prstGeom prst="rect">
            <a:avLst/>
          </a:prstGeom>
        </p:spPr>
        <p:txBody>
          <a:bodyPr wrap="square">
            <a:spAutoFit/>
          </a:bodyPr>
          <a:lstStyle/>
          <a:p>
            <a:r>
              <a:rPr lang="en-US" sz="1500" dirty="0"/>
              <a:t>Lee+, “</a:t>
            </a:r>
            <a:r>
              <a:rPr lang="en-US" sz="1500" dirty="0">
                <a:solidFill>
                  <a:srgbClr val="0000FF"/>
                </a:solidFill>
              </a:rPr>
              <a:t>Tiered-Latency DRAM: A Low Latency and Low Cost DRAM Architecture</a:t>
            </a:r>
            <a:r>
              <a:rPr lang="en-US" sz="1500" dirty="0"/>
              <a:t>,” HPCA 2013.</a:t>
            </a:r>
          </a:p>
        </p:txBody>
      </p:sp>
    </p:spTree>
    <p:extLst>
      <p:ext uri="{BB962C8B-B14F-4D97-AF65-F5344CB8AC3E}">
        <p14:creationId xmlns:p14="http://schemas.microsoft.com/office/powerpoint/2010/main" val="343678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par>
                          <p:cTn id="11" fill="hold">
                            <p:stCondLst>
                              <p:cond delay="500"/>
                            </p:stCondLst>
                            <p:childTnLst>
                              <p:par>
                                <p:cTn id="12" presetID="1" presetClass="entr" presetSubtype="0" fill="hold" grpId="0" nodeType="afterEffect">
                                  <p:stCondLst>
                                    <p:cond delay="200"/>
                                  </p:stCondLst>
                                  <p:childTnLst>
                                    <p:set>
                                      <p:cBhvr>
                                        <p:cTn id="13" dur="1" fill="hold">
                                          <p:stCondLst>
                                            <p:cond delay="0"/>
                                          </p:stCondLst>
                                        </p:cTn>
                                        <p:tgtEl>
                                          <p:spTgt spid="2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atin typeface="Verdana" charset="0"/>
                <a:cs typeface="Arial" charset="0"/>
              </a:rPr>
              <a:t>Acceleration coordination</a:t>
            </a:r>
          </a:p>
        </p:txBody>
      </p:sp>
      <p:sp>
        <p:nvSpPr>
          <p:cNvPr id="5" name="Rectangle 4"/>
          <p:cNvSpPr>
            <a:spLocks noChangeArrowheads="1"/>
          </p:cNvSpPr>
          <p:nvPr/>
        </p:nvSpPr>
        <p:spPr bwMode="auto">
          <a:xfrm>
            <a:off x="1371600" y="2133600"/>
            <a:ext cx="1219200" cy="838200"/>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63500" dist="20000" dir="5400000" rotWithShape="0">
              <a:srgbClr val="000000">
                <a:alpha val="37999"/>
              </a:srgb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a:ea typeface="ＭＳ Ｐゴシック" charset="0"/>
              <a:cs typeface="Arial"/>
            </a:endParaRPr>
          </a:p>
        </p:txBody>
      </p:sp>
      <p:sp>
        <p:nvSpPr>
          <p:cNvPr id="6" name="Rectangle 5"/>
          <p:cNvSpPr>
            <a:spLocks noChangeArrowheads="1"/>
          </p:cNvSpPr>
          <p:nvPr/>
        </p:nvSpPr>
        <p:spPr bwMode="auto">
          <a:xfrm>
            <a:off x="2971800" y="2133600"/>
            <a:ext cx="1219200" cy="838200"/>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63500" dist="20000" dir="5400000" rotWithShape="0">
              <a:srgbClr val="000000">
                <a:alpha val="37999"/>
              </a:srgb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a:ea typeface="ＭＳ Ｐゴシック" charset="0"/>
              <a:cs typeface="Arial"/>
            </a:endParaRPr>
          </a:p>
        </p:txBody>
      </p:sp>
      <p:sp>
        <p:nvSpPr>
          <p:cNvPr id="7" name="Rectangle 6"/>
          <p:cNvSpPr>
            <a:spLocks noChangeArrowheads="1"/>
          </p:cNvSpPr>
          <p:nvPr/>
        </p:nvSpPr>
        <p:spPr bwMode="auto">
          <a:xfrm>
            <a:off x="4572000" y="2133600"/>
            <a:ext cx="1219200" cy="838200"/>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63500" dist="20000" dir="5400000" rotWithShape="0">
              <a:srgbClr val="000000">
                <a:alpha val="37999"/>
              </a:srgb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a:ea typeface="ＭＳ Ｐゴシック" charset="0"/>
              <a:cs typeface="Arial"/>
            </a:endParaRPr>
          </a:p>
        </p:txBody>
      </p:sp>
      <p:sp>
        <p:nvSpPr>
          <p:cNvPr id="8" name="Rectangle 7"/>
          <p:cNvSpPr>
            <a:spLocks noChangeArrowheads="1"/>
          </p:cNvSpPr>
          <p:nvPr/>
        </p:nvSpPr>
        <p:spPr bwMode="auto">
          <a:xfrm>
            <a:off x="1600200" y="3962400"/>
            <a:ext cx="838200" cy="609600"/>
          </a:xfrm>
          <a:prstGeom prst="rect">
            <a:avLst/>
          </a:prstGeom>
          <a:gradFill rotWithShape="1">
            <a:gsLst>
              <a:gs pos="0">
                <a:srgbClr val="CCDDEE"/>
              </a:gs>
              <a:gs pos="35001">
                <a:srgbClr val="DBE6F2"/>
              </a:gs>
              <a:gs pos="100000">
                <a:srgbClr val="F0F5FB"/>
              </a:gs>
            </a:gsLst>
            <a:lin ang="16200000" scaled="1"/>
          </a:gradFill>
          <a:ln w="9525">
            <a:solidFill>
              <a:srgbClr val="9FAEBD"/>
            </a:solidFill>
            <a:miter lim="800000"/>
            <a:headEnd/>
            <a:tailEnd/>
          </a:ln>
          <a:effectLst>
            <a:outerShdw blurRad="63500" dist="20000" dir="5400000" rotWithShape="0">
              <a:srgbClr val="000000">
                <a:alpha val="37999"/>
              </a:srgb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Verdana"/>
              <a:ea typeface="ＭＳ Ｐゴシック" charset="0"/>
              <a:cs typeface="Arial"/>
            </a:endParaRPr>
          </a:p>
        </p:txBody>
      </p:sp>
      <p:sp>
        <p:nvSpPr>
          <p:cNvPr id="9" name="Rectangle 8"/>
          <p:cNvSpPr>
            <a:spLocks noChangeArrowheads="1"/>
          </p:cNvSpPr>
          <p:nvPr/>
        </p:nvSpPr>
        <p:spPr bwMode="auto">
          <a:xfrm>
            <a:off x="3200400" y="3962400"/>
            <a:ext cx="838200" cy="609600"/>
          </a:xfrm>
          <a:prstGeom prst="rect">
            <a:avLst/>
          </a:prstGeom>
          <a:gradFill rotWithShape="1">
            <a:gsLst>
              <a:gs pos="0">
                <a:srgbClr val="CCDDEE"/>
              </a:gs>
              <a:gs pos="35001">
                <a:srgbClr val="DBE6F2"/>
              </a:gs>
              <a:gs pos="100000">
                <a:srgbClr val="F0F5FB"/>
              </a:gs>
            </a:gsLst>
            <a:lin ang="16200000" scaled="1"/>
          </a:gradFill>
          <a:ln w="9525">
            <a:solidFill>
              <a:srgbClr val="9FAEBD"/>
            </a:solidFill>
            <a:miter lim="800000"/>
            <a:headEnd/>
            <a:tailEnd/>
          </a:ln>
          <a:effectLst>
            <a:outerShdw blurRad="63500" dist="20000" dir="5400000" rotWithShape="0">
              <a:srgbClr val="000000">
                <a:alpha val="37999"/>
              </a:srgb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a:ea typeface="ＭＳ Ｐゴシック" charset="0"/>
              <a:cs typeface="Arial"/>
            </a:endParaRPr>
          </a:p>
        </p:txBody>
      </p:sp>
      <p:sp>
        <p:nvSpPr>
          <p:cNvPr id="10" name="Rectangle 9"/>
          <p:cNvSpPr>
            <a:spLocks noChangeArrowheads="1"/>
          </p:cNvSpPr>
          <p:nvPr/>
        </p:nvSpPr>
        <p:spPr bwMode="auto">
          <a:xfrm>
            <a:off x="4800600" y="3962400"/>
            <a:ext cx="838200" cy="609600"/>
          </a:xfrm>
          <a:prstGeom prst="rect">
            <a:avLst/>
          </a:prstGeom>
          <a:gradFill rotWithShape="1">
            <a:gsLst>
              <a:gs pos="0">
                <a:srgbClr val="CCDDEE"/>
              </a:gs>
              <a:gs pos="35001">
                <a:srgbClr val="DBE6F2"/>
              </a:gs>
              <a:gs pos="100000">
                <a:srgbClr val="F0F5FB"/>
              </a:gs>
            </a:gsLst>
            <a:lin ang="16200000" scaled="1"/>
          </a:gradFill>
          <a:ln w="9525">
            <a:solidFill>
              <a:srgbClr val="9FAEBD"/>
            </a:solidFill>
            <a:miter lim="800000"/>
            <a:headEnd/>
            <a:tailEnd/>
          </a:ln>
          <a:effectLst>
            <a:outerShdw blurRad="63500" dist="20000" dir="5400000" rotWithShape="0">
              <a:srgbClr val="000000">
                <a:alpha val="37999"/>
              </a:srgb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a:ea typeface="ＭＳ Ｐゴシック" charset="0"/>
              <a:cs typeface="Arial"/>
            </a:endParaRPr>
          </a:p>
        </p:txBody>
      </p:sp>
      <p:sp>
        <p:nvSpPr>
          <p:cNvPr id="11" name="Rectangle 10"/>
          <p:cNvSpPr>
            <a:spLocks noChangeArrowheads="1"/>
          </p:cNvSpPr>
          <p:nvPr/>
        </p:nvSpPr>
        <p:spPr bwMode="auto">
          <a:xfrm>
            <a:off x="6400800" y="3962400"/>
            <a:ext cx="838200" cy="609600"/>
          </a:xfrm>
          <a:prstGeom prst="rect">
            <a:avLst/>
          </a:prstGeom>
          <a:gradFill rotWithShape="1">
            <a:gsLst>
              <a:gs pos="0">
                <a:srgbClr val="CCDDEE"/>
              </a:gs>
              <a:gs pos="35001">
                <a:srgbClr val="DBE6F2"/>
              </a:gs>
              <a:gs pos="100000">
                <a:srgbClr val="F0F5FB"/>
              </a:gs>
            </a:gsLst>
            <a:lin ang="16200000" scaled="1"/>
          </a:gradFill>
          <a:ln w="9525">
            <a:solidFill>
              <a:srgbClr val="9FAEBD"/>
            </a:solidFill>
            <a:miter lim="800000"/>
            <a:headEnd/>
            <a:tailEnd/>
          </a:ln>
          <a:effectLst>
            <a:outerShdw blurRad="63500" dist="20000" dir="5400000" rotWithShape="0">
              <a:srgbClr val="000000">
                <a:alpha val="37999"/>
              </a:srgb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a:ea typeface="ＭＳ Ｐゴシック" charset="0"/>
              <a:cs typeface="Arial"/>
            </a:endParaRPr>
          </a:p>
        </p:txBody>
      </p:sp>
      <p:sp>
        <p:nvSpPr>
          <p:cNvPr id="12" name="Rectangle 11"/>
          <p:cNvSpPr>
            <a:spLocks noChangeArrowheads="1"/>
          </p:cNvSpPr>
          <p:nvPr/>
        </p:nvSpPr>
        <p:spPr bwMode="auto">
          <a:xfrm>
            <a:off x="1600200" y="5181600"/>
            <a:ext cx="838200" cy="609600"/>
          </a:xfrm>
          <a:prstGeom prst="rect">
            <a:avLst/>
          </a:prstGeom>
          <a:gradFill rotWithShape="1">
            <a:gsLst>
              <a:gs pos="0">
                <a:srgbClr val="CCDDEE"/>
              </a:gs>
              <a:gs pos="35001">
                <a:srgbClr val="DBE6F2"/>
              </a:gs>
              <a:gs pos="100000">
                <a:srgbClr val="F0F5FB"/>
              </a:gs>
            </a:gsLst>
            <a:lin ang="16200000" scaled="1"/>
          </a:gradFill>
          <a:ln w="9525">
            <a:solidFill>
              <a:srgbClr val="9FAEBD"/>
            </a:solidFill>
            <a:miter lim="800000"/>
            <a:headEnd/>
            <a:tailEnd/>
          </a:ln>
          <a:effectLst>
            <a:outerShdw blurRad="63500" dist="20000" dir="5400000" rotWithShape="0">
              <a:srgbClr val="000000">
                <a:alpha val="37999"/>
              </a:srgb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a:ea typeface="ＭＳ Ｐゴシック" charset="0"/>
              <a:cs typeface="Arial"/>
            </a:endParaRPr>
          </a:p>
        </p:txBody>
      </p:sp>
      <p:sp>
        <p:nvSpPr>
          <p:cNvPr id="13" name="Rectangle 12"/>
          <p:cNvSpPr>
            <a:spLocks noChangeArrowheads="1"/>
          </p:cNvSpPr>
          <p:nvPr/>
        </p:nvSpPr>
        <p:spPr bwMode="auto">
          <a:xfrm>
            <a:off x="3200400" y="5181600"/>
            <a:ext cx="838200" cy="609600"/>
          </a:xfrm>
          <a:prstGeom prst="rect">
            <a:avLst/>
          </a:prstGeom>
          <a:gradFill rotWithShape="1">
            <a:gsLst>
              <a:gs pos="0">
                <a:srgbClr val="CCDDEE"/>
              </a:gs>
              <a:gs pos="35001">
                <a:srgbClr val="DBE6F2"/>
              </a:gs>
              <a:gs pos="100000">
                <a:srgbClr val="F0F5FB"/>
              </a:gs>
            </a:gsLst>
            <a:lin ang="16200000" scaled="1"/>
          </a:gradFill>
          <a:ln w="9525">
            <a:solidFill>
              <a:srgbClr val="9FAEBD"/>
            </a:solidFill>
            <a:miter lim="800000"/>
            <a:headEnd/>
            <a:tailEnd/>
          </a:ln>
          <a:effectLst>
            <a:outerShdw blurRad="63500" dist="20000" dir="5400000" rotWithShape="0">
              <a:srgbClr val="000000">
                <a:alpha val="37999"/>
              </a:srgb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a:ea typeface="ＭＳ Ｐゴシック" charset="0"/>
              <a:cs typeface="Arial"/>
            </a:endParaRPr>
          </a:p>
        </p:txBody>
      </p:sp>
      <p:sp>
        <p:nvSpPr>
          <p:cNvPr id="14" name="Rectangle 13"/>
          <p:cNvSpPr>
            <a:spLocks noChangeArrowheads="1"/>
          </p:cNvSpPr>
          <p:nvPr/>
        </p:nvSpPr>
        <p:spPr bwMode="auto">
          <a:xfrm>
            <a:off x="4800600" y="5181600"/>
            <a:ext cx="838200" cy="609600"/>
          </a:xfrm>
          <a:prstGeom prst="rect">
            <a:avLst/>
          </a:prstGeom>
          <a:gradFill rotWithShape="1">
            <a:gsLst>
              <a:gs pos="0">
                <a:srgbClr val="CCDDEE"/>
              </a:gs>
              <a:gs pos="35001">
                <a:srgbClr val="DBE6F2"/>
              </a:gs>
              <a:gs pos="100000">
                <a:srgbClr val="F0F5FB"/>
              </a:gs>
            </a:gsLst>
            <a:lin ang="16200000" scaled="1"/>
          </a:gradFill>
          <a:ln w="9525">
            <a:solidFill>
              <a:srgbClr val="9FAEBD"/>
            </a:solidFill>
            <a:miter lim="800000"/>
            <a:headEnd/>
            <a:tailEnd/>
          </a:ln>
          <a:effectLst>
            <a:outerShdw blurRad="63500" dist="20000" dir="5400000" rotWithShape="0">
              <a:srgbClr val="000000">
                <a:alpha val="37999"/>
              </a:srgb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a:ea typeface="ＭＳ Ｐゴシック" charset="0"/>
              <a:cs typeface="Arial"/>
            </a:endParaRPr>
          </a:p>
        </p:txBody>
      </p:sp>
      <p:sp>
        <p:nvSpPr>
          <p:cNvPr id="15" name="Rectangle 14"/>
          <p:cNvSpPr>
            <a:spLocks noChangeArrowheads="1"/>
          </p:cNvSpPr>
          <p:nvPr/>
        </p:nvSpPr>
        <p:spPr bwMode="auto">
          <a:xfrm>
            <a:off x="6400800" y="5181600"/>
            <a:ext cx="838200" cy="609600"/>
          </a:xfrm>
          <a:prstGeom prst="rect">
            <a:avLst/>
          </a:prstGeom>
          <a:gradFill rotWithShape="1">
            <a:gsLst>
              <a:gs pos="0">
                <a:srgbClr val="CCDDEE"/>
              </a:gs>
              <a:gs pos="35001">
                <a:srgbClr val="DBE6F2"/>
              </a:gs>
              <a:gs pos="100000">
                <a:srgbClr val="F0F5FB"/>
              </a:gs>
            </a:gsLst>
            <a:lin ang="16200000" scaled="1"/>
          </a:gradFill>
          <a:ln w="9525">
            <a:solidFill>
              <a:srgbClr val="9FAEBD"/>
            </a:solidFill>
            <a:miter lim="800000"/>
            <a:headEnd/>
            <a:tailEnd/>
          </a:ln>
          <a:effectLst>
            <a:outerShdw blurRad="63500" dist="20000" dir="5400000" rotWithShape="0">
              <a:srgbClr val="000000">
                <a:alpha val="37999"/>
              </a:srgb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a:ea typeface="ＭＳ Ｐゴシック" charset="0"/>
              <a:cs typeface="Arial"/>
            </a:endParaRPr>
          </a:p>
        </p:txBody>
      </p:sp>
      <p:sp>
        <p:nvSpPr>
          <p:cNvPr id="2971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782C315-8A1C-B34E-AD12-0F149481C398}" type="slidenum">
              <a:rPr kumimoji="0" lang="en-US" sz="1200" b="0" i="0" u="none" strike="noStrike" kern="1200" cap="none" spc="0" normalizeH="0" baseline="0" noProof="0">
                <a:ln>
                  <a:noFill/>
                </a:ln>
                <a:solidFill>
                  <a:srgbClr val="000000"/>
                </a:solidFill>
                <a:effectLst/>
                <a:uLnTx/>
                <a:uFillTx/>
                <a:latin typeface="Garamond" charset="0"/>
                <a:ea typeface="ＭＳ Ｐゴシック" charset="0"/>
                <a:cs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170</a:t>
            </a:fld>
            <a:endParaRPr kumimoji="0" lang="en-US" sz="1200" b="0" i="0" u="none" strike="noStrike" kern="1200" cap="none" spc="0" normalizeH="0" baseline="0" noProof="0">
              <a:ln>
                <a:noFill/>
              </a:ln>
              <a:solidFill>
                <a:srgbClr val="000000"/>
              </a:solidFill>
              <a:effectLst/>
              <a:uLnTx/>
              <a:uFillTx/>
              <a:latin typeface="Garamond" charset="0"/>
              <a:ea typeface="ＭＳ Ｐゴシック" charset="0"/>
              <a:cs typeface="ＭＳ Ｐゴシック" charset="0"/>
            </a:endParaRPr>
          </a:p>
        </p:txBody>
      </p:sp>
      <p:sp>
        <p:nvSpPr>
          <p:cNvPr id="17" name="TextBox 15"/>
          <p:cNvSpPr txBox="1">
            <a:spLocks noChangeArrowheads="1"/>
          </p:cNvSpPr>
          <p:nvPr/>
        </p:nvSpPr>
        <p:spPr bwMode="auto">
          <a:xfrm>
            <a:off x="247650" y="2209800"/>
            <a:ext cx="83978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Large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Cores</a:t>
            </a:r>
          </a:p>
        </p:txBody>
      </p:sp>
      <p:sp>
        <p:nvSpPr>
          <p:cNvPr id="18" name="TextBox 15"/>
          <p:cNvSpPr txBox="1">
            <a:spLocks noChangeArrowheads="1"/>
          </p:cNvSpPr>
          <p:nvPr/>
        </p:nvSpPr>
        <p:spPr bwMode="auto">
          <a:xfrm>
            <a:off x="268288" y="4992688"/>
            <a:ext cx="8001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Small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Cores</a:t>
            </a:r>
          </a:p>
        </p:txBody>
      </p:sp>
      <p:sp>
        <p:nvSpPr>
          <p:cNvPr id="21" name="TextBox 20"/>
          <p:cNvSpPr txBox="1">
            <a:spLocks noChangeArrowheads="1"/>
          </p:cNvSpPr>
          <p:nvPr/>
        </p:nvSpPr>
        <p:spPr bwMode="auto">
          <a:xfrm>
            <a:off x="1676400" y="4095750"/>
            <a:ext cx="6858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rPr>
              <a:t>LT1</a:t>
            </a:r>
          </a:p>
        </p:txBody>
      </p:sp>
      <p:sp>
        <p:nvSpPr>
          <p:cNvPr id="22" name="TextBox 21"/>
          <p:cNvSpPr txBox="1">
            <a:spLocks noChangeArrowheads="1"/>
          </p:cNvSpPr>
          <p:nvPr/>
        </p:nvSpPr>
        <p:spPr bwMode="auto">
          <a:xfrm>
            <a:off x="3352800" y="4095750"/>
            <a:ext cx="6858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rPr>
              <a:t>LT2</a:t>
            </a:r>
          </a:p>
        </p:txBody>
      </p:sp>
      <p:sp>
        <p:nvSpPr>
          <p:cNvPr id="23" name="TextBox 22"/>
          <p:cNvSpPr txBox="1">
            <a:spLocks noChangeArrowheads="1"/>
          </p:cNvSpPr>
          <p:nvPr/>
        </p:nvSpPr>
        <p:spPr bwMode="auto">
          <a:xfrm>
            <a:off x="4876800" y="4095750"/>
            <a:ext cx="6858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rPr>
              <a:t>LT3</a:t>
            </a:r>
          </a:p>
        </p:txBody>
      </p:sp>
      <p:sp>
        <p:nvSpPr>
          <p:cNvPr id="24" name="TextBox 23"/>
          <p:cNvSpPr txBox="1">
            <a:spLocks noChangeArrowheads="1"/>
          </p:cNvSpPr>
          <p:nvPr/>
        </p:nvSpPr>
        <p:spPr bwMode="auto">
          <a:xfrm>
            <a:off x="6553200" y="4114800"/>
            <a:ext cx="6858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rPr>
              <a:t>LT4</a:t>
            </a:r>
          </a:p>
        </p:txBody>
      </p:sp>
      <p:sp>
        <p:nvSpPr>
          <p:cNvPr id="25" name="TextBox 24"/>
          <p:cNvSpPr txBox="1">
            <a:spLocks noChangeArrowheads="1"/>
          </p:cNvSpPr>
          <p:nvPr/>
        </p:nvSpPr>
        <p:spPr bwMode="auto">
          <a:xfrm>
            <a:off x="1752600" y="4552950"/>
            <a:ext cx="5562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rPr>
              <a:t>U</a:t>
            </a:r>
            <a:r>
              <a:rPr kumimoji="0" lang="en-US" sz="2000" b="0" i="0" u="none" strike="noStrike" kern="1200" cap="none" spc="0" normalizeH="0" baseline="-25000" noProof="0">
                <a:ln>
                  <a:noFill/>
                </a:ln>
                <a:solidFill>
                  <a:srgbClr val="000000"/>
                </a:solidFill>
                <a:effectLst/>
                <a:uLnTx/>
                <a:uFillTx/>
                <a:latin typeface="Arial" charset="0"/>
                <a:ea typeface="ＭＳ Ｐゴシック" charset="0"/>
                <a:cs typeface="Arial" charset="0"/>
              </a:rPr>
              <a:t>LT1</a:t>
            </a:r>
            <a:r>
              <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rPr>
              <a:t>      &gt;        U</a:t>
            </a:r>
            <a:r>
              <a:rPr kumimoji="0" lang="en-US" sz="2000" b="0" i="0" u="none" strike="noStrike" kern="1200" cap="none" spc="0" normalizeH="0" baseline="-25000" noProof="0">
                <a:ln>
                  <a:noFill/>
                </a:ln>
                <a:solidFill>
                  <a:srgbClr val="000000"/>
                </a:solidFill>
                <a:effectLst/>
                <a:uLnTx/>
                <a:uFillTx/>
                <a:latin typeface="Arial" charset="0"/>
                <a:ea typeface="ＭＳ Ｐゴシック" charset="0"/>
                <a:cs typeface="Arial" charset="0"/>
              </a:rPr>
              <a:t>LT2</a:t>
            </a:r>
            <a:r>
              <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rPr>
              <a:t>       &gt;       U</a:t>
            </a:r>
            <a:r>
              <a:rPr kumimoji="0" lang="en-US" sz="2000" b="0" i="0" u="none" strike="noStrike" kern="1200" cap="none" spc="0" normalizeH="0" baseline="-25000" noProof="0">
                <a:ln>
                  <a:noFill/>
                </a:ln>
                <a:solidFill>
                  <a:srgbClr val="000000"/>
                </a:solidFill>
                <a:effectLst/>
                <a:uLnTx/>
                <a:uFillTx/>
                <a:latin typeface="Arial" charset="0"/>
                <a:ea typeface="ＭＳ Ｐゴシック" charset="0"/>
                <a:cs typeface="Arial" charset="0"/>
              </a:rPr>
              <a:t>LT3</a:t>
            </a:r>
            <a:r>
              <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rPr>
              <a:t>       &gt;        U</a:t>
            </a:r>
            <a:r>
              <a:rPr kumimoji="0" lang="en-US" sz="2000" b="0" i="0" u="none" strike="noStrike" kern="1200" cap="none" spc="0" normalizeH="0" baseline="-25000" noProof="0">
                <a:ln>
                  <a:noFill/>
                </a:ln>
                <a:solidFill>
                  <a:srgbClr val="000000"/>
                </a:solidFill>
                <a:effectLst/>
                <a:uLnTx/>
                <a:uFillTx/>
                <a:latin typeface="Arial" charset="0"/>
                <a:ea typeface="ＭＳ Ｐゴシック" charset="0"/>
                <a:cs typeface="Arial" charset="0"/>
              </a:rPr>
              <a:t>LT4</a:t>
            </a:r>
          </a:p>
        </p:txBody>
      </p:sp>
      <p:sp>
        <p:nvSpPr>
          <p:cNvPr id="26" name="TextBox 15"/>
          <p:cNvSpPr txBox="1">
            <a:spLocks noChangeArrowheads="1"/>
          </p:cNvSpPr>
          <p:nvPr/>
        </p:nvSpPr>
        <p:spPr bwMode="auto">
          <a:xfrm>
            <a:off x="833438" y="1524000"/>
            <a:ext cx="5643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rPr>
              <a:t>LT assigned to each large core every quantum</a:t>
            </a:r>
          </a:p>
        </p:txBody>
      </p:sp>
      <p:sp>
        <p:nvSpPr>
          <p:cNvPr id="27" name="Rectangle 26"/>
          <p:cNvSpPr/>
          <p:nvPr/>
        </p:nvSpPr>
        <p:spPr>
          <a:xfrm>
            <a:off x="1295400" y="3810000"/>
            <a:ext cx="4648200" cy="11430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28" name="TextBox 15"/>
          <p:cNvSpPr txBox="1">
            <a:spLocks noChangeArrowheads="1"/>
          </p:cNvSpPr>
          <p:nvPr/>
        </p:nvSpPr>
        <p:spPr bwMode="auto">
          <a:xfrm>
            <a:off x="5875338" y="3124200"/>
            <a:ext cx="250666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rPr>
              <a:t>Set of Highest-Utility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rPr>
              <a:t> Lagging Threads</a:t>
            </a:r>
          </a:p>
        </p:txBody>
      </p:sp>
      <p:sp>
        <p:nvSpPr>
          <p:cNvPr id="29" name="Oval 28"/>
          <p:cNvSpPr/>
          <p:nvPr/>
        </p:nvSpPr>
        <p:spPr>
          <a:xfrm>
            <a:off x="4876800" y="4419600"/>
            <a:ext cx="685800" cy="6096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30" name="TextBox 15"/>
          <p:cNvSpPr txBox="1">
            <a:spLocks noChangeArrowheads="1"/>
          </p:cNvSpPr>
          <p:nvPr/>
        </p:nvSpPr>
        <p:spPr bwMode="auto">
          <a:xfrm>
            <a:off x="4419600" y="5181600"/>
            <a:ext cx="2946400" cy="708025"/>
          </a:xfrm>
          <a:prstGeom prst="wedgeRectCallout">
            <a:avLst>
              <a:gd name="adj1" fmla="val -21897"/>
              <a:gd name="adj2" fmla="val -69360"/>
            </a:avLst>
          </a:prstGeom>
          <a:solidFill>
            <a:schemeClr val="accent1"/>
          </a:solidFill>
          <a:ln w="9525">
            <a:solidFill>
              <a:schemeClr val="accent6"/>
            </a:solid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Bottleneck Acceleration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Utility Threshold (BAUT)</a:t>
            </a:r>
          </a:p>
        </p:txBody>
      </p:sp>
      <p:sp>
        <p:nvSpPr>
          <p:cNvPr id="31" name="TextBox 30"/>
          <p:cNvSpPr txBox="1">
            <a:spLocks noChangeArrowheads="1"/>
          </p:cNvSpPr>
          <p:nvPr/>
        </p:nvSpPr>
        <p:spPr bwMode="auto">
          <a:xfrm>
            <a:off x="5029200" y="4114800"/>
            <a:ext cx="6858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rPr>
              <a:t>LT3</a:t>
            </a:r>
          </a:p>
        </p:txBody>
      </p:sp>
      <p:sp>
        <p:nvSpPr>
          <p:cNvPr id="32" name="TextBox 31"/>
          <p:cNvSpPr txBox="1">
            <a:spLocks noChangeArrowheads="1"/>
          </p:cNvSpPr>
          <p:nvPr/>
        </p:nvSpPr>
        <p:spPr bwMode="auto">
          <a:xfrm>
            <a:off x="1752600" y="5334000"/>
            <a:ext cx="6858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rPr>
              <a:t>B1</a:t>
            </a:r>
          </a:p>
        </p:txBody>
      </p:sp>
      <p:sp>
        <p:nvSpPr>
          <p:cNvPr id="33" name="TextBox 32"/>
          <p:cNvSpPr txBox="1">
            <a:spLocks noChangeArrowheads="1"/>
          </p:cNvSpPr>
          <p:nvPr/>
        </p:nvSpPr>
        <p:spPr bwMode="auto">
          <a:xfrm>
            <a:off x="1676400" y="5791200"/>
            <a:ext cx="18288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rPr>
              <a:t>U</a:t>
            </a:r>
            <a:r>
              <a:rPr kumimoji="0" lang="en-US" sz="2000" b="0" i="0" u="none" strike="noStrike" kern="1200" cap="none" spc="0" normalizeH="0" baseline="-25000" noProof="0">
                <a:ln>
                  <a:noFill/>
                </a:ln>
                <a:solidFill>
                  <a:srgbClr val="000000"/>
                </a:solidFill>
                <a:effectLst/>
                <a:uLnTx/>
                <a:uFillTx/>
                <a:latin typeface="Arial" charset="0"/>
                <a:ea typeface="ＭＳ Ｐゴシック" charset="0"/>
                <a:cs typeface="Arial" charset="0"/>
              </a:rPr>
              <a:t>B1</a:t>
            </a:r>
            <a:r>
              <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rPr>
              <a:t> &gt; BAUT</a:t>
            </a:r>
          </a:p>
        </p:txBody>
      </p:sp>
      <p:sp>
        <p:nvSpPr>
          <p:cNvPr id="34" name="TextBox 33"/>
          <p:cNvSpPr txBox="1">
            <a:spLocks noChangeArrowheads="1"/>
          </p:cNvSpPr>
          <p:nvPr/>
        </p:nvSpPr>
        <p:spPr bwMode="auto">
          <a:xfrm>
            <a:off x="3352800" y="5334000"/>
            <a:ext cx="6858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rPr>
              <a:t>B2</a:t>
            </a:r>
          </a:p>
        </p:txBody>
      </p:sp>
      <p:sp>
        <p:nvSpPr>
          <p:cNvPr id="35" name="TextBox 34"/>
          <p:cNvSpPr txBox="1">
            <a:spLocks noChangeArrowheads="1"/>
          </p:cNvSpPr>
          <p:nvPr/>
        </p:nvSpPr>
        <p:spPr bwMode="auto">
          <a:xfrm>
            <a:off x="2895600" y="5791200"/>
            <a:ext cx="18288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rPr>
              <a:t>U</a:t>
            </a:r>
            <a:r>
              <a:rPr kumimoji="0" lang="en-US" sz="2000" b="0" i="0" u="none" strike="noStrike" kern="1200" cap="none" spc="0" normalizeH="0" baseline="-25000" noProof="0">
                <a:ln>
                  <a:noFill/>
                </a:ln>
                <a:solidFill>
                  <a:srgbClr val="000000"/>
                </a:solidFill>
                <a:effectLst/>
                <a:uLnTx/>
                <a:uFillTx/>
                <a:latin typeface="Arial" charset="0"/>
                <a:ea typeface="ＭＳ Ｐゴシック" charset="0"/>
                <a:cs typeface="Arial" charset="0"/>
              </a:rPr>
              <a:t>B2</a:t>
            </a:r>
            <a:r>
              <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rPr>
              <a:t> &gt; BAUT</a:t>
            </a:r>
          </a:p>
        </p:txBody>
      </p:sp>
      <p:grpSp>
        <p:nvGrpSpPr>
          <p:cNvPr id="2" name="Group 52"/>
          <p:cNvGrpSpPr>
            <a:grpSpLocks/>
          </p:cNvGrpSpPr>
          <p:nvPr/>
        </p:nvGrpSpPr>
        <p:grpSpPr bwMode="auto">
          <a:xfrm>
            <a:off x="5791200" y="2133600"/>
            <a:ext cx="3124200" cy="838200"/>
            <a:chOff x="5791200" y="2133600"/>
            <a:chExt cx="3124200" cy="838200"/>
          </a:xfrm>
        </p:grpSpPr>
        <p:cxnSp>
          <p:nvCxnSpPr>
            <p:cNvPr id="40" name="Straight Connector 39"/>
            <p:cNvCxnSpPr/>
            <p:nvPr/>
          </p:nvCxnSpPr>
          <p:spPr>
            <a:xfrm>
              <a:off x="7391400" y="2133600"/>
              <a:ext cx="0" cy="838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229600" y="2133600"/>
              <a:ext cx="0" cy="838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553200" y="2133600"/>
              <a:ext cx="0" cy="838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553200" y="2133600"/>
              <a:ext cx="2362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553200" y="2971800"/>
              <a:ext cx="2362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5791200" y="2590800"/>
              <a:ext cx="762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4" name="TextBox 15"/>
          <p:cNvSpPr txBox="1">
            <a:spLocks noChangeArrowheads="1"/>
          </p:cNvSpPr>
          <p:nvPr/>
        </p:nvSpPr>
        <p:spPr bwMode="auto">
          <a:xfrm>
            <a:off x="6557963" y="1676400"/>
            <a:ext cx="220503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rPr>
              <a:t>Scheduling Buffer</a:t>
            </a:r>
          </a:p>
        </p:txBody>
      </p:sp>
      <p:sp>
        <p:nvSpPr>
          <p:cNvPr id="55" name="TextBox 54"/>
          <p:cNvSpPr txBox="1">
            <a:spLocks noChangeArrowheads="1"/>
          </p:cNvSpPr>
          <p:nvPr/>
        </p:nvSpPr>
        <p:spPr bwMode="auto">
          <a:xfrm>
            <a:off x="4876800" y="4095750"/>
            <a:ext cx="6858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rPr>
              <a:t>LT3</a:t>
            </a:r>
          </a:p>
        </p:txBody>
      </p:sp>
      <p:sp>
        <p:nvSpPr>
          <p:cNvPr id="56" name="TextBox 15"/>
          <p:cNvSpPr txBox="1">
            <a:spLocks noChangeArrowheads="1"/>
          </p:cNvSpPr>
          <p:nvPr/>
        </p:nvSpPr>
        <p:spPr bwMode="auto">
          <a:xfrm>
            <a:off x="5867400" y="3124200"/>
            <a:ext cx="3290888"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rPr>
              <a:t>No more bottlenecks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sym typeface="Wingdings" charset="0"/>
              </a:rPr>
              <a:t> LT3 returns to large core</a:t>
            </a: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44" name="TextBox 15"/>
          <p:cNvSpPr txBox="1">
            <a:spLocks noChangeArrowheads="1"/>
          </p:cNvSpPr>
          <p:nvPr/>
        </p:nvSpPr>
        <p:spPr bwMode="auto">
          <a:xfrm>
            <a:off x="7315200" y="3886200"/>
            <a:ext cx="140652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rPr>
              <a:t>LT: lagging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rPr>
              <a:t> threads</a:t>
            </a:r>
          </a:p>
        </p:txBody>
      </p:sp>
      <p:sp>
        <p:nvSpPr>
          <p:cNvPr id="45" name="TextBox 15"/>
          <p:cNvSpPr txBox="1">
            <a:spLocks noChangeArrowheads="1"/>
          </p:cNvSpPr>
          <p:nvPr/>
        </p:nvSpPr>
        <p:spPr bwMode="auto">
          <a:xfrm>
            <a:off x="7350125" y="4572000"/>
            <a:ext cx="109696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rPr>
              <a:t>U: utility</a:t>
            </a:r>
          </a:p>
        </p:txBody>
      </p:sp>
      <p:sp>
        <p:nvSpPr>
          <p:cNvPr id="47" name="TextBox 15"/>
          <p:cNvSpPr txBox="1">
            <a:spLocks noChangeArrowheads="1"/>
          </p:cNvSpPr>
          <p:nvPr/>
        </p:nvSpPr>
        <p:spPr bwMode="auto">
          <a:xfrm>
            <a:off x="7350125" y="5391150"/>
            <a:ext cx="17938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rPr>
              <a:t>B: bottlenecks</a:t>
            </a:r>
          </a:p>
        </p:txBody>
      </p:sp>
      <p:sp>
        <p:nvSpPr>
          <p:cNvPr id="48" name="Rectangle 47"/>
          <p:cNvSpPr/>
          <p:nvPr/>
        </p:nvSpPr>
        <p:spPr>
          <a:xfrm>
            <a:off x="1600200" y="5867400"/>
            <a:ext cx="1676400" cy="3810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49" name="TextBox 15"/>
          <p:cNvSpPr txBox="1">
            <a:spLocks noChangeArrowheads="1"/>
          </p:cNvSpPr>
          <p:nvPr/>
        </p:nvSpPr>
        <p:spPr bwMode="auto">
          <a:xfrm>
            <a:off x="3548063" y="5848350"/>
            <a:ext cx="539591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rPr>
              <a:t>Bottleneck B1 will preempt lagging thread LT3</a:t>
            </a:r>
          </a:p>
        </p:txBody>
      </p:sp>
      <p:sp>
        <p:nvSpPr>
          <p:cNvPr id="50" name="TextBox 15"/>
          <p:cNvSpPr txBox="1">
            <a:spLocks noChangeArrowheads="1"/>
          </p:cNvSpPr>
          <p:nvPr/>
        </p:nvSpPr>
        <p:spPr bwMode="auto">
          <a:xfrm>
            <a:off x="4546600" y="5791200"/>
            <a:ext cx="38354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rPr>
              <a:t>Bottleneck B2 will be enqueued </a:t>
            </a:r>
          </a:p>
        </p:txBody>
      </p:sp>
      <p:sp>
        <p:nvSpPr>
          <p:cNvPr id="52" name="Rectangle 51"/>
          <p:cNvSpPr/>
          <p:nvPr/>
        </p:nvSpPr>
        <p:spPr>
          <a:xfrm>
            <a:off x="2819400" y="5867400"/>
            <a:ext cx="1676400" cy="3810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Tree>
    <p:extLst>
      <p:ext uri="{BB962C8B-B14F-4D97-AF65-F5344CB8AC3E}">
        <p14:creationId xmlns:p14="http://schemas.microsoft.com/office/powerpoint/2010/main" val="20983769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64" presetClass="path" presetSubtype="0" accel="50000" decel="50000" fill="hold" grpId="1" nodeType="withEffect">
                                  <p:stCondLst>
                                    <p:cond delay="0"/>
                                  </p:stCondLst>
                                  <p:childTnLst>
                                    <p:animMotion origin="layout" path="M -3.33333E-6 1.11111E-6 L -3.33333E-6 -0.25972 " pathEditMode="relative" rAng="0" ptsTypes="AA">
                                      <p:cBhvr>
                                        <p:cTn id="60" dur="2000" fill="hold"/>
                                        <p:tgtEl>
                                          <p:spTgt spid="21"/>
                                        </p:tgtEl>
                                        <p:attrNameLst>
                                          <p:attrName>ppt_x</p:attrName>
                                          <p:attrName>ppt_y</p:attrName>
                                        </p:attrNameLst>
                                      </p:cBhvr>
                                      <p:rCtr x="0" y="-12986"/>
                                    </p:animMotion>
                                  </p:childTnLst>
                                </p:cTn>
                              </p:par>
                              <p:par>
                                <p:cTn id="61" presetID="64" presetClass="path" presetSubtype="0" accel="50000" decel="50000" fill="hold" grpId="1" nodeType="withEffect">
                                  <p:stCondLst>
                                    <p:cond delay="0"/>
                                  </p:stCondLst>
                                  <p:childTnLst>
                                    <p:animMotion origin="layout" path="M 3.33333E-6 1.11111E-6 L 3.33333E-6 -0.25972 " pathEditMode="relative" rAng="0" ptsTypes="AA">
                                      <p:cBhvr>
                                        <p:cTn id="62" dur="2000" fill="hold"/>
                                        <p:tgtEl>
                                          <p:spTgt spid="22"/>
                                        </p:tgtEl>
                                        <p:attrNameLst>
                                          <p:attrName>ppt_x</p:attrName>
                                          <p:attrName>ppt_y</p:attrName>
                                        </p:attrNameLst>
                                      </p:cBhvr>
                                      <p:rCtr x="0" y="-12986"/>
                                    </p:animMotion>
                                  </p:childTnLst>
                                </p:cTn>
                              </p:par>
                              <p:par>
                                <p:cTn id="63" presetID="64" presetClass="path" presetSubtype="0" accel="50000" decel="50000" fill="hold" grpId="1" nodeType="withEffect">
                                  <p:stCondLst>
                                    <p:cond delay="0"/>
                                  </p:stCondLst>
                                  <p:childTnLst>
                                    <p:animMotion origin="layout" path="M -3.33333E-6 1.11111E-6 L -3.33333E-6 -0.25972 " pathEditMode="relative" rAng="0" ptsTypes="AA">
                                      <p:cBhvr>
                                        <p:cTn id="64" dur="2000" fill="hold"/>
                                        <p:tgtEl>
                                          <p:spTgt spid="23"/>
                                        </p:tgtEl>
                                        <p:attrNameLst>
                                          <p:attrName>ppt_x</p:attrName>
                                          <p:attrName>ppt_y</p:attrName>
                                        </p:attrNameLst>
                                      </p:cBhvr>
                                      <p:rCtr x="0" y="-12986"/>
                                    </p:animMotion>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26"/>
                                        </p:tgtEl>
                                        <p:attrNameLst>
                                          <p:attrName>style.visibility</p:attrName>
                                        </p:attrNameLst>
                                      </p:cBhvr>
                                      <p:to>
                                        <p:strVal val="hidden"/>
                                      </p:to>
                                    </p:set>
                                  </p:childTnLst>
                                </p:cTn>
                              </p:par>
                              <p:par>
                                <p:cTn id="69" presetID="1" presetClass="entr" presetSubtype="0"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0"/>
                                        </p:tgtEl>
                                        <p:attrNameLst>
                                          <p:attrName>style.visibility</p:attrName>
                                        </p:attrNameLst>
                                      </p:cBhvr>
                                      <p:to>
                                        <p:strVal val="visible"/>
                                      </p:to>
                                    </p:set>
                                  </p:childTnLst>
                                </p:cTn>
                              </p:par>
                              <p:par>
                                <p:cTn id="75" presetID="1" presetClass="exit" presetSubtype="0" fill="hold" grpId="1" nodeType="withEffect">
                                  <p:stCondLst>
                                    <p:cond delay="0"/>
                                  </p:stCondLst>
                                  <p:childTnLst>
                                    <p:set>
                                      <p:cBhvr>
                                        <p:cTn id="76" dur="1" fill="hold">
                                          <p:stCondLst>
                                            <p:cond delay="0"/>
                                          </p:stCondLst>
                                        </p:cTn>
                                        <p:tgtEl>
                                          <p:spTgt spid="27"/>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28"/>
                                        </p:tgtEl>
                                        <p:attrNameLst>
                                          <p:attrName>style.visibility</p:attrName>
                                        </p:attrNameLst>
                                      </p:cBhvr>
                                      <p:to>
                                        <p:strVal val="hidden"/>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7"/>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xit" presetSubtype="0" fill="hold" grpId="2" nodeType="clickEffect">
                                  <p:stCondLst>
                                    <p:cond delay="0"/>
                                  </p:stCondLst>
                                  <p:childTnLst>
                                    <p:set>
                                      <p:cBhvr>
                                        <p:cTn id="94" dur="1" fill="hold">
                                          <p:stCondLst>
                                            <p:cond delay="0"/>
                                          </p:stCondLst>
                                        </p:cTn>
                                        <p:tgtEl>
                                          <p:spTgt spid="23"/>
                                        </p:tgtEl>
                                        <p:attrNameLst>
                                          <p:attrName>style.visibility</p:attrName>
                                        </p:attrNameLst>
                                      </p:cBhvr>
                                      <p:to>
                                        <p:strVal val="hidden"/>
                                      </p:to>
                                    </p:set>
                                  </p:childTnLst>
                                </p:cTn>
                              </p:par>
                              <p:par>
                                <p:cTn id="95" presetID="1" presetClass="entr" presetSubtype="0" fill="hold" grpId="0" nodeType="withEffect">
                                  <p:stCondLst>
                                    <p:cond delay="0"/>
                                  </p:stCondLst>
                                  <p:childTnLst>
                                    <p:set>
                                      <p:cBhvr>
                                        <p:cTn id="96" dur="1" fill="hold">
                                          <p:stCondLst>
                                            <p:cond delay="0"/>
                                          </p:stCondLst>
                                        </p:cTn>
                                        <p:tgtEl>
                                          <p:spTgt spid="31"/>
                                        </p:tgtEl>
                                        <p:attrNameLst>
                                          <p:attrName>style.visibility</p:attrName>
                                        </p:attrNameLst>
                                      </p:cBhvr>
                                      <p:to>
                                        <p:strVal val="visible"/>
                                      </p:to>
                                    </p:set>
                                  </p:childTnLst>
                                </p:cTn>
                              </p:par>
                              <p:par>
                                <p:cTn id="97" presetID="64" presetClass="path" presetSubtype="0" accel="50000" decel="50000" fill="hold" grpId="1" nodeType="withEffect">
                                  <p:stCondLst>
                                    <p:cond delay="0"/>
                                  </p:stCondLst>
                                  <p:childTnLst>
                                    <p:animMotion origin="layout" path="M -0.0125 -0.00231 L -0.0125 -0.26208 " pathEditMode="relative" rAng="0" ptsTypes="AA">
                                      <p:cBhvr>
                                        <p:cTn id="98" dur="2000" spd="-100000" fill="hold"/>
                                        <p:tgtEl>
                                          <p:spTgt spid="31"/>
                                        </p:tgtEl>
                                        <p:attrNameLst>
                                          <p:attrName>ppt_x</p:attrName>
                                          <p:attrName>ppt_y</p:attrName>
                                        </p:attrNameLst>
                                      </p:cBhvr>
                                      <p:rCtr x="0" y="-12988"/>
                                    </p:animMotion>
                                  </p:childTnLst>
                                </p:cTn>
                              </p:par>
                            </p:childTnLst>
                          </p:cTn>
                        </p:par>
                      </p:childTnLst>
                    </p:cTn>
                  </p:par>
                  <p:par>
                    <p:cTn id="99" fill="hold" nodeType="clickPar">
                      <p:stCondLst>
                        <p:cond delay="indefinite"/>
                      </p:stCondLst>
                      <p:childTnLst>
                        <p:par>
                          <p:cTn id="100" fill="hold" nodeType="withGroup">
                            <p:stCondLst>
                              <p:cond delay="0"/>
                            </p:stCondLst>
                            <p:childTnLst>
                              <p:par>
                                <p:cTn id="101" presetID="64" presetClass="path" presetSubtype="0" accel="50000" decel="50000" fill="hold" grpId="1" nodeType="clickEffect">
                                  <p:stCondLst>
                                    <p:cond delay="0"/>
                                  </p:stCondLst>
                                  <p:childTnLst>
                                    <p:animMotion origin="layout" path="M 3.33333E-6 9.89138E-7 L 0.35416 -0.43957 " pathEditMode="relative" rAng="0" ptsTypes="AA">
                                      <p:cBhvr>
                                        <p:cTn id="102" dur="2000" fill="hold"/>
                                        <p:tgtEl>
                                          <p:spTgt spid="32"/>
                                        </p:tgtEl>
                                        <p:attrNameLst>
                                          <p:attrName>ppt_x</p:attrName>
                                          <p:attrName>ppt_y</p:attrName>
                                        </p:attrNameLst>
                                      </p:cBhvr>
                                      <p:rCtr x="17708" y="-21978"/>
                                    </p:animMotion>
                                  </p:childTnLst>
                                </p:cTn>
                              </p:par>
                            </p:childTnLst>
                          </p:cTn>
                        </p:par>
                        <p:par>
                          <p:cTn id="103" fill="hold" nodeType="afterGroup">
                            <p:stCondLst>
                              <p:cond delay="2000"/>
                            </p:stCondLst>
                            <p:childTnLst>
                              <p:par>
                                <p:cTn id="104" presetID="1" presetClass="exit" presetSubtype="0" fill="hold" grpId="1" nodeType="afterEffect">
                                  <p:stCondLst>
                                    <p:cond delay="0"/>
                                  </p:stCondLst>
                                  <p:childTnLst>
                                    <p:set>
                                      <p:cBhvr>
                                        <p:cTn id="105" dur="1" fill="hold">
                                          <p:stCondLst>
                                            <p:cond delay="0"/>
                                          </p:stCondLst>
                                        </p:cTn>
                                        <p:tgtEl>
                                          <p:spTgt spid="33"/>
                                        </p:tgtEl>
                                        <p:attrNameLst>
                                          <p:attrName>style.visibility</p:attrName>
                                        </p:attrNameLst>
                                      </p:cBhvr>
                                      <p:to>
                                        <p:strVal val="hidden"/>
                                      </p:to>
                                    </p:set>
                                  </p:childTnLst>
                                </p:cTn>
                              </p:par>
                              <p:par>
                                <p:cTn id="106" presetID="1" presetClass="exit" presetSubtype="0" fill="hold" grpId="1" nodeType="withEffect">
                                  <p:stCondLst>
                                    <p:cond delay="0"/>
                                  </p:stCondLst>
                                  <p:childTnLst>
                                    <p:set>
                                      <p:cBhvr>
                                        <p:cTn id="107" dur="1" fill="hold">
                                          <p:stCondLst>
                                            <p:cond delay="0"/>
                                          </p:stCondLst>
                                        </p:cTn>
                                        <p:tgtEl>
                                          <p:spTgt spid="48"/>
                                        </p:tgtEl>
                                        <p:attrNameLst>
                                          <p:attrName>style.visibility</p:attrName>
                                        </p:attrNameLst>
                                      </p:cBhvr>
                                      <p:to>
                                        <p:strVal val="hidden"/>
                                      </p:to>
                                    </p:set>
                                  </p:childTnLst>
                                </p:cTn>
                              </p:par>
                              <p:par>
                                <p:cTn id="108" presetID="1" presetClass="exit" presetSubtype="0" fill="hold" grpId="1" nodeType="withEffect">
                                  <p:stCondLst>
                                    <p:cond delay="0"/>
                                  </p:stCondLst>
                                  <p:childTnLst>
                                    <p:set>
                                      <p:cBhvr>
                                        <p:cTn id="109" dur="1" fill="hold">
                                          <p:stCondLst>
                                            <p:cond delay="0"/>
                                          </p:stCondLst>
                                        </p:cTn>
                                        <p:tgtEl>
                                          <p:spTgt spid="49"/>
                                        </p:tgtEl>
                                        <p:attrNameLst>
                                          <p:attrName>style.visibility</p:attrName>
                                        </p:attrNameLst>
                                      </p:cBhvr>
                                      <p:to>
                                        <p:strVal val="hidden"/>
                                      </p:to>
                                    </p:se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1" presetClass="entr" presetSubtype="0" fill="hold" grpId="0" nodeType="clickEffect">
                                  <p:stCondLst>
                                    <p:cond delay="0"/>
                                  </p:stCondLst>
                                  <p:childTnLst>
                                    <p:set>
                                      <p:cBhvr>
                                        <p:cTn id="113" dur="1" fill="hold">
                                          <p:stCondLst>
                                            <p:cond delay="0"/>
                                          </p:stCondLst>
                                        </p:cTn>
                                        <p:tgtEl>
                                          <p:spTgt spid="34"/>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35"/>
                                        </p:tgtEl>
                                        <p:attrNameLst>
                                          <p:attrName>style.visibility</p:attrName>
                                        </p:attrNameLst>
                                      </p:cBhvr>
                                      <p:to>
                                        <p:strVal val="visible"/>
                                      </p:to>
                                    </p:set>
                                  </p:childTnLst>
                                </p:cTn>
                              </p:par>
                              <p:par>
                                <p:cTn id="116" presetID="1" presetClass="exit" presetSubtype="0" fill="hold" grpId="1" nodeType="withEffect">
                                  <p:stCondLst>
                                    <p:cond delay="0"/>
                                  </p:stCondLst>
                                  <p:childTnLst>
                                    <p:set>
                                      <p:cBhvr>
                                        <p:cTn id="117" dur="1" fill="hold">
                                          <p:stCondLst>
                                            <p:cond delay="0"/>
                                          </p:stCondLst>
                                        </p:cTn>
                                        <p:tgtEl>
                                          <p:spTgt spid="29"/>
                                        </p:tgtEl>
                                        <p:attrNameLst>
                                          <p:attrName>style.visibility</p:attrName>
                                        </p:attrNameLst>
                                      </p:cBhvr>
                                      <p:to>
                                        <p:strVal val="hidden"/>
                                      </p:to>
                                    </p:set>
                                  </p:childTnLst>
                                </p:cTn>
                              </p:par>
                              <p:par>
                                <p:cTn id="118" presetID="1" presetClass="exit" presetSubtype="0" fill="hold" grpId="1" nodeType="withEffect">
                                  <p:stCondLst>
                                    <p:cond delay="0"/>
                                  </p:stCondLst>
                                  <p:childTnLst>
                                    <p:set>
                                      <p:cBhvr>
                                        <p:cTn id="119" dur="1" fill="hold">
                                          <p:stCondLst>
                                            <p:cond delay="0"/>
                                          </p:stCondLst>
                                        </p:cTn>
                                        <p:tgtEl>
                                          <p:spTgt spid="30"/>
                                        </p:tgtEl>
                                        <p:attrNameLst>
                                          <p:attrName>style.visibility</p:attrName>
                                        </p:attrNameLst>
                                      </p:cBhvr>
                                      <p:to>
                                        <p:strVal val="hidden"/>
                                      </p:to>
                                    </p:se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1" presetClass="entr" presetSubtype="0" fill="hold" nodeType="clickEffect">
                                  <p:stCondLst>
                                    <p:cond delay="0"/>
                                  </p:stCondLst>
                                  <p:childTnLst>
                                    <p:set>
                                      <p:cBhvr>
                                        <p:cTn id="123" dur="1" fill="hold">
                                          <p:stCondLst>
                                            <p:cond delay="0"/>
                                          </p:stCondLst>
                                        </p:cTn>
                                        <p:tgtEl>
                                          <p:spTgt spid="2"/>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54"/>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64" presetClass="path" presetSubtype="0" accel="50000" decel="50000" fill="hold" grpId="1" nodeType="clickEffect">
                                  <p:stCondLst>
                                    <p:cond delay="0"/>
                                  </p:stCondLst>
                                  <p:childTnLst>
                                    <p:animMotion origin="layout" path="M 3.33333E-6 -1.03193E-6 L 0.37083 -0.44007 " pathEditMode="relative" rAng="0" ptsTypes="AA">
                                      <p:cBhvr>
                                        <p:cTn id="133" dur="2000" fill="hold"/>
                                        <p:tgtEl>
                                          <p:spTgt spid="34"/>
                                        </p:tgtEl>
                                        <p:attrNameLst>
                                          <p:attrName>ppt_x</p:attrName>
                                          <p:attrName>ppt_y</p:attrName>
                                        </p:attrNameLst>
                                      </p:cBhvr>
                                      <p:rCtr x="18542" y="-22004"/>
                                    </p:animMotion>
                                  </p:childTnLst>
                                </p:cTn>
                              </p:par>
                              <p:par>
                                <p:cTn id="134" presetID="1" presetClass="exit" presetSubtype="0" fill="hold" grpId="1" nodeType="withEffect">
                                  <p:stCondLst>
                                    <p:cond delay="0"/>
                                  </p:stCondLst>
                                  <p:childTnLst>
                                    <p:set>
                                      <p:cBhvr>
                                        <p:cTn id="135" dur="1" fill="hold">
                                          <p:stCondLst>
                                            <p:cond delay="0"/>
                                          </p:stCondLst>
                                        </p:cTn>
                                        <p:tgtEl>
                                          <p:spTgt spid="35"/>
                                        </p:tgtEl>
                                        <p:attrNameLst>
                                          <p:attrName>style.visibility</p:attrName>
                                        </p:attrNameLst>
                                      </p:cBhvr>
                                      <p:to>
                                        <p:strVal val="hidden"/>
                                      </p:to>
                                    </p:set>
                                  </p:childTnLst>
                                </p:cTn>
                              </p:par>
                              <p:par>
                                <p:cTn id="136" presetID="1" presetClass="exit" presetSubtype="0" fill="hold" grpId="1" nodeType="withEffect">
                                  <p:stCondLst>
                                    <p:cond delay="0"/>
                                  </p:stCondLst>
                                  <p:childTnLst>
                                    <p:set>
                                      <p:cBhvr>
                                        <p:cTn id="137" dur="1" fill="hold">
                                          <p:stCondLst>
                                            <p:cond delay="0"/>
                                          </p:stCondLst>
                                        </p:cTn>
                                        <p:tgtEl>
                                          <p:spTgt spid="52"/>
                                        </p:tgtEl>
                                        <p:attrNameLst>
                                          <p:attrName>style.visibility</p:attrName>
                                        </p:attrNameLst>
                                      </p:cBhvr>
                                      <p:to>
                                        <p:strVal val="hidden"/>
                                      </p:to>
                                    </p:set>
                                  </p:childTnLst>
                                </p:cTn>
                              </p:par>
                              <p:par>
                                <p:cTn id="138" presetID="1" presetClass="exit" presetSubtype="0" fill="hold" grpId="1" nodeType="withEffect">
                                  <p:stCondLst>
                                    <p:cond delay="0"/>
                                  </p:stCondLst>
                                  <p:childTnLst>
                                    <p:set>
                                      <p:cBhvr>
                                        <p:cTn id="139" dur="1" fill="hold">
                                          <p:stCondLst>
                                            <p:cond delay="0"/>
                                          </p:stCondLst>
                                        </p:cTn>
                                        <p:tgtEl>
                                          <p:spTgt spid="50"/>
                                        </p:tgtEl>
                                        <p:attrNameLst>
                                          <p:attrName>style.visibility</p:attrName>
                                        </p:attrNameLst>
                                      </p:cBhvr>
                                      <p:to>
                                        <p:strVal val="hidden"/>
                                      </p:to>
                                    </p:se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1" presetClass="exit" presetSubtype="0" fill="hold" grpId="2" nodeType="clickEffect">
                                  <p:stCondLst>
                                    <p:cond delay="0"/>
                                  </p:stCondLst>
                                  <p:childTnLst>
                                    <p:set>
                                      <p:cBhvr>
                                        <p:cTn id="143" dur="1" fill="hold">
                                          <p:stCondLst>
                                            <p:cond delay="0"/>
                                          </p:stCondLst>
                                        </p:cTn>
                                        <p:tgtEl>
                                          <p:spTgt spid="32"/>
                                        </p:tgtEl>
                                        <p:attrNameLst>
                                          <p:attrName>style.visibility</p:attrName>
                                        </p:attrNameLst>
                                      </p:cBhvr>
                                      <p:to>
                                        <p:strVal val="hidden"/>
                                      </p:to>
                                    </p:set>
                                  </p:childTnLst>
                                </p:cTn>
                              </p:par>
                              <p:par>
                                <p:cTn id="144" presetID="1" presetClass="exit" presetSubtype="0" fill="hold" grpId="2" nodeType="withEffect">
                                  <p:stCondLst>
                                    <p:cond delay="0"/>
                                  </p:stCondLst>
                                  <p:childTnLst>
                                    <p:set>
                                      <p:cBhvr>
                                        <p:cTn id="145" dur="1" fill="hold">
                                          <p:stCondLst>
                                            <p:cond delay="0"/>
                                          </p:stCondLst>
                                        </p:cTn>
                                        <p:tgtEl>
                                          <p:spTgt spid="34"/>
                                        </p:tgtEl>
                                        <p:attrNameLst>
                                          <p:attrName>style.visibility</p:attrName>
                                        </p:attrNameLst>
                                      </p:cBhvr>
                                      <p:to>
                                        <p:strVal val="hidden"/>
                                      </p:to>
                                    </p:set>
                                  </p:childTnLst>
                                </p:cTn>
                              </p:par>
                              <p:par>
                                <p:cTn id="146" presetID="1" presetClass="entr" presetSubtype="0" fill="hold" grpId="0" nodeType="withEffect">
                                  <p:stCondLst>
                                    <p:cond delay="0"/>
                                  </p:stCondLst>
                                  <p:childTnLst>
                                    <p:set>
                                      <p:cBhvr>
                                        <p:cTn id="147" dur="1" fill="hold">
                                          <p:stCondLst>
                                            <p:cond delay="0"/>
                                          </p:stCondLst>
                                        </p:cTn>
                                        <p:tgtEl>
                                          <p:spTgt spid="56"/>
                                        </p:tgtEl>
                                        <p:attrNameLst>
                                          <p:attrName>style.visibility</p:attrName>
                                        </p:attrNameLst>
                                      </p:cBhvr>
                                      <p:to>
                                        <p:strVal val="visible"/>
                                      </p:to>
                                    </p:se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1" presetClass="entr" presetSubtype="0" fill="hold" grpId="0" nodeType="clickEffect">
                                  <p:stCondLst>
                                    <p:cond delay="0"/>
                                  </p:stCondLst>
                                  <p:childTnLst>
                                    <p:set>
                                      <p:cBhvr>
                                        <p:cTn id="151" dur="1" fill="hold">
                                          <p:stCondLst>
                                            <p:cond delay="0"/>
                                          </p:stCondLst>
                                        </p:cTn>
                                        <p:tgtEl>
                                          <p:spTgt spid="55"/>
                                        </p:tgtEl>
                                        <p:attrNameLst>
                                          <p:attrName>style.visibility</p:attrName>
                                        </p:attrNameLst>
                                      </p:cBhvr>
                                      <p:to>
                                        <p:strVal val="visible"/>
                                      </p:to>
                                    </p:set>
                                  </p:childTnLst>
                                </p:cTn>
                              </p:par>
                              <p:par>
                                <p:cTn id="152" presetID="1" presetClass="exit" presetSubtype="0" fill="hold" grpId="2" nodeType="withEffect">
                                  <p:stCondLst>
                                    <p:cond delay="0"/>
                                  </p:stCondLst>
                                  <p:childTnLst>
                                    <p:set>
                                      <p:cBhvr>
                                        <p:cTn id="153" dur="1" fill="hold">
                                          <p:stCondLst>
                                            <p:cond delay="0"/>
                                          </p:stCondLst>
                                        </p:cTn>
                                        <p:tgtEl>
                                          <p:spTgt spid="31"/>
                                        </p:tgtEl>
                                        <p:attrNameLst>
                                          <p:attrName>style.visibility</p:attrName>
                                        </p:attrNameLst>
                                      </p:cBhvr>
                                      <p:to>
                                        <p:strVal val="hidden"/>
                                      </p:to>
                                    </p:set>
                                  </p:childTnLst>
                                </p:cTn>
                              </p:par>
                              <p:par>
                                <p:cTn id="154" presetID="64" presetClass="path" presetSubtype="0" accel="50000" decel="50000" fill="hold" grpId="1" nodeType="withEffect">
                                  <p:stCondLst>
                                    <p:cond delay="0"/>
                                  </p:stCondLst>
                                  <p:childTnLst>
                                    <p:animMotion origin="layout" path="M -3.33333E-6 1.11111E-6 L -3.33333E-6 -0.25972 " pathEditMode="relative" rAng="0" ptsTypes="AA">
                                      <p:cBhvr>
                                        <p:cTn id="155" dur="2000" fill="hold"/>
                                        <p:tgtEl>
                                          <p:spTgt spid="55"/>
                                        </p:tgtEl>
                                        <p:attrNameLst>
                                          <p:attrName>ppt_x</p:attrName>
                                          <p:attrName>ppt_y</p:attrName>
                                        </p:attrNameLst>
                                      </p:cBhvr>
                                      <p:rCtr x="0" y="-129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7" grpId="0"/>
      <p:bldP spid="18" grpId="0"/>
      <p:bldP spid="21" grpId="0"/>
      <p:bldP spid="21" grpId="1"/>
      <p:bldP spid="22" grpId="0"/>
      <p:bldP spid="22" grpId="1"/>
      <p:bldP spid="23" grpId="0"/>
      <p:bldP spid="23" grpId="1"/>
      <p:bldP spid="23" grpId="2"/>
      <p:bldP spid="24" grpId="0"/>
      <p:bldP spid="25" grpId="0"/>
      <p:bldP spid="26" grpId="0"/>
      <p:bldP spid="26" grpId="1"/>
      <p:bldP spid="27" grpId="0" animBg="1"/>
      <p:bldP spid="27" grpId="1" animBg="1"/>
      <p:bldP spid="28" grpId="0"/>
      <p:bldP spid="28" grpId="1"/>
      <p:bldP spid="29" grpId="0" animBg="1"/>
      <p:bldP spid="29" grpId="1" animBg="1"/>
      <p:bldP spid="30" grpId="0" animBg="1"/>
      <p:bldP spid="30" grpId="1" animBg="1"/>
      <p:bldP spid="31" grpId="0"/>
      <p:bldP spid="31" grpId="1"/>
      <p:bldP spid="31" grpId="2"/>
      <p:bldP spid="32" grpId="0"/>
      <p:bldP spid="32" grpId="1"/>
      <p:bldP spid="32" grpId="2"/>
      <p:bldP spid="33" grpId="0"/>
      <p:bldP spid="33" grpId="1"/>
      <p:bldP spid="34" grpId="0"/>
      <p:bldP spid="34" grpId="1"/>
      <p:bldP spid="34" grpId="2"/>
      <p:bldP spid="35" grpId="0"/>
      <p:bldP spid="35" grpId="1"/>
      <p:bldP spid="54" grpId="0"/>
      <p:bldP spid="55" grpId="0"/>
      <p:bldP spid="55" grpId="1"/>
      <p:bldP spid="56" grpId="0"/>
      <p:bldP spid="44" grpId="0"/>
      <p:bldP spid="45" grpId="0"/>
      <p:bldP spid="47" grpId="0"/>
      <p:bldP spid="48" grpId="0" animBg="1"/>
      <p:bldP spid="48" grpId="1" animBg="1"/>
      <p:bldP spid="49" grpId="0"/>
      <p:bldP spid="49" grpId="1"/>
      <p:bldP spid="50" grpId="0"/>
      <p:bldP spid="50" grpId="1"/>
      <p:bldP spid="52" grpId="0" animBg="1"/>
      <p:bldP spid="52" grpId="1" animBg="1"/>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76200" y="1447800"/>
            <a:ext cx="9067800" cy="5029200"/>
          </a:xfrm>
        </p:spPr>
        <p:txBody>
          <a:bodyPr/>
          <a:lstStyle/>
          <a:p>
            <a:pPr eaLnBrk="1" hangingPunct="1"/>
            <a:r>
              <a:rPr lang="en-US" sz="2800">
                <a:latin typeface="Verdana" charset="0"/>
                <a:cs typeface="ＭＳ Ｐゴシック" charset="0"/>
              </a:rPr>
              <a:t>Workloads</a:t>
            </a:r>
          </a:p>
          <a:p>
            <a:pPr lvl="1" eaLnBrk="1" hangingPunct="1"/>
            <a:r>
              <a:rPr lang="en-US" sz="1800">
                <a:latin typeface="Verdana" charset="0"/>
                <a:ea typeface="ＭＳ Ｐゴシック" charset="0"/>
                <a:cs typeface="ＭＳ Ｐゴシック" charset="0"/>
              </a:rPr>
              <a:t>single-application: 9 multithreaded applications </a:t>
            </a:r>
            <a:br>
              <a:rPr lang="en-US" sz="1800">
                <a:latin typeface="Verdana" charset="0"/>
                <a:ea typeface="ＭＳ Ｐゴシック" charset="0"/>
                <a:cs typeface="ＭＳ Ｐゴシック" charset="0"/>
              </a:rPr>
            </a:br>
            <a:r>
              <a:rPr lang="en-US" sz="1800">
                <a:latin typeface="Verdana" charset="0"/>
                <a:ea typeface="ＭＳ Ｐゴシック" charset="0"/>
                <a:cs typeface="ＭＳ Ｐゴシック" charset="0"/>
              </a:rPr>
              <a:t>with different impact from bottlenecks</a:t>
            </a:r>
          </a:p>
          <a:p>
            <a:pPr lvl="1" eaLnBrk="1" hangingPunct="1"/>
            <a:r>
              <a:rPr lang="en-US" sz="1800">
                <a:latin typeface="Verdana" charset="0"/>
                <a:ea typeface="ＭＳ Ｐゴシック" charset="0"/>
                <a:cs typeface="ＭＳ Ｐゴシック" charset="0"/>
              </a:rPr>
              <a:t>2-application: all 55 combinations of (9 MT + 1 ST)</a:t>
            </a:r>
          </a:p>
          <a:p>
            <a:pPr lvl="1" eaLnBrk="1" hangingPunct="1"/>
            <a:r>
              <a:rPr lang="en-US" sz="1800">
                <a:latin typeface="Verdana" charset="0"/>
                <a:ea typeface="ＭＳ Ｐゴシック" charset="0"/>
                <a:cs typeface="ＭＳ Ｐゴシック" charset="0"/>
              </a:rPr>
              <a:t>4-application: 50 random combinations of (9 MT + 1 ST)</a:t>
            </a:r>
          </a:p>
          <a:p>
            <a:pPr eaLnBrk="1" hangingPunct="1"/>
            <a:endParaRPr lang="en-US" sz="900">
              <a:latin typeface="Verdana" charset="0"/>
              <a:cs typeface="ＭＳ Ｐゴシック" charset="0"/>
            </a:endParaRPr>
          </a:p>
          <a:p>
            <a:pPr eaLnBrk="1" hangingPunct="1"/>
            <a:r>
              <a:rPr lang="en-US" sz="2800">
                <a:latin typeface="Verdana" charset="0"/>
                <a:cs typeface="ＭＳ Ｐゴシック" charset="0"/>
              </a:rPr>
              <a:t>Processor configuration</a:t>
            </a:r>
          </a:p>
          <a:p>
            <a:pPr lvl="1" eaLnBrk="1" hangingPunct="1"/>
            <a:r>
              <a:rPr lang="en-US" sz="1800">
                <a:latin typeface="Verdana" charset="0"/>
                <a:ea typeface="ＭＳ Ｐゴシック" charset="0"/>
                <a:cs typeface="ＭＳ Ｐゴシック" charset="0"/>
              </a:rPr>
              <a:t>x86 ISA</a:t>
            </a:r>
          </a:p>
          <a:p>
            <a:pPr lvl="1" eaLnBrk="1" hangingPunct="1"/>
            <a:r>
              <a:rPr lang="en-US" sz="1800">
                <a:latin typeface="Verdana" charset="0"/>
                <a:ea typeface="ＭＳ Ｐゴシック" charset="0"/>
                <a:cs typeface="ＭＳ Ｐゴシック" charset="0"/>
              </a:rPr>
              <a:t>Area of large core = 4 x Area of small core</a:t>
            </a:r>
          </a:p>
          <a:p>
            <a:pPr lvl="1" eaLnBrk="1" hangingPunct="1"/>
            <a:r>
              <a:rPr lang="en-US" sz="1800">
                <a:latin typeface="Verdana" charset="0"/>
                <a:ea typeface="ＭＳ Ｐゴシック" charset="0"/>
                <a:cs typeface="ＭＳ Ｐゴシック" charset="0"/>
              </a:rPr>
              <a:t>Large core: 4GHz, out-of-order, 128-entry ROB, 4-wide, 12-stage</a:t>
            </a:r>
          </a:p>
          <a:p>
            <a:pPr lvl="1" eaLnBrk="1" hangingPunct="1"/>
            <a:r>
              <a:rPr lang="en-US" sz="1800">
                <a:latin typeface="Verdana" charset="0"/>
                <a:ea typeface="ＭＳ Ｐゴシック" charset="0"/>
                <a:cs typeface="ＭＳ Ｐゴシック" charset="0"/>
              </a:rPr>
              <a:t>Small core: 4GHz, in-order, 2-wide, 5-stage</a:t>
            </a:r>
          </a:p>
          <a:p>
            <a:pPr lvl="1" eaLnBrk="1" hangingPunct="1"/>
            <a:r>
              <a:rPr lang="en-US" sz="1800">
                <a:latin typeface="Verdana" charset="0"/>
                <a:ea typeface="ＭＳ Ｐゴシック" charset="0"/>
                <a:cs typeface="ＭＳ Ｐゴシック" charset="0"/>
              </a:rPr>
              <a:t>Private 32KB L1, private 256KB L2, shared 8MB L3</a:t>
            </a:r>
          </a:p>
          <a:p>
            <a:pPr lvl="1" eaLnBrk="1" hangingPunct="1"/>
            <a:r>
              <a:rPr lang="en-US" sz="1800">
                <a:latin typeface="Verdana" charset="0"/>
                <a:ea typeface="ＭＳ Ｐゴシック" charset="0"/>
                <a:cs typeface="ＭＳ Ｐゴシック" charset="0"/>
              </a:rPr>
              <a:t>On-chip interconnect: Bi-directional ring, 2-cycle hop latency</a:t>
            </a:r>
          </a:p>
        </p:txBody>
      </p:sp>
      <p:sp>
        <p:nvSpPr>
          <p:cNvPr id="30723" name="Title 4"/>
          <p:cNvSpPr>
            <a:spLocks noGrp="1"/>
          </p:cNvSpPr>
          <p:nvPr>
            <p:ph type="title"/>
          </p:nvPr>
        </p:nvSpPr>
        <p:spPr/>
        <p:txBody>
          <a:bodyPr/>
          <a:lstStyle/>
          <a:p>
            <a:r>
              <a:rPr lang="en-US">
                <a:latin typeface="Verdana" charset="0"/>
                <a:cs typeface="Arial" charset="0"/>
              </a:rPr>
              <a:t>Methodology</a:t>
            </a:r>
          </a:p>
        </p:txBody>
      </p:sp>
      <p:sp>
        <p:nvSpPr>
          <p:cNvPr id="30724"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F96CD75-D9F2-1948-84C8-2955B1B4CC69}" type="slidenum">
              <a:rPr kumimoji="0" lang="en-US" sz="1200" b="0" i="0" u="none" strike="noStrike" kern="1200" cap="none" spc="0" normalizeH="0" baseline="0" noProof="0">
                <a:ln>
                  <a:noFill/>
                </a:ln>
                <a:solidFill>
                  <a:srgbClr val="000000"/>
                </a:solidFill>
                <a:effectLst/>
                <a:uLnTx/>
                <a:uFillTx/>
                <a:latin typeface="Garamond" charset="0"/>
                <a:ea typeface="ＭＳ Ｐゴシック" charset="0"/>
                <a:cs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171</a:t>
            </a:fld>
            <a:endParaRPr kumimoji="0" lang="en-US" sz="1200" b="0" i="0" u="none" strike="noStrike" kern="1200" cap="none" spc="0" normalizeH="0" baseline="0" noProof="0">
              <a:ln>
                <a:noFill/>
              </a:ln>
              <a:solidFill>
                <a:srgbClr val="000000"/>
              </a:solidFill>
              <a:effectLst/>
              <a:uLnTx/>
              <a:uFillTx/>
              <a:latin typeface="Garamond" charset="0"/>
              <a:ea typeface="ＭＳ Ｐゴシック" charset="0"/>
              <a:cs typeface="ＭＳ Ｐゴシック" charset="0"/>
            </a:endParaRPr>
          </a:p>
        </p:txBody>
      </p:sp>
    </p:spTree>
    <p:extLst>
      <p:ext uri="{BB962C8B-B14F-4D97-AF65-F5344CB8AC3E}">
        <p14:creationId xmlns:p14="http://schemas.microsoft.com/office/powerpoint/2010/main" val="13169990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2">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0722">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0722">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072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72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2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722">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722">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722">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72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atin typeface="Verdana" charset="0"/>
                <a:cs typeface="Arial" charset="0"/>
              </a:rPr>
              <a:t>Comparison points</a:t>
            </a:r>
          </a:p>
        </p:txBody>
      </p:sp>
      <p:sp>
        <p:nvSpPr>
          <p:cNvPr id="33795" name="Content Placeholder 2"/>
          <p:cNvSpPr>
            <a:spLocks noGrp="1"/>
          </p:cNvSpPr>
          <p:nvPr>
            <p:ph idx="1"/>
          </p:nvPr>
        </p:nvSpPr>
        <p:spPr>
          <a:xfrm>
            <a:off x="0" y="1447800"/>
            <a:ext cx="9220200" cy="5029200"/>
          </a:xfrm>
        </p:spPr>
        <p:txBody>
          <a:bodyPr/>
          <a:lstStyle/>
          <a:p>
            <a:r>
              <a:rPr lang="en-US" sz="2000">
                <a:latin typeface="Verdana" charset="0"/>
                <a:cs typeface="Arial" charset="0"/>
              </a:rPr>
              <a:t>Single application</a:t>
            </a:r>
          </a:p>
          <a:p>
            <a:pPr lvl="1"/>
            <a:r>
              <a:rPr lang="en-US" sz="1800">
                <a:solidFill>
                  <a:srgbClr val="0000FF"/>
                </a:solidFill>
                <a:latin typeface="Verdana" charset="0"/>
                <a:cs typeface="Arial" charset="0"/>
              </a:rPr>
              <a:t>ACMP</a:t>
            </a:r>
            <a:r>
              <a:rPr lang="en-US" sz="1800">
                <a:latin typeface="Verdana" charset="0"/>
                <a:cs typeface="Arial" charset="0"/>
              </a:rPr>
              <a:t> (Morad et al., Comp. Arch. Letters</a:t>
            </a:r>
            <a:r>
              <a:rPr lang="ja-JP" altLang="en-US" sz="1800">
                <a:latin typeface="Verdana" charset="0"/>
                <a:cs typeface="Arial" charset="0"/>
              </a:rPr>
              <a:t>’</a:t>
            </a:r>
            <a:r>
              <a:rPr lang="en-US" sz="1800">
                <a:latin typeface="Verdana" charset="0"/>
                <a:cs typeface="Arial" charset="0"/>
              </a:rPr>
              <a:t>06)</a:t>
            </a:r>
          </a:p>
          <a:p>
            <a:pPr lvl="2"/>
            <a:r>
              <a:rPr lang="en-US" sz="1600">
                <a:latin typeface="Verdana" charset="0"/>
                <a:cs typeface="Arial" charset="0"/>
              </a:rPr>
              <a:t>only accelerates Amdahl</a:t>
            </a:r>
            <a:r>
              <a:rPr lang="ja-JP" altLang="en-US" sz="1600">
                <a:latin typeface="Verdana" charset="0"/>
                <a:cs typeface="Arial" charset="0"/>
              </a:rPr>
              <a:t>’</a:t>
            </a:r>
            <a:r>
              <a:rPr lang="en-US" sz="1600">
                <a:latin typeface="Verdana" charset="0"/>
                <a:cs typeface="Arial" charset="0"/>
              </a:rPr>
              <a:t>s serial bottleneck</a:t>
            </a:r>
          </a:p>
          <a:p>
            <a:pPr lvl="1"/>
            <a:r>
              <a:rPr lang="en-US" sz="1800">
                <a:latin typeface="Verdana" charset="0"/>
                <a:cs typeface="Arial" charset="0"/>
              </a:rPr>
              <a:t>Age-based scheduling (</a:t>
            </a:r>
            <a:r>
              <a:rPr lang="en-US" sz="1800">
                <a:solidFill>
                  <a:srgbClr val="0000FF"/>
                </a:solidFill>
                <a:latin typeface="Verdana" charset="0"/>
                <a:cs typeface="Arial" charset="0"/>
              </a:rPr>
              <a:t>AGETS</a:t>
            </a:r>
            <a:r>
              <a:rPr lang="en-US" sz="1800">
                <a:latin typeface="Verdana" charset="0"/>
                <a:cs typeface="Arial" charset="0"/>
              </a:rPr>
              <a:t>, Lakshminarayana et al., SC</a:t>
            </a:r>
            <a:r>
              <a:rPr lang="ja-JP" altLang="en-US" sz="1800">
                <a:latin typeface="Verdana" charset="0"/>
                <a:cs typeface="Arial" charset="0"/>
              </a:rPr>
              <a:t>’</a:t>
            </a:r>
            <a:r>
              <a:rPr lang="en-US" sz="1800">
                <a:latin typeface="Verdana" charset="0"/>
                <a:cs typeface="Arial" charset="0"/>
              </a:rPr>
              <a:t>09) </a:t>
            </a:r>
          </a:p>
          <a:p>
            <a:pPr lvl="2"/>
            <a:r>
              <a:rPr lang="en-US" sz="1600">
                <a:latin typeface="Verdana" charset="0"/>
                <a:cs typeface="Arial" charset="0"/>
              </a:rPr>
              <a:t>only accelerates lagging threads</a:t>
            </a:r>
          </a:p>
          <a:p>
            <a:pPr lvl="1"/>
            <a:r>
              <a:rPr lang="en-US" sz="1800">
                <a:latin typeface="Verdana" charset="0"/>
                <a:cs typeface="Arial" charset="0"/>
              </a:rPr>
              <a:t>Bottleneck Identification and Scheduling (</a:t>
            </a:r>
            <a:r>
              <a:rPr lang="en-US" sz="1800">
                <a:solidFill>
                  <a:srgbClr val="0000FF"/>
                </a:solidFill>
                <a:latin typeface="Verdana" charset="0"/>
                <a:cs typeface="Arial" charset="0"/>
              </a:rPr>
              <a:t>BIS</a:t>
            </a:r>
            <a:r>
              <a:rPr lang="en-US" sz="1800">
                <a:latin typeface="Verdana" charset="0"/>
                <a:cs typeface="Arial" charset="0"/>
              </a:rPr>
              <a:t>, Joao et al., ASPLOS</a:t>
            </a:r>
            <a:r>
              <a:rPr lang="ja-JP" altLang="en-US" sz="1800">
                <a:latin typeface="Verdana" charset="0"/>
                <a:cs typeface="Arial" charset="0"/>
              </a:rPr>
              <a:t>’</a:t>
            </a:r>
            <a:r>
              <a:rPr lang="en-US" sz="1800">
                <a:latin typeface="Verdana" charset="0"/>
                <a:cs typeface="Arial" charset="0"/>
              </a:rPr>
              <a:t>12)</a:t>
            </a:r>
          </a:p>
          <a:p>
            <a:pPr lvl="2"/>
            <a:r>
              <a:rPr lang="en-US" sz="1600">
                <a:latin typeface="Verdana" charset="0"/>
                <a:cs typeface="Arial" charset="0"/>
              </a:rPr>
              <a:t>only accelerates bottlenecks</a:t>
            </a:r>
          </a:p>
          <a:p>
            <a:pPr lvl="2"/>
            <a:endParaRPr lang="en-US" sz="1600">
              <a:latin typeface="Verdana" charset="0"/>
              <a:cs typeface="Arial" charset="0"/>
            </a:endParaRPr>
          </a:p>
          <a:p>
            <a:r>
              <a:rPr lang="en-US" sz="2000">
                <a:latin typeface="Verdana" charset="0"/>
                <a:cs typeface="Arial" charset="0"/>
              </a:rPr>
              <a:t>Multiple applications</a:t>
            </a:r>
          </a:p>
          <a:p>
            <a:pPr lvl="1"/>
            <a:r>
              <a:rPr lang="en-US" sz="1800">
                <a:solidFill>
                  <a:srgbClr val="0000FF"/>
                </a:solidFill>
                <a:latin typeface="Verdana" charset="0"/>
                <a:cs typeface="Arial" charset="0"/>
              </a:rPr>
              <a:t>AGETS+PIE</a:t>
            </a:r>
            <a:r>
              <a:rPr lang="en-US" sz="1800">
                <a:latin typeface="Verdana" charset="0"/>
                <a:cs typeface="Arial" charset="0"/>
              </a:rPr>
              <a:t>: select most lagging thread with AGETS and </a:t>
            </a:r>
            <a:br>
              <a:rPr lang="en-US" sz="1800">
                <a:latin typeface="Verdana" charset="0"/>
                <a:cs typeface="Arial" charset="0"/>
              </a:rPr>
            </a:br>
            <a:r>
              <a:rPr lang="en-US" sz="1800">
                <a:latin typeface="Verdana" charset="0"/>
                <a:cs typeface="Arial" charset="0"/>
              </a:rPr>
              <a:t>use PIE across applications</a:t>
            </a:r>
          </a:p>
          <a:p>
            <a:pPr lvl="2"/>
            <a:r>
              <a:rPr lang="en-US" sz="1600">
                <a:latin typeface="Verdana" charset="0"/>
                <a:cs typeface="Arial" charset="0"/>
              </a:rPr>
              <a:t>only accelerates lagging threads</a:t>
            </a:r>
          </a:p>
          <a:p>
            <a:pPr lvl="1"/>
            <a:r>
              <a:rPr lang="en-US" sz="1800">
                <a:solidFill>
                  <a:srgbClr val="0000FF"/>
                </a:solidFill>
                <a:latin typeface="Verdana" charset="0"/>
                <a:cs typeface="Arial" charset="0"/>
              </a:rPr>
              <a:t>MA-BIS</a:t>
            </a:r>
            <a:r>
              <a:rPr lang="en-US" sz="1800">
                <a:latin typeface="Verdana" charset="0"/>
                <a:cs typeface="Arial" charset="0"/>
              </a:rPr>
              <a:t>: BIS with shared large cores across applications</a:t>
            </a:r>
          </a:p>
          <a:p>
            <a:pPr lvl="2"/>
            <a:r>
              <a:rPr lang="en-US" sz="1600">
                <a:latin typeface="Verdana" charset="0"/>
                <a:cs typeface="Arial" charset="0"/>
              </a:rPr>
              <a:t>only accelerates bottlenecks</a:t>
            </a:r>
          </a:p>
          <a:p>
            <a:pPr lvl="2"/>
            <a:endParaRPr lang="en-US" sz="1600">
              <a:latin typeface="Verdana" charset="0"/>
              <a:cs typeface="Arial" charset="0"/>
            </a:endParaRPr>
          </a:p>
        </p:txBody>
      </p:sp>
      <p:sp>
        <p:nvSpPr>
          <p:cNvPr id="31748"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2790763-D5B7-A24F-ACFA-7D9875885431}" type="slidenum">
              <a:rPr kumimoji="0" lang="en-US" sz="1200" b="0" i="0" u="none" strike="noStrike" kern="1200" cap="none" spc="0" normalizeH="0" baseline="0" noProof="0">
                <a:ln>
                  <a:noFill/>
                </a:ln>
                <a:solidFill>
                  <a:srgbClr val="000000"/>
                </a:solidFill>
                <a:effectLst/>
                <a:uLnTx/>
                <a:uFillTx/>
                <a:latin typeface="Garamond" charset="0"/>
                <a:ea typeface="ＭＳ Ｐゴシック" charset="0"/>
                <a:cs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172</a:t>
            </a:fld>
            <a:endParaRPr kumimoji="0" lang="en-US" sz="1200" b="0" i="0" u="none" strike="noStrike" kern="1200" cap="none" spc="0" normalizeH="0" baseline="0" noProof="0">
              <a:ln>
                <a:noFill/>
              </a:ln>
              <a:solidFill>
                <a:srgbClr val="000000"/>
              </a:solidFill>
              <a:effectLst/>
              <a:uLnTx/>
              <a:uFillTx/>
              <a:latin typeface="Garamond" charset="0"/>
              <a:ea typeface="ＭＳ Ｐゴシック" charset="0"/>
              <a:cs typeface="ＭＳ Ｐゴシック" charset="0"/>
            </a:endParaRPr>
          </a:p>
        </p:txBody>
      </p:sp>
    </p:spTree>
    <p:extLst>
      <p:ext uri="{BB962C8B-B14F-4D97-AF65-F5344CB8AC3E}">
        <p14:creationId xmlns:p14="http://schemas.microsoft.com/office/powerpoint/2010/main" val="14573139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79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79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795">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795">
                                            <p:txEl>
                                              <p:pRg st="8" end="8"/>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795">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795">
                                            <p:txEl>
                                              <p:pRg st="10" end="1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795">
                                            <p:txEl>
                                              <p:pRg st="11" end="1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79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bestT-32-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93838"/>
            <a:ext cx="8077200" cy="4903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1" name="Title 1"/>
          <p:cNvSpPr>
            <a:spLocks noGrp="1"/>
          </p:cNvSpPr>
          <p:nvPr>
            <p:ph type="title"/>
          </p:nvPr>
        </p:nvSpPr>
        <p:spPr/>
        <p:txBody>
          <a:bodyPr/>
          <a:lstStyle/>
          <a:p>
            <a:pPr eaLnBrk="1" hangingPunct="1"/>
            <a:r>
              <a:rPr lang="en-US">
                <a:latin typeface="Verdana" charset="0"/>
                <a:cs typeface="Arial" charset="0"/>
              </a:rPr>
              <a:t>Single application, 1 large core</a:t>
            </a:r>
          </a:p>
        </p:txBody>
      </p:sp>
      <p:sp>
        <p:nvSpPr>
          <p:cNvPr id="32772" name="TextBox 5"/>
          <p:cNvSpPr txBox="1">
            <a:spLocks noChangeArrowheads="1"/>
          </p:cNvSpPr>
          <p:nvPr/>
        </p:nvSpPr>
        <p:spPr bwMode="auto">
          <a:xfrm>
            <a:off x="533400" y="1306513"/>
            <a:ext cx="587851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Optimal number of threads, 28 small cores, 1 large core</a:t>
            </a:r>
          </a:p>
        </p:txBody>
      </p:sp>
      <p:sp>
        <p:nvSpPr>
          <p:cNvPr id="7" name="Oval 6"/>
          <p:cNvSpPr/>
          <p:nvPr/>
        </p:nvSpPr>
        <p:spPr>
          <a:xfrm>
            <a:off x="2971800" y="1905000"/>
            <a:ext cx="685800" cy="38100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8" name="Oval 7"/>
          <p:cNvSpPr/>
          <p:nvPr/>
        </p:nvSpPr>
        <p:spPr>
          <a:xfrm>
            <a:off x="3657600" y="1905000"/>
            <a:ext cx="685800" cy="38100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9" name="Oval 8"/>
          <p:cNvSpPr/>
          <p:nvPr/>
        </p:nvSpPr>
        <p:spPr>
          <a:xfrm>
            <a:off x="5029200" y="1905000"/>
            <a:ext cx="685800" cy="38100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10" name="Oval 9"/>
          <p:cNvSpPr/>
          <p:nvPr/>
        </p:nvSpPr>
        <p:spPr>
          <a:xfrm>
            <a:off x="6324600" y="1905000"/>
            <a:ext cx="685800" cy="38100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11" name="Oval 10"/>
          <p:cNvSpPr/>
          <p:nvPr/>
        </p:nvSpPr>
        <p:spPr>
          <a:xfrm>
            <a:off x="7010400" y="1905000"/>
            <a:ext cx="685800" cy="38100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12" name="Oval 11"/>
          <p:cNvSpPr/>
          <p:nvPr/>
        </p:nvSpPr>
        <p:spPr>
          <a:xfrm>
            <a:off x="2286000" y="1905000"/>
            <a:ext cx="685800" cy="38100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13" name="Oval 12"/>
          <p:cNvSpPr/>
          <p:nvPr/>
        </p:nvSpPr>
        <p:spPr>
          <a:xfrm>
            <a:off x="4343400" y="1905000"/>
            <a:ext cx="685800" cy="38100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14" name="Oval 13"/>
          <p:cNvSpPr/>
          <p:nvPr/>
        </p:nvSpPr>
        <p:spPr>
          <a:xfrm>
            <a:off x="5638800" y="1905000"/>
            <a:ext cx="685800" cy="38100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15" name="Oval 14"/>
          <p:cNvSpPr/>
          <p:nvPr/>
        </p:nvSpPr>
        <p:spPr>
          <a:xfrm>
            <a:off x="1600200" y="1905000"/>
            <a:ext cx="685800" cy="38100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16" name="TextBox 15"/>
          <p:cNvSpPr txBox="1">
            <a:spLocks noChangeArrowheads="1"/>
          </p:cNvSpPr>
          <p:nvPr/>
        </p:nvSpPr>
        <p:spPr bwMode="auto">
          <a:xfrm>
            <a:off x="2057400" y="5638800"/>
            <a:ext cx="50704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UBA outperforms both AGETS and BIS by 8%</a:t>
            </a:r>
          </a:p>
        </p:txBody>
      </p:sp>
      <p:sp>
        <p:nvSpPr>
          <p:cNvPr id="17" name="Oval 16"/>
          <p:cNvSpPr/>
          <p:nvPr/>
        </p:nvSpPr>
        <p:spPr>
          <a:xfrm>
            <a:off x="7696200" y="1905000"/>
            <a:ext cx="685800" cy="38100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18" name="TextBox 17"/>
          <p:cNvSpPr txBox="1">
            <a:spLocks noChangeArrowheads="1"/>
          </p:cNvSpPr>
          <p:nvPr/>
        </p:nvSpPr>
        <p:spPr bwMode="auto">
          <a:xfrm>
            <a:off x="1143000" y="5954713"/>
            <a:ext cx="71389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UBA</a:t>
            </a:r>
            <a:r>
              <a:rPr kumimoji="0" lang="ja-JP" alt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a:t>
            </a: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s benefit increases with area budget and number of large cores</a:t>
            </a:r>
          </a:p>
        </p:txBody>
      </p:sp>
      <p:sp>
        <p:nvSpPr>
          <p:cNvPr id="32785"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5DC8176-0F7D-9B44-803F-15E82D948E6E}" type="slidenum">
              <a:rPr kumimoji="0" lang="en-US" sz="1200" b="0" i="0" u="none" strike="noStrike" kern="1200" cap="none" spc="0" normalizeH="0" baseline="0" noProof="0">
                <a:ln>
                  <a:noFill/>
                </a:ln>
                <a:solidFill>
                  <a:srgbClr val="000000"/>
                </a:solidFill>
                <a:effectLst/>
                <a:uLnTx/>
                <a:uFillTx/>
                <a:latin typeface="Garamond" charset="0"/>
                <a:ea typeface="ＭＳ Ｐゴシック" charset="0"/>
                <a:cs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173</a:t>
            </a:fld>
            <a:endParaRPr kumimoji="0" lang="en-US" sz="1200" b="0" i="0" u="none" strike="noStrike" kern="1200" cap="none" spc="0" normalizeH="0" baseline="0" noProof="0">
              <a:ln>
                <a:noFill/>
              </a:ln>
              <a:solidFill>
                <a:srgbClr val="000000"/>
              </a:solidFill>
              <a:effectLst/>
              <a:uLnTx/>
              <a:uFillTx/>
              <a:latin typeface="Garamond" charset="0"/>
              <a:ea typeface="ＭＳ Ｐゴシック" charset="0"/>
              <a:cs typeface="ＭＳ Ｐゴシック" charset="0"/>
            </a:endParaRPr>
          </a:p>
        </p:txBody>
      </p:sp>
      <p:sp>
        <p:nvSpPr>
          <p:cNvPr id="19" name="TextBox 18"/>
          <p:cNvSpPr txBox="1">
            <a:spLocks noChangeArrowheads="1"/>
          </p:cNvSpPr>
          <p:nvPr/>
        </p:nvSpPr>
        <p:spPr bwMode="auto">
          <a:xfrm>
            <a:off x="2546350" y="5715000"/>
            <a:ext cx="53784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Limiting critical sections: benefit from BIS and UBA</a:t>
            </a:r>
          </a:p>
        </p:txBody>
      </p:sp>
      <p:sp>
        <p:nvSpPr>
          <p:cNvPr id="20" name="TextBox 19"/>
          <p:cNvSpPr txBox="1">
            <a:spLocks noChangeArrowheads="1"/>
          </p:cNvSpPr>
          <p:nvPr/>
        </p:nvSpPr>
        <p:spPr bwMode="auto">
          <a:xfrm>
            <a:off x="1905000" y="5715000"/>
            <a:ext cx="50069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Lagging threads: benefit from AGETS and UBA</a:t>
            </a:r>
          </a:p>
        </p:txBody>
      </p:sp>
      <p:sp>
        <p:nvSpPr>
          <p:cNvPr id="21" name="TextBox 20"/>
          <p:cNvSpPr txBox="1">
            <a:spLocks noChangeArrowheads="1"/>
          </p:cNvSpPr>
          <p:nvPr/>
        </p:nvSpPr>
        <p:spPr bwMode="auto">
          <a:xfrm>
            <a:off x="838200" y="5715000"/>
            <a:ext cx="21590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Neither bottlenecks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nor lagging threads</a:t>
            </a:r>
          </a:p>
        </p:txBody>
      </p:sp>
    </p:spTree>
    <p:extLst>
      <p:ext uri="{BB962C8B-B14F-4D97-AF65-F5344CB8AC3E}">
        <p14:creationId xmlns:p14="http://schemas.microsoft.com/office/powerpoint/2010/main" val="116981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8"/>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9"/>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0"/>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1"/>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9"/>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12"/>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3"/>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4"/>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20"/>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par>
                                <p:cTn id="57" presetID="1" presetClass="exit" presetSubtype="0" fill="hold" grpId="1" nodeType="withEffect">
                                  <p:stCondLst>
                                    <p:cond delay="0"/>
                                  </p:stCondLst>
                                  <p:childTnLst>
                                    <p:set>
                                      <p:cBhvr>
                                        <p:cTn id="58" dur="1" fill="hold">
                                          <p:stCondLst>
                                            <p:cond delay="0"/>
                                          </p:stCondLst>
                                        </p:cTn>
                                        <p:tgtEl>
                                          <p:spTgt spid="21"/>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par>
                                <p:cTn id="61" presetID="1" presetClass="exit" presetSubtype="0" fill="hold" grpId="1" nodeType="withEffect">
                                  <p:stCondLst>
                                    <p:cond delay="0"/>
                                  </p:stCondLst>
                                  <p:childTnLst>
                                    <p:set>
                                      <p:cBhvr>
                                        <p:cTn id="62" dur="1" fill="hold">
                                          <p:stCondLst>
                                            <p:cond delay="0"/>
                                          </p:stCondLst>
                                        </p:cTn>
                                        <p:tgtEl>
                                          <p:spTgt spid="15"/>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p:bldP spid="17" grpId="0" animBg="1"/>
      <p:bldP spid="18" grpId="0"/>
      <p:bldP spid="19" grpId="0"/>
      <p:bldP spid="19" grpId="1"/>
      <p:bldP spid="20" grpId="0"/>
      <p:bldP spid="20" grpId="1"/>
      <p:bldP spid="21" grpId="0"/>
      <p:bldP spid="21" grpId="1"/>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atin typeface="Verdana" charset="0"/>
                <a:cs typeface="Arial" charset="0"/>
              </a:rPr>
              <a:t>Multiple applications</a:t>
            </a:r>
          </a:p>
        </p:txBody>
      </p:sp>
      <p:pic>
        <p:nvPicPr>
          <p:cNvPr id="33795" name="Picture 3" descr="s-2apps-64-1-Hspeedup.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81200"/>
            <a:ext cx="8161338"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796" name="TextBox 4"/>
          <p:cNvSpPr txBox="1">
            <a:spLocks noChangeArrowheads="1"/>
          </p:cNvSpPr>
          <p:nvPr/>
        </p:nvSpPr>
        <p:spPr bwMode="auto">
          <a:xfrm>
            <a:off x="533400" y="1382713"/>
            <a:ext cx="57626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2-application workloads, 60 small cores, 1 large core</a:t>
            </a:r>
          </a:p>
        </p:txBody>
      </p:sp>
      <p:sp>
        <p:nvSpPr>
          <p:cNvPr id="6" name="TextBox 5"/>
          <p:cNvSpPr txBox="1">
            <a:spLocks noChangeArrowheads="1"/>
          </p:cNvSpPr>
          <p:nvPr/>
        </p:nvSpPr>
        <p:spPr bwMode="auto">
          <a:xfrm>
            <a:off x="1020763" y="5954713"/>
            <a:ext cx="72358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UBA improves Hspeedup over AGETS+PIE and MA-BIS by 2 to 9%</a:t>
            </a:r>
          </a:p>
        </p:txBody>
      </p:sp>
      <p:sp>
        <p:nvSpPr>
          <p:cNvPr id="33798"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5005E7E-CF44-FC47-BD4A-1A1CA45796FF}" type="slidenum">
              <a:rPr kumimoji="0" lang="en-US" sz="1200" b="0" i="0" u="none" strike="noStrike" kern="1200" cap="none" spc="0" normalizeH="0" baseline="0" noProof="0">
                <a:ln>
                  <a:noFill/>
                </a:ln>
                <a:solidFill>
                  <a:srgbClr val="000000"/>
                </a:solidFill>
                <a:effectLst/>
                <a:uLnTx/>
                <a:uFillTx/>
                <a:latin typeface="Garamond" charset="0"/>
                <a:ea typeface="ＭＳ Ｐゴシック" charset="0"/>
                <a:cs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174</a:t>
            </a:fld>
            <a:endParaRPr kumimoji="0" lang="en-US" sz="1200" b="0" i="0" u="none" strike="noStrike" kern="1200" cap="none" spc="0" normalizeH="0" baseline="0" noProof="0">
              <a:ln>
                <a:noFill/>
              </a:ln>
              <a:solidFill>
                <a:srgbClr val="000000"/>
              </a:solidFill>
              <a:effectLst/>
              <a:uLnTx/>
              <a:uFillTx/>
              <a:latin typeface="Garamond" charset="0"/>
              <a:ea typeface="ＭＳ Ｐゴシック" charset="0"/>
              <a:cs typeface="ＭＳ Ｐゴシック" charset="0"/>
            </a:endParaRPr>
          </a:p>
        </p:txBody>
      </p:sp>
      <p:sp>
        <p:nvSpPr>
          <p:cNvPr id="33799" name="TextBox 6"/>
          <p:cNvSpPr txBox="1">
            <a:spLocks noChangeArrowheads="1"/>
          </p:cNvSpPr>
          <p:nvPr/>
        </p:nvSpPr>
        <p:spPr bwMode="auto">
          <a:xfrm>
            <a:off x="8229600" y="5483225"/>
            <a:ext cx="3841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Arial" charset="0"/>
              </a:rPr>
              <a:t>55</a:t>
            </a:r>
          </a:p>
        </p:txBody>
      </p:sp>
      <p:sp>
        <p:nvSpPr>
          <p:cNvPr id="33800" name="TextBox 7"/>
          <p:cNvSpPr txBox="1">
            <a:spLocks noChangeArrowheads="1"/>
          </p:cNvSpPr>
          <p:nvPr/>
        </p:nvSpPr>
        <p:spPr bwMode="auto">
          <a:xfrm>
            <a:off x="990600" y="5486400"/>
            <a:ext cx="28416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Arial" charset="0"/>
              </a:rPr>
              <a:t>1</a:t>
            </a:r>
          </a:p>
        </p:txBody>
      </p:sp>
    </p:spTree>
    <p:extLst>
      <p:ext uri="{BB962C8B-B14F-4D97-AF65-F5344CB8AC3E}">
        <p14:creationId xmlns:p14="http://schemas.microsoft.com/office/powerpoint/2010/main" val="18786622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atin typeface="Verdana" charset="0"/>
                <a:cs typeface="Arial" charset="0"/>
              </a:rPr>
              <a:t>Summary</a:t>
            </a:r>
          </a:p>
        </p:txBody>
      </p:sp>
      <p:sp>
        <p:nvSpPr>
          <p:cNvPr id="859139" name="Rectangle 3"/>
          <p:cNvSpPr>
            <a:spLocks noGrp="1" noChangeArrowheads="1"/>
          </p:cNvSpPr>
          <p:nvPr>
            <p:ph type="body" idx="4294967295"/>
          </p:nvPr>
        </p:nvSpPr>
        <p:spPr>
          <a:xfrm>
            <a:off x="152400" y="1371600"/>
            <a:ext cx="8839200" cy="5029200"/>
          </a:xfrm>
        </p:spPr>
        <p:txBody>
          <a:bodyPr/>
          <a:lstStyle/>
          <a:p>
            <a:pPr eaLnBrk="1" hangingPunct="1">
              <a:lnSpc>
                <a:spcPct val="90000"/>
              </a:lnSpc>
            </a:pPr>
            <a:r>
              <a:rPr lang="en-US" sz="2000">
                <a:latin typeface="Verdana" charset="0"/>
                <a:ea typeface="굴림" charset="0"/>
                <a:cs typeface="굴림" charset="0"/>
              </a:rPr>
              <a:t>To effectively use ACMPs:</a:t>
            </a:r>
          </a:p>
          <a:p>
            <a:pPr lvl="1" eaLnBrk="1" hangingPunct="1">
              <a:lnSpc>
                <a:spcPct val="90000"/>
              </a:lnSpc>
            </a:pPr>
            <a:r>
              <a:rPr lang="en-US" sz="1800">
                <a:latin typeface="Verdana" charset="0"/>
                <a:ea typeface="굴림" charset="0"/>
                <a:cs typeface="굴림" charset="0"/>
              </a:rPr>
              <a:t>Accelerate both fine-grained bottlenecks and lagging threads</a:t>
            </a:r>
          </a:p>
          <a:p>
            <a:pPr lvl="1" eaLnBrk="1" hangingPunct="1">
              <a:lnSpc>
                <a:spcPct val="90000"/>
              </a:lnSpc>
            </a:pPr>
            <a:r>
              <a:rPr lang="en-US" sz="1800">
                <a:latin typeface="Verdana" charset="0"/>
                <a:ea typeface="굴림" charset="0"/>
                <a:cs typeface="굴림" charset="0"/>
              </a:rPr>
              <a:t>Accelerate single and multiple applications</a:t>
            </a:r>
          </a:p>
          <a:p>
            <a:pPr eaLnBrk="1" hangingPunct="1">
              <a:lnSpc>
                <a:spcPct val="90000"/>
              </a:lnSpc>
            </a:pPr>
            <a:endParaRPr lang="en-US" sz="1000">
              <a:latin typeface="Verdana" charset="0"/>
              <a:ea typeface="굴림" charset="0"/>
              <a:cs typeface="굴림" charset="0"/>
            </a:endParaRPr>
          </a:p>
          <a:p>
            <a:pPr eaLnBrk="1" hangingPunct="1">
              <a:lnSpc>
                <a:spcPct val="90000"/>
              </a:lnSpc>
            </a:pPr>
            <a:r>
              <a:rPr lang="en-US" sz="2000">
                <a:latin typeface="Verdana" charset="0"/>
                <a:ea typeface="굴림" charset="0"/>
                <a:cs typeface="굴림" charset="0"/>
              </a:rPr>
              <a:t>Utility-Based Acceleration (UBA) is a </a:t>
            </a:r>
            <a:br>
              <a:rPr lang="en-US" sz="2000">
                <a:latin typeface="Verdana" charset="0"/>
                <a:ea typeface="굴림" charset="0"/>
                <a:cs typeface="굴림" charset="0"/>
              </a:rPr>
            </a:br>
            <a:r>
              <a:rPr lang="en-US" sz="2000">
                <a:latin typeface="Verdana" charset="0"/>
                <a:ea typeface="굴림" charset="0"/>
                <a:cs typeface="굴림" charset="0"/>
              </a:rPr>
              <a:t>cooperative software-hardware solution to both problems</a:t>
            </a:r>
          </a:p>
          <a:p>
            <a:pPr eaLnBrk="1" hangingPunct="1">
              <a:lnSpc>
                <a:spcPct val="90000"/>
              </a:lnSpc>
            </a:pPr>
            <a:endParaRPr lang="en-US" sz="1000">
              <a:latin typeface="Verdana" charset="0"/>
              <a:ea typeface="굴림" charset="0"/>
              <a:cs typeface="굴림" charset="0"/>
            </a:endParaRPr>
          </a:p>
          <a:p>
            <a:pPr eaLnBrk="1" hangingPunct="1">
              <a:lnSpc>
                <a:spcPct val="90000"/>
              </a:lnSpc>
            </a:pPr>
            <a:r>
              <a:rPr lang="en-US" sz="2000">
                <a:latin typeface="Verdana" charset="0"/>
                <a:ea typeface="굴림" charset="0"/>
                <a:cs typeface="굴림" charset="0"/>
              </a:rPr>
              <a:t>Our </a:t>
            </a:r>
            <a:r>
              <a:rPr lang="en-US" sz="2000">
                <a:solidFill>
                  <a:srgbClr val="0000FF"/>
                </a:solidFill>
                <a:latin typeface="Verdana" charset="0"/>
                <a:ea typeface="굴림" charset="0"/>
                <a:cs typeface="굴림" charset="0"/>
              </a:rPr>
              <a:t>Utility of Acceleration metric</a:t>
            </a:r>
            <a:r>
              <a:rPr lang="en-US" sz="2000">
                <a:latin typeface="Verdana" charset="0"/>
                <a:ea typeface="굴림" charset="0"/>
                <a:cs typeface="굴림" charset="0"/>
              </a:rPr>
              <a:t> combines a measure of acceleration and a measure of criticality to allow meaningful comparisons between code segments</a:t>
            </a:r>
            <a:endParaRPr lang="en-US" sz="2000">
              <a:solidFill>
                <a:srgbClr val="0000FF"/>
              </a:solidFill>
              <a:latin typeface="Verdana" charset="0"/>
              <a:ea typeface="굴림" charset="0"/>
              <a:cs typeface="굴림" charset="0"/>
            </a:endParaRPr>
          </a:p>
          <a:p>
            <a:pPr eaLnBrk="1" hangingPunct="1">
              <a:lnSpc>
                <a:spcPct val="90000"/>
              </a:lnSpc>
            </a:pPr>
            <a:endParaRPr lang="en-US" sz="800">
              <a:solidFill>
                <a:srgbClr val="0000FF"/>
              </a:solidFill>
              <a:latin typeface="Verdana" charset="0"/>
              <a:ea typeface="굴림" charset="0"/>
              <a:cs typeface="굴림" charset="0"/>
            </a:endParaRPr>
          </a:p>
          <a:p>
            <a:pPr eaLnBrk="1" hangingPunct="1">
              <a:lnSpc>
                <a:spcPct val="90000"/>
              </a:lnSpc>
            </a:pPr>
            <a:r>
              <a:rPr lang="en-US" sz="2000">
                <a:latin typeface="Verdana" charset="0"/>
                <a:ea typeface="굴림" charset="0"/>
                <a:cs typeface="굴림" charset="0"/>
              </a:rPr>
              <a:t>Utility is implemented for an ACMP but is general enough to be extended to other acceleration mechanisms</a:t>
            </a:r>
          </a:p>
          <a:p>
            <a:pPr eaLnBrk="1" hangingPunct="1">
              <a:lnSpc>
                <a:spcPct val="90000"/>
              </a:lnSpc>
            </a:pPr>
            <a:endParaRPr lang="en-US" sz="1000">
              <a:latin typeface="Verdana" charset="0"/>
              <a:ea typeface="굴림" charset="0"/>
              <a:cs typeface="굴림" charset="0"/>
            </a:endParaRPr>
          </a:p>
          <a:p>
            <a:pPr eaLnBrk="1" hangingPunct="1">
              <a:lnSpc>
                <a:spcPct val="90000"/>
              </a:lnSpc>
            </a:pPr>
            <a:r>
              <a:rPr lang="en-US" sz="2000">
                <a:latin typeface="Verdana" charset="0"/>
                <a:ea typeface="굴림" charset="0"/>
                <a:cs typeface="굴림" charset="0"/>
              </a:rPr>
              <a:t>UBA outperforms previous proposals for single applications and their aggressive extensions for multiple-application workloads</a:t>
            </a:r>
          </a:p>
          <a:p>
            <a:pPr eaLnBrk="1" hangingPunct="1">
              <a:lnSpc>
                <a:spcPct val="90000"/>
              </a:lnSpc>
            </a:pPr>
            <a:endParaRPr lang="en-US" sz="800">
              <a:latin typeface="Verdana" charset="0"/>
              <a:ea typeface="굴림" charset="0"/>
              <a:cs typeface="굴림" charset="0"/>
            </a:endParaRPr>
          </a:p>
          <a:p>
            <a:pPr eaLnBrk="1" hangingPunct="1">
              <a:lnSpc>
                <a:spcPct val="90000"/>
              </a:lnSpc>
            </a:pPr>
            <a:r>
              <a:rPr lang="en-US" sz="2000">
                <a:latin typeface="Verdana" charset="0"/>
                <a:ea typeface="굴림" charset="0"/>
                <a:cs typeface="굴림" charset="0"/>
              </a:rPr>
              <a:t>UBA is a comprehensive fine-grained acceleration proposal for parallel applications without programmer effort</a:t>
            </a:r>
          </a:p>
        </p:txBody>
      </p:sp>
      <p:sp>
        <p:nvSpPr>
          <p:cNvPr id="3482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2362F9A-E697-D642-AF3F-23BF64F5FEC1}" type="slidenum">
              <a:rPr kumimoji="0" lang="en-US" sz="1200" b="0" i="0" u="none" strike="noStrike" kern="1200" cap="none" spc="0" normalizeH="0" baseline="0" noProof="0">
                <a:ln>
                  <a:noFill/>
                </a:ln>
                <a:solidFill>
                  <a:srgbClr val="000000"/>
                </a:solidFill>
                <a:effectLst/>
                <a:uLnTx/>
                <a:uFillTx/>
                <a:latin typeface="Garamond" charset="0"/>
                <a:ea typeface="ＭＳ Ｐゴシック" charset="0"/>
                <a:cs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175</a:t>
            </a:fld>
            <a:endParaRPr kumimoji="0" lang="en-US" sz="1200" b="0" i="0" u="none" strike="noStrike" kern="1200" cap="none" spc="0" normalizeH="0" baseline="0" noProof="0">
              <a:ln>
                <a:noFill/>
              </a:ln>
              <a:solidFill>
                <a:srgbClr val="000000"/>
              </a:solidFill>
              <a:effectLst/>
              <a:uLnTx/>
              <a:uFillTx/>
              <a:latin typeface="Garamond" charset="0"/>
              <a:ea typeface="ＭＳ Ｐゴシック" charset="0"/>
              <a:cs typeface="ＭＳ Ｐゴシック" charset="0"/>
            </a:endParaRPr>
          </a:p>
        </p:txBody>
      </p:sp>
    </p:spTree>
    <p:extLst>
      <p:ext uri="{BB962C8B-B14F-4D97-AF65-F5344CB8AC3E}">
        <p14:creationId xmlns:p14="http://schemas.microsoft.com/office/powerpoint/2010/main" val="26191604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591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591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591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5913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59139">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59139">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59139">
                                            <p:txEl>
                                              <p:pRg st="10" end="1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85913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p:txBody>
          <a:bodyPr/>
          <a:lstStyle/>
          <a:p>
            <a:pPr eaLnBrk="1" hangingPunct="1"/>
            <a:r>
              <a:rPr lang="en-US">
                <a:latin typeface="Verdana" charset="0"/>
                <a:cs typeface="Arial" charset="0"/>
              </a:rPr>
              <a:t>Thank You!</a:t>
            </a:r>
          </a:p>
        </p:txBody>
      </p:sp>
      <p:sp>
        <p:nvSpPr>
          <p:cNvPr id="861187" name="Rectangle 3"/>
          <p:cNvSpPr>
            <a:spLocks noGrp="1" noChangeArrowheads="1"/>
          </p:cNvSpPr>
          <p:nvPr>
            <p:ph type="subTitle" idx="1"/>
          </p:nvPr>
        </p:nvSpPr>
        <p:spPr>
          <a:xfrm>
            <a:off x="3086100" y="3009900"/>
            <a:ext cx="2971800" cy="844550"/>
          </a:xfrm>
        </p:spPr>
        <p:txBody>
          <a:bodyPr/>
          <a:lstStyle/>
          <a:p>
            <a:pPr eaLnBrk="1" hangingPunct="1">
              <a:buFont typeface="Wingdings" charset="0"/>
              <a:buNone/>
            </a:pPr>
            <a:r>
              <a:rPr lang="en-US" altLang="ko-KR" sz="3600">
                <a:latin typeface="Verdana" charset="0"/>
                <a:ea typeface="굴림" charset="0"/>
                <a:cs typeface="굴림" charset="0"/>
              </a:rPr>
              <a:t>Questions?</a:t>
            </a:r>
            <a:endParaRPr lang="en-US" sz="3600">
              <a:latin typeface="Verdana" charset="0"/>
              <a:ea typeface="굴림" charset="0"/>
              <a:cs typeface="굴림" charset="0"/>
            </a:endParaRPr>
          </a:p>
        </p:txBody>
      </p:sp>
    </p:spTree>
    <p:extLst>
      <p:ext uri="{BB962C8B-B14F-4D97-AF65-F5344CB8AC3E}">
        <p14:creationId xmlns:p14="http://schemas.microsoft.com/office/powerpoint/2010/main" val="40791771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118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1187" grpId="0" build="p"/>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539750" y="228600"/>
            <a:ext cx="8258175" cy="1631950"/>
          </a:xfrm>
        </p:spPr>
        <p:txBody>
          <a:bodyPr/>
          <a:lstStyle/>
          <a:p>
            <a:pPr eaLnBrk="1" hangingPunct="1"/>
            <a:r>
              <a:rPr lang="en-US" sz="3200">
                <a:latin typeface="Verdana" charset="0"/>
                <a:cs typeface="Arial" charset="0"/>
              </a:rPr>
              <a:t>Utility-Based Acceleration </a:t>
            </a:r>
            <a:br>
              <a:rPr lang="en-US" sz="3200">
                <a:latin typeface="Verdana" charset="0"/>
                <a:cs typeface="Arial" charset="0"/>
              </a:rPr>
            </a:br>
            <a:r>
              <a:rPr lang="en-US" sz="3200">
                <a:latin typeface="Verdana" charset="0"/>
                <a:cs typeface="Arial" charset="0"/>
              </a:rPr>
              <a:t>of Multithreaded Applications </a:t>
            </a:r>
            <a:br>
              <a:rPr lang="en-US" sz="3200">
                <a:latin typeface="Verdana" charset="0"/>
                <a:cs typeface="Arial" charset="0"/>
              </a:rPr>
            </a:br>
            <a:r>
              <a:rPr lang="en-US" sz="3200">
                <a:latin typeface="Verdana" charset="0"/>
                <a:cs typeface="Arial" charset="0"/>
              </a:rPr>
              <a:t>on Asymmetric CMPs</a:t>
            </a:r>
          </a:p>
        </p:txBody>
      </p:sp>
      <p:sp>
        <p:nvSpPr>
          <p:cNvPr id="36867" name="Text Box 3"/>
          <p:cNvSpPr txBox="1">
            <a:spLocks noChangeArrowheads="1"/>
          </p:cNvSpPr>
          <p:nvPr/>
        </p:nvSpPr>
        <p:spPr bwMode="auto">
          <a:xfrm>
            <a:off x="520700" y="2743200"/>
            <a:ext cx="8102600" cy="1643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609600" indent="-6096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609600" marR="0" lvl="0" indent="-609600" algn="ctr" defTabSz="914400" rtl="0" eaLnBrk="1" fontAlgn="base" latinLnBrk="0" hangingPunct="1">
              <a:lnSpc>
                <a:spcPct val="90000"/>
              </a:lnSpc>
              <a:spcBef>
                <a:spcPct val="0"/>
              </a:spcBef>
              <a:spcAft>
                <a:spcPct val="0"/>
              </a:spcAft>
              <a:buClrTx/>
              <a:buSzTx/>
              <a:buFontTx/>
              <a:buNone/>
              <a:tabLst/>
              <a:defRPr/>
            </a:pPr>
            <a:r>
              <a:rPr kumimoji="0" lang="en-US" altLang="ko-KR" sz="2800" b="0" i="0" u="none" strike="noStrike" kern="1200" cap="none" spc="0" normalizeH="0" baseline="0" noProof="0">
                <a:ln>
                  <a:noFill/>
                </a:ln>
                <a:solidFill>
                  <a:srgbClr val="0000FF"/>
                </a:solidFill>
                <a:effectLst/>
                <a:uLnTx/>
                <a:uFillTx/>
                <a:latin typeface="Verdana" charset="0"/>
                <a:ea typeface="굴림" charset="0"/>
                <a:cs typeface="굴림" charset="0"/>
              </a:rPr>
              <a:t>José A. Joao</a:t>
            </a:r>
            <a:r>
              <a:rPr kumimoji="0" lang="en-US" altLang="ko-KR" sz="2800" b="0" i="0" u="none" strike="noStrike" kern="1200" cap="none" spc="0" normalizeH="0" baseline="30000" noProof="0">
                <a:ln>
                  <a:noFill/>
                </a:ln>
                <a:solidFill>
                  <a:srgbClr val="000000"/>
                </a:solidFill>
                <a:effectLst/>
                <a:uLnTx/>
                <a:uFillTx/>
                <a:latin typeface="Verdana" charset="0"/>
                <a:ea typeface="굴림" charset="0"/>
                <a:cs typeface="굴림" charset="0"/>
              </a:rPr>
              <a:t>*</a:t>
            </a:r>
            <a:endParaRPr kumimoji="0" lang="en-US" altLang="ko-KR" sz="2800" b="0" i="0" u="none" strike="noStrike" kern="1200" cap="none" spc="0" normalizeH="0" baseline="0" noProof="0">
              <a:ln>
                <a:noFill/>
              </a:ln>
              <a:solidFill>
                <a:srgbClr val="0000FF"/>
              </a:solidFill>
              <a:effectLst/>
              <a:uLnTx/>
              <a:uFillTx/>
              <a:latin typeface="Verdana" charset="0"/>
              <a:ea typeface="굴림" charset="0"/>
              <a:cs typeface="굴림" charset="0"/>
            </a:endParaRPr>
          </a:p>
          <a:p>
            <a:pPr marL="609600" marR="0" lvl="0" indent="-609600" algn="ctr" defTabSz="914400" rtl="0" eaLnBrk="1" fontAlgn="base" latinLnBrk="0" hangingPunct="1">
              <a:lnSpc>
                <a:spcPct val="90000"/>
              </a:lnSpc>
              <a:spcBef>
                <a:spcPct val="0"/>
              </a:spcBef>
              <a:spcAft>
                <a:spcPct val="0"/>
              </a:spcAft>
              <a:buClrTx/>
              <a:buSzTx/>
              <a:buFontTx/>
              <a:buNone/>
              <a:tabLst/>
              <a:defRPr/>
            </a:pPr>
            <a:r>
              <a:rPr kumimoji="0" lang="en-US" altLang="ko-KR" sz="2800" b="0" i="0" u="none" strike="noStrike" kern="1200" cap="none" spc="0" normalizeH="0" baseline="0" noProof="0">
                <a:ln>
                  <a:noFill/>
                </a:ln>
                <a:solidFill>
                  <a:srgbClr val="000000"/>
                </a:solidFill>
                <a:effectLst/>
                <a:uLnTx/>
                <a:uFillTx/>
                <a:latin typeface="Verdana" charset="0"/>
                <a:ea typeface="굴림" charset="0"/>
                <a:cs typeface="굴림" charset="0"/>
              </a:rPr>
              <a:t>M. Aater Suleman</a:t>
            </a:r>
            <a:r>
              <a:rPr kumimoji="0" lang="en-US" altLang="ko-KR" sz="2800" b="0" i="0" u="none" strike="noStrike" kern="1200" cap="none" spc="0" normalizeH="0" baseline="30000" noProof="0">
                <a:ln>
                  <a:noFill/>
                </a:ln>
                <a:solidFill>
                  <a:srgbClr val="000000"/>
                </a:solidFill>
                <a:effectLst/>
                <a:uLnTx/>
                <a:uFillTx/>
                <a:latin typeface="Verdana" charset="0"/>
                <a:ea typeface="굴림" charset="0"/>
                <a:cs typeface="굴림" charset="0"/>
              </a:rPr>
              <a:t>*</a:t>
            </a:r>
            <a:endParaRPr kumimoji="0" lang="en-US" altLang="ko-KR" sz="2800" b="0" i="0" u="none" strike="noStrike" kern="1200" cap="none" spc="0" normalizeH="0" baseline="0" noProof="0">
              <a:ln>
                <a:noFill/>
              </a:ln>
              <a:solidFill>
                <a:srgbClr val="000000"/>
              </a:solidFill>
              <a:effectLst/>
              <a:uLnTx/>
              <a:uFillTx/>
              <a:latin typeface="Verdana" charset="0"/>
              <a:ea typeface="굴림" charset="0"/>
              <a:cs typeface="굴림" charset="0"/>
            </a:endParaRPr>
          </a:p>
          <a:p>
            <a:pPr marL="609600" marR="0" lvl="0" indent="-609600" algn="ctr" defTabSz="914400" rtl="0" eaLnBrk="1" fontAlgn="base" latinLnBrk="0" hangingPunct="1">
              <a:lnSpc>
                <a:spcPct val="90000"/>
              </a:lnSpc>
              <a:spcBef>
                <a:spcPct val="0"/>
              </a:spcBef>
              <a:spcAft>
                <a:spcPct val="0"/>
              </a:spcAft>
              <a:buClrTx/>
              <a:buSzTx/>
              <a:buFontTx/>
              <a:buNone/>
              <a:tabLst/>
              <a:defRPr/>
            </a:pPr>
            <a:r>
              <a:rPr kumimoji="0" lang="en-US" altLang="ko-KR" sz="2800" b="0" i="0" u="none" strike="noStrike" kern="1200" cap="none" spc="0" normalizeH="0" baseline="0" noProof="0">
                <a:ln>
                  <a:noFill/>
                </a:ln>
                <a:solidFill>
                  <a:srgbClr val="000000"/>
                </a:solidFill>
                <a:effectLst/>
                <a:uLnTx/>
                <a:uFillTx/>
                <a:latin typeface="Verdana" charset="0"/>
                <a:ea typeface="굴림" charset="0"/>
                <a:cs typeface="굴림" charset="0"/>
              </a:rPr>
              <a:t>Onur Mutlu</a:t>
            </a:r>
            <a:r>
              <a:rPr kumimoji="0" lang="en-US" altLang="ko-KR" sz="2800" b="0" i="0" u="none" strike="noStrike" kern="1200" cap="none" spc="0" normalizeH="0" baseline="30000" noProof="0">
                <a:ln>
                  <a:noFill/>
                </a:ln>
                <a:solidFill>
                  <a:srgbClr val="000000"/>
                </a:solidFill>
                <a:effectLst/>
                <a:uLnTx/>
                <a:uFillTx/>
                <a:latin typeface="Verdana" charset="0"/>
                <a:ea typeface="굴림" charset="0"/>
                <a:cs typeface="굴림" charset="0"/>
              </a:rPr>
              <a:t>‡</a:t>
            </a:r>
            <a:endParaRPr kumimoji="0" lang="en-US" altLang="ko-KR" sz="2800" b="0" i="0" u="none" strike="noStrike" kern="1200" cap="none" spc="0" normalizeH="0" baseline="0" noProof="0">
              <a:ln>
                <a:noFill/>
              </a:ln>
              <a:solidFill>
                <a:srgbClr val="000000"/>
              </a:solidFill>
              <a:effectLst/>
              <a:uLnTx/>
              <a:uFillTx/>
              <a:latin typeface="Verdana" charset="0"/>
              <a:ea typeface="굴림" charset="0"/>
              <a:cs typeface="굴림" charset="0"/>
            </a:endParaRPr>
          </a:p>
          <a:p>
            <a:pPr marL="609600" marR="0" lvl="0" indent="-609600" algn="ctr" defTabSz="914400" rtl="0" eaLnBrk="1" fontAlgn="base" latinLnBrk="0" hangingPunct="1">
              <a:lnSpc>
                <a:spcPct val="90000"/>
              </a:lnSpc>
              <a:spcBef>
                <a:spcPct val="0"/>
              </a:spcBef>
              <a:spcAft>
                <a:spcPct val="0"/>
              </a:spcAft>
              <a:buClrTx/>
              <a:buSzTx/>
              <a:buFontTx/>
              <a:buNone/>
              <a:tabLst/>
              <a:defRPr/>
            </a:pPr>
            <a:r>
              <a:rPr kumimoji="0" lang="en-US" altLang="ko-KR" sz="2800" b="0" i="0" u="none" strike="noStrike" kern="1200" cap="none" spc="0" normalizeH="0" baseline="0" noProof="0">
                <a:ln>
                  <a:noFill/>
                </a:ln>
                <a:solidFill>
                  <a:srgbClr val="000000"/>
                </a:solidFill>
                <a:effectLst/>
                <a:uLnTx/>
                <a:uFillTx/>
                <a:latin typeface="Verdana" charset="0"/>
                <a:ea typeface="굴림" charset="0"/>
                <a:cs typeface="굴림" charset="0"/>
              </a:rPr>
              <a:t>Yale N. Patt</a:t>
            </a:r>
            <a:r>
              <a:rPr kumimoji="0" lang="en-US" altLang="ko-KR" sz="2800" b="0" i="0" u="none" strike="noStrike" kern="1200" cap="none" spc="0" normalizeH="0" baseline="30000" noProof="0">
                <a:ln>
                  <a:noFill/>
                </a:ln>
                <a:solidFill>
                  <a:srgbClr val="000000"/>
                </a:solidFill>
                <a:effectLst/>
                <a:uLnTx/>
                <a:uFillTx/>
                <a:latin typeface="Verdana" charset="0"/>
                <a:ea typeface="굴림" charset="0"/>
                <a:cs typeface="굴림" charset="0"/>
              </a:rPr>
              <a:t>*</a:t>
            </a:r>
            <a:endParaRPr kumimoji="0" lang="en-US" altLang="ko-KR" sz="2400" b="0" i="0" u="none" strike="noStrike" kern="1200" cap="none" spc="0" normalizeH="0" baseline="0" noProof="0">
              <a:ln>
                <a:noFill/>
              </a:ln>
              <a:solidFill>
                <a:srgbClr val="000000"/>
              </a:solidFill>
              <a:effectLst/>
              <a:uLnTx/>
              <a:uFillTx/>
              <a:latin typeface="Verdana" charset="0"/>
              <a:ea typeface="굴림" charset="0"/>
              <a:cs typeface="굴림" charset="0"/>
            </a:endParaRPr>
          </a:p>
        </p:txBody>
      </p:sp>
      <p:sp>
        <p:nvSpPr>
          <p:cNvPr id="36868" name="Rectangle 6"/>
          <p:cNvSpPr>
            <a:spLocks noChangeArrowheads="1"/>
          </p:cNvSpPr>
          <p:nvPr/>
        </p:nvSpPr>
        <p:spPr bwMode="auto">
          <a:xfrm>
            <a:off x="533400" y="4876800"/>
            <a:ext cx="3581400"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ko-KR" sz="1600" b="1" i="0" u="none" strike="noStrike" kern="1200" cap="none" spc="0" normalizeH="0" baseline="0" noProof="0">
                <a:ln>
                  <a:noFill/>
                </a:ln>
                <a:solidFill>
                  <a:srgbClr val="000000"/>
                </a:solidFill>
                <a:effectLst/>
                <a:uLnTx/>
                <a:uFillTx/>
                <a:latin typeface="Arial" charset="0"/>
                <a:ea typeface="굴림" charset="0"/>
                <a:cs typeface="굴림" charset="0"/>
              </a:rPr>
              <a:t>* HPS Research Group                     </a:t>
            </a:r>
            <a:r>
              <a:rPr kumimoji="0" lang="en-US" altLang="ko-KR" sz="1800" b="1" i="0" u="none" strike="noStrike" kern="1200" cap="none" spc="0" normalizeH="0" baseline="0" noProof="0">
                <a:ln>
                  <a:noFill/>
                </a:ln>
                <a:solidFill>
                  <a:srgbClr val="000000"/>
                </a:solidFill>
                <a:effectLst/>
                <a:uLnTx/>
                <a:uFillTx/>
                <a:latin typeface="Arial" charset="0"/>
                <a:ea typeface="굴림" charset="0"/>
                <a:cs typeface="굴림" charset="0"/>
              </a:rPr>
              <a:t>University of Texas at Austin</a:t>
            </a:r>
            <a:endParaRPr kumimoji="0" lang="en-US" altLang="ko-KR" sz="1800" b="1" i="0" u="none" strike="noStrike" kern="1200" cap="none" spc="0" normalizeH="0" baseline="0" noProof="0">
              <a:ln>
                <a:noFill/>
              </a:ln>
              <a:solidFill>
                <a:srgbClr val="000000"/>
              </a:solidFill>
              <a:effectLst/>
              <a:uLnTx/>
              <a:uFillTx/>
              <a:latin typeface="Verdana" charset="0"/>
              <a:ea typeface="굴림" charset="0"/>
              <a:cs typeface="굴림" charset="0"/>
            </a:endParaRPr>
          </a:p>
        </p:txBody>
      </p:sp>
      <p:sp>
        <p:nvSpPr>
          <p:cNvPr id="36869" name="Rectangle 6"/>
          <p:cNvSpPr>
            <a:spLocks noChangeArrowheads="1"/>
          </p:cNvSpPr>
          <p:nvPr/>
        </p:nvSpPr>
        <p:spPr bwMode="auto">
          <a:xfrm>
            <a:off x="4572000" y="4876800"/>
            <a:ext cx="4114800"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ko-KR" sz="1600" b="1" i="0" u="none" strike="noStrike" kern="1200" cap="none" spc="0" normalizeH="0" baseline="0" noProof="0">
                <a:ln>
                  <a:noFill/>
                </a:ln>
                <a:solidFill>
                  <a:srgbClr val="000000"/>
                </a:solidFill>
                <a:effectLst/>
                <a:uLnTx/>
                <a:uFillTx/>
                <a:latin typeface="Arial" charset="0"/>
                <a:ea typeface="굴림" charset="0"/>
                <a:cs typeface="굴림" charset="0"/>
              </a:rPr>
              <a:t>‡ Computer Architecture Laboratory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ko-KR" sz="1800" b="1" i="0" u="none" strike="noStrike" kern="1200" cap="none" spc="0" normalizeH="0" baseline="0" noProof="0">
                <a:ln>
                  <a:noFill/>
                </a:ln>
                <a:solidFill>
                  <a:srgbClr val="000000"/>
                </a:solidFill>
                <a:effectLst/>
                <a:uLnTx/>
                <a:uFillTx/>
                <a:latin typeface="Arial" charset="0"/>
                <a:ea typeface="굴림" charset="0"/>
                <a:cs typeface="굴림" charset="0"/>
              </a:rPr>
              <a:t>Carnegie Mellon University</a:t>
            </a:r>
          </a:p>
        </p:txBody>
      </p:sp>
      <p:pic>
        <p:nvPicPr>
          <p:cNvPr id="36870" name="Picture 5" descr="ECE_Logo_TM_Copyrigh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5721350"/>
            <a:ext cx="236220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871" name="Picture 7" descr="Burgundy_CMU_JPG_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5638800"/>
            <a:ext cx="2362200" cy="852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1231392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Title 1"/>
          <p:cNvSpPr>
            <a:spLocks noGrp="1"/>
          </p:cNvSpPr>
          <p:nvPr>
            <p:ph type="title"/>
          </p:nvPr>
        </p:nvSpPr>
        <p:spPr/>
        <p:txBody>
          <a:bodyPr/>
          <a:lstStyle/>
          <a:p>
            <a:r>
              <a:rPr lang="en-US" dirty="0">
                <a:latin typeface="Garamond" charset="0"/>
                <a:ea typeface="ＭＳ Ｐゴシック" charset="0"/>
                <a:cs typeface="ＭＳ Ｐゴシック" charset="0"/>
              </a:rPr>
              <a:t>Heterogeneous Interconnects (in </a:t>
            </a:r>
            <a:r>
              <a:rPr lang="en-US" dirty="0" err="1">
                <a:latin typeface="Garamond" charset="0"/>
                <a:ea typeface="ＭＳ Ｐゴシック" charset="0"/>
                <a:cs typeface="ＭＳ Ｐゴシック" charset="0"/>
              </a:rPr>
              <a:t>Tilera</a:t>
            </a:r>
            <a:r>
              <a:rPr lang="en-US" dirty="0">
                <a:latin typeface="Garamond" charset="0"/>
                <a:ea typeface="ＭＳ Ｐゴシック" charset="0"/>
                <a:cs typeface="ＭＳ Ｐゴシック" charset="0"/>
              </a:rPr>
              <a:t>)</a:t>
            </a:r>
          </a:p>
        </p:txBody>
      </p:sp>
      <p:sp>
        <p:nvSpPr>
          <p:cNvPr id="174082" name="Content Placeholder 2"/>
          <p:cNvSpPr>
            <a:spLocks noGrp="1"/>
          </p:cNvSpPr>
          <p:nvPr>
            <p:ph idx="1"/>
          </p:nvPr>
        </p:nvSpPr>
        <p:spPr>
          <a:xfrm>
            <a:off x="5410200" y="914400"/>
            <a:ext cx="3429000" cy="5194300"/>
          </a:xfrm>
        </p:spPr>
        <p:txBody>
          <a:bodyPr/>
          <a:lstStyle/>
          <a:p>
            <a:r>
              <a:rPr lang="en-US">
                <a:latin typeface="Tahoma" charset="0"/>
                <a:ea typeface="ＭＳ Ｐゴシック" charset="0"/>
                <a:cs typeface="ＭＳ Ｐゴシック" charset="0"/>
              </a:rPr>
              <a:t>2D Mesh</a:t>
            </a:r>
          </a:p>
          <a:p>
            <a:r>
              <a:rPr lang="en-US">
                <a:latin typeface="Tahoma" charset="0"/>
                <a:ea typeface="ＭＳ Ｐゴシック" charset="0"/>
                <a:cs typeface="ＭＳ Ｐゴシック" charset="0"/>
              </a:rPr>
              <a:t>Five networks</a:t>
            </a:r>
          </a:p>
          <a:p>
            <a:r>
              <a:rPr lang="en-US">
                <a:latin typeface="Tahoma" charset="0"/>
                <a:ea typeface="ＭＳ Ｐゴシック" charset="0"/>
                <a:cs typeface="ＭＳ Ｐゴシック" charset="0"/>
              </a:rPr>
              <a:t>Four packet switched</a:t>
            </a:r>
          </a:p>
          <a:p>
            <a:pPr lvl="1"/>
            <a:r>
              <a:rPr lang="en-US" sz="1800">
                <a:latin typeface="Tahoma" charset="0"/>
                <a:ea typeface="ＭＳ Ｐゴシック" charset="0"/>
              </a:rPr>
              <a:t>Dimension order routing, wormhole flow control</a:t>
            </a:r>
          </a:p>
          <a:p>
            <a:pPr lvl="1"/>
            <a:r>
              <a:rPr lang="en-US" sz="1800">
                <a:latin typeface="Tahoma" charset="0"/>
                <a:ea typeface="ＭＳ Ｐゴシック" charset="0"/>
              </a:rPr>
              <a:t>TDN: Cache request packets</a:t>
            </a:r>
          </a:p>
          <a:p>
            <a:pPr lvl="1"/>
            <a:r>
              <a:rPr lang="en-US" sz="1800">
                <a:latin typeface="Tahoma" charset="0"/>
                <a:ea typeface="ＭＳ Ｐゴシック" charset="0"/>
              </a:rPr>
              <a:t>MDN: Response packets</a:t>
            </a:r>
          </a:p>
          <a:p>
            <a:pPr lvl="1"/>
            <a:r>
              <a:rPr lang="en-US" sz="1800">
                <a:latin typeface="Tahoma" charset="0"/>
                <a:ea typeface="ＭＳ Ｐゴシック" charset="0"/>
              </a:rPr>
              <a:t>IDN: I/O packets</a:t>
            </a:r>
          </a:p>
          <a:p>
            <a:pPr lvl="1"/>
            <a:r>
              <a:rPr lang="en-US" sz="1800">
                <a:latin typeface="Tahoma" charset="0"/>
                <a:ea typeface="ＭＳ Ｐゴシック" charset="0"/>
              </a:rPr>
              <a:t>UDN: Core to core messaging</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One circuit switched</a:t>
            </a:r>
          </a:p>
          <a:p>
            <a:pPr lvl="1"/>
            <a:r>
              <a:rPr lang="en-US" sz="1800">
                <a:latin typeface="Tahoma" charset="0"/>
                <a:ea typeface="ＭＳ Ｐゴシック" charset="0"/>
              </a:rPr>
              <a:t>STN: Low-latency, high-bandwidth static network</a:t>
            </a:r>
          </a:p>
          <a:p>
            <a:pPr lvl="1"/>
            <a:r>
              <a:rPr lang="en-US" sz="1800">
                <a:latin typeface="Tahoma" charset="0"/>
                <a:ea typeface="ＭＳ Ｐゴシック" charset="0"/>
              </a:rPr>
              <a:t>Streaming data</a:t>
            </a:r>
          </a:p>
        </p:txBody>
      </p:sp>
      <p:sp>
        <p:nvSpPr>
          <p:cNvPr id="174083"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469FEC7-6305-F145-810B-306AD2721FFF}" type="slidenum">
              <a:rPr lang="en-US" sz="1600">
                <a:solidFill>
                  <a:srgbClr val="000000"/>
                </a:solidFill>
                <a:latin typeface="Garamond" charset="0"/>
                <a:cs typeface="Arial" charset="0"/>
              </a:rPr>
              <a:pPr eaLnBrk="1" hangingPunct="1"/>
              <a:t>18</a:t>
            </a:fld>
            <a:endParaRPr lang="en-US" sz="1600">
              <a:solidFill>
                <a:srgbClr val="000000"/>
              </a:solidFill>
              <a:latin typeface="Garamond" charset="0"/>
              <a:cs typeface="Arial" charset="0"/>
            </a:endParaRPr>
          </a:p>
        </p:txBody>
      </p:sp>
      <p:pic>
        <p:nvPicPr>
          <p:cNvPr id="17408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43000"/>
            <a:ext cx="4724400" cy="5233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468560" y="6576141"/>
            <a:ext cx="9145016" cy="265457"/>
          </a:xfrm>
          <a:prstGeom prst="rect">
            <a:avLst/>
          </a:prstGeom>
        </p:spPr>
        <p:txBody>
          <a:bodyPr wrap="square">
            <a:spAutoFit/>
          </a:bodyPr>
          <a:lstStyle/>
          <a:p>
            <a:pPr lvl="1">
              <a:lnSpc>
                <a:spcPct val="70000"/>
              </a:lnSpc>
            </a:pPr>
            <a:r>
              <a:rPr lang="en-US" sz="1500" dirty="0" err="1">
                <a:latin typeface="Tahoma" charset="0"/>
                <a:ea typeface="ＭＳ Ｐゴシック" charset="0"/>
              </a:rPr>
              <a:t>Wentzlaff</a:t>
            </a:r>
            <a:r>
              <a:rPr lang="en-US" sz="1500" dirty="0">
                <a:latin typeface="Tahoma" charset="0"/>
                <a:ea typeface="ＭＳ Ｐゴシック" charset="0"/>
              </a:rPr>
              <a:t> et al., </a:t>
            </a:r>
            <a:r>
              <a:rPr lang="ja-JP" altLang="en-US" sz="1500" dirty="0">
                <a:latin typeface="Tahoma" charset="0"/>
                <a:ea typeface="ＭＳ Ｐゴシック" charset="0"/>
              </a:rPr>
              <a:t>“</a:t>
            </a:r>
            <a:r>
              <a:rPr lang="en-US" altLang="ja-JP" sz="1500" dirty="0">
                <a:solidFill>
                  <a:srgbClr val="0000FF"/>
                </a:solidFill>
                <a:latin typeface="Tahoma" charset="0"/>
                <a:ea typeface="ＭＳ Ｐゴシック" charset="0"/>
              </a:rPr>
              <a:t>On-Chip Interconnection Architecture of the Tile Processor</a:t>
            </a:r>
            <a:r>
              <a:rPr lang="en-US" altLang="ja-JP" sz="1500" dirty="0">
                <a:latin typeface="Tahoma" charset="0"/>
                <a:ea typeface="ＭＳ Ｐゴシック" charset="0"/>
              </a:rPr>
              <a:t>,</a:t>
            </a:r>
            <a:r>
              <a:rPr lang="ja-JP" altLang="en-US" sz="1500" dirty="0">
                <a:latin typeface="Tahoma" charset="0"/>
                <a:ea typeface="ＭＳ Ｐゴシック" charset="0"/>
              </a:rPr>
              <a:t>”</a:t>
            </a:r>
            <a:r>
              <a:rPr lang="en-US" altLang="ja-JP" sz="1500" dirty="0">
                <a:latin typeface="Tahoma" charset="0"/>
                <a:ea typeface="ＭＳ Ｐゴシック" charset="0"/>
              </a:rPr>
              <a:t> IEEE Micro 2007.</a:t>
            </a:r>
          </a:p>
        </p:txBody>
      </p:sp>
    </p:spTree>
    <p:extLst>
      <p:ext uri="{BB962C8B-B14F-4D97-AF65-F5344CB8AC3E}">
        <p14:creationId xmlns:p14="http://schemas.microsoft.com/office/powerpoint/2010/main" val="54088845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Aside: Examples from Life</a:t>
            </a:r>
          </a:p>
        </p:txBody>
      </p:sp>
      <p:sp>
        <p:nvSpPr>
          <p:cNvPr id="3" name="Content Placeholder 2"/>
          <p:cNvSpPr>
            <a:spLocks noGrp="1"/>
          </p:cNvSpPr>
          <p:nvPr>
            <p:ph idx="1"/>
          </p:nvPr>
        </p:nvSpPr>
        <p:spPr>
          <a:xfrm>
            <a:off x="228600" y="990600"/>
            <a:ext cx="8610600" cy="5340350"/>
          </a:xfrm>
        </p:spPr>
        <p:txBody>
          <a:bodyPr/>
          <a:lstStyle/>
          <a:p>
            <a:r>
              <a:rPr lang="en-US" dirty="0"/>
              <a:t>Heterogeneity is abundant in life </a:t>
            </a:r>
          </a:p>
          <a:p>
            <a:pPr lvl="1"/>
            <a:r>
              <a:rPr lang="en-US" dirty="0"/>
              <a:t>both in nature and human-made components</a:t>
            </a:r>
          </a:p>
          <a:p>
            <a:endParaRPr lang="en-US" dirty="0"/>
          </a:p>
          <a:p>
            <a:r>
              <a:rPr lang="en-US" dirty="0"/>
              <a:t>Humans are heterogeneous</a:t>
            </a:r>
          </a:p>
          <a:p>
            <a:r>
              <a:rPr lang="en-US" dirty="0"/>
              <a:t>Cells are heterogeneous </a:t>
            </a:r>
            <a:r>
              <a:rPr lang="en-US" dirty="0">
                <a:sym typeface="Wingdings"/>
              </a:rPr>
              <a:t> specialized for different tasks</a:t>
            </a:r>
          </a:p>
          <a:p>
            <a:r>
              <a:rPr lang="en-US" dirty="0">
                <a:sym typeface="Wingdings"/>
              </a:rPr>
              <a:t>Organs are heterogeneous</a:t>
            </a:r>
          </a:p>
          <a:p>
            <a:r>
              <a:rPr lang="en-US" dirty="0">
                <a:sym typeface="Wingdings"/>
              </a:rPr>
              <a:t>Cars are heterogeneous</a:t>
            </a:r>
          </a:p>
          <a:p>
            <a:r>
              <a:rPr lang="en-US" dirty="0">
                <a:sym typeface="Wingdings"/>
              </a:rPr>
              <a:t>Buildings are heterogeneous</a:t>
            </a:r>
          </a:p>
          <a:p>
            <a:r>
              <a:rPr lang="en-US" dirty="0">
                <a:sym typeface="Wingdings"/>
              </a:rPr>
              <a:t>Rooms are heterogeneous</a:t>
            </a:r>
          </a:p>
          <a:p>
            <a:r>
              <a:rPr lang="en-US" dirty="0">
                <a:sym typeface="Wingdings"/>
              </a:rPr>
              <a:t>…</a:t>
            </a:r>
            <a:endParaRPr lang="en-US" dirty="0"/>
          </a:p>
        </p:txBody>
      </p:sp>
      <p:sp>
        <p:nvSpPr>
          <p:cNvPr id="4" name="Slide Number Placeholder 3"/>
          <p:cNvSpPr>
            <a:spLocks noGrp="1"/>
          </p:cNvSpPr>
          <p:nvPr>
            <p:ph type="sldNum" sz="quarter" idx="11"/>
          </p:nvPr>
        </p:nvSpPr>
        <p:spPr/>
        <p:txBody>
          <a:bodyPr/>
          <a:lstStyle/>
          <a:p>
            <a:pPr>
              <a:defRPr/>
            </a:pPr>
            <a:fld id="{D47506E6-4811-C243-B068-1C22F879B5EB}" type="slidenum">
              <a:rPr lang="en-US" altLang="en-US" smtClean="0"/>
              <a:pPr>
                <a:defRPr/>
              </a:pPr>
              <a:t>19</a:t>
            </a:fld>
            <a:endParaRPr lang="en-US" altLang="en-US"/>
          </a:p>
        </p:txBody>
      </p:sp>
    </p:spTree>
    <p:extLst>
      <p:ext uri="{BB962C8B-B14F-4D97-AF65-F5344CB8AC3E}">
        <p14:creationId xmlns:p14="http://schemas.microsoft.com/office/powerpoint/2010/main" val="37165237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Readings</a:t>
            </a:r>
          </a:p>
        </p:txBody>
      </p:sp>
      <p:sp>
        <p:nvSpPr>
          <p:cNvPr id="3" name="Content Placeholder 2"/>
          <p:cNvSpPr>
            <a:spLocks noGrp="1"/>
          </p:cNvSpPr>
          <p:nvPr>
            <p:ph idx="1"/>
          </p:nvPr>
        </p:nvSpPr>
        <p:spPr/>
        <p:txBody>
          <a:bodyPr/>
          <a:lstStyle/>
          <a:p>
            <a:r>
              <a:rPr lang="en-US" sz="2200" dirty="0"/>
              <a:t>Suleman et al., “</a:t>
            </a:r>
            <a:r>
              <a:rPr lang="en-US" sz="2200" dirty="0">
                <a:solidFill>
                  <a:srgbClr val="0432FF"/>
                </a:solidFill>
              </a:rPr>
              <a:t>Accelerating Critical Section Execution with Asymmetric Multi-Core Architectures</a:t>
            </a:r>
            <a:r>
              <a:rPr lang="en-US" sz="2200" dirty="0"/>
              <a:t>,” ASPLOS 2009. </a:t>
            </a:r>
          </a:p>
          <a:p>
            <a:endParaRPr lang="en-US" sz="2200" dirty="0"/>
          </a:p>
          <a:p>
            <a:r>
              <a:rPr lang="en-US" sz="2200" dirty="0"/>
              <a:t>Joao et al., “</a:t>
            </a:r>
            <a:r>
              <a:rPr lang="en-US" sz="2200" dirty="0">
                <a:solidFill>
                  <a:srgbClr val="0432FF"/>
                </a:solidFill>
              </a:rPr>
              <a:t>Bottleneck Identification and Scheduling in Multithreaded Applications</a:t>
            </a:r>
            <a:r>
              <a:rPr lang="en-US" sz="2200" dirty="0"/>
              <a:t>,” ASPLOS 2012. </a:t>
            </a:r>
          </a:p>
          <a:p>
            <a:endParaRPr lang="en-US" sz="2200" dirty="0"/>
          </a:p>
          <a:p>
            <a:r>
              <a:rPr lang="en-US" sz="2200" dirty="0"/>
              <a:t>Joao et al., “</a:t>
            </a:r>
            <a:r>
              <a:rPr lang="en-US" sz="2200" dirty="0">
                <a:solidFill>
                  <a:srgbClr val="0432FF"/>
                </a:solidFill>
              </a:rPr>
              <a:t>Bottleneck Identification and Scheduling for Multithreaded Applications</a:t>
            </a:r>
            <a:r>
              <a:rPr lang="en-US" sz="2200" dirty="0"/>
              <a:t>,” ASPLOS 2012.</a:t>
            </a:r>
          </a:p>
          <a:p>
            <a:endParaRPr lang="en-US" sz="2200" dirty="0"/>
          </a:p>
          <a:p>
            <a:r>
              <a:rPr lang="en-US" sz="2200" dirty="0"/>
              <a:t>Joao et al., “</a:t>
            </a:r>
            <a:r>
              <a:rPr lang="en-US" sz="2200" dirty="0">
                <a:solidFill>
                  <a:srgbClr val="0432FF"/>
                </a:solidFill>
              </a:rPr>
              <a:t>Utility-Based Acceleration of Multithreaded Applications on Asymmetric CMPs</a:t>
            </a:r>
            <a:r>
              <a:rPr lang="en-US" sz="2200" dirty="0"/>
              <a:t>,” ISCA 2013.</a:t>
            </a:r>
          </a:p>
          <a:p>
            <a:endParaRPr lang="en-US" sz="2200" dirty="0"/>
          </a:p>
          <a:p>
            <a:r>
              <a:rPr lang="en-US" sz="2200" dirty="0" err="1"/>
              <a:t>Grochowski</a:t>
            </a:r>
            <a:r>
              <a:rPr lang="en-US" sz="2200" dirty="0"/>
              <a:t> et al., “</a:t>
            </a:r>
            <a:r>
              <a:rPr lang="en-US" sz="2200" dirty="0">
                <a:solidFill>
                  <a:srgbClr val="0432FF"/>
                </a:solidFill>
              </a:rPr>
              <a:t>Best of Both Latency and Throughput</a:t>
            </a:r>
            <a:r>
              <a:rPr lang="en-US" sz="2200" dirty="0"/>
              <a:t>,” ICCD 2004.</a:t>
            </a:r>
          </a:p>
          <a:p>
            <a:endParaRPr lang="en-US" sz="2200" dirty="0"/>
          </a:p>
          <a:p>
            <a:endParaRPr lang="en-US" sz="2200" dirty="0"/>
          </a:p>
          <a:p>
            <a:endParaRPr lang="en-US" sz="2200" dirty="0"/>
          </a:p>
        </p:txBody>
      </p:sp>
      <p:sp>
        <p:nvSpPr>
          <p:cNvPr id="4" name="Slide Number Placeholder 3"/>
          <p:cNvSpPr>
            <a:spLocks noGrp="1"/>
          </p:cNvSpPr>
          <p:nvPr>
            <p:ph type="sldNum" sz="quarter" idx="11"/>
          </p:nvPr>
        </p:nvSpPr>
        <p:spPr/>
        <p:txBody>
          <a:bodyPr/>
          <a:lstStyle/>
          <a:p>
            <a:pPr>
              <a:defRPr/>
            </a:pPr>
            <a:fld id="{9BD1E7C1-E4C4-4441-A58C-46B7DFD29D39}" type="slidenum">
              <a:rPr lang="en-US" smtClean="0"/>
              <a:pPr>
                <a:defRPr/>
              </a:pPr>
              <a:t>2</a:t>
            </a:fld>
            <a:endParaRPr lang="en-US"/>
          </a:p>
        </p:txBody>
      </p:sp>
    </p:spTree>
    <p:extLst>
      <p:ext uri="{BB962C8B-B14F-4D97-AF65-F5344CB8AC3E}">
        <p14:creationId xmlns:p14="http://schemas.microsoft.com/office/powerpoint/2010/main" val="174897889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General-Purpose vs. Special-Purpose</a:t>
            </a:r>
          </a:p>
        </p:txBody>
      </p:sp>
      <p:sp>
        <p:nvSpPr>
          <p:cNvPr id="3" name="Content Placeholder 2"/>
          <p:cNvSpPr>
            <a:spLocks noGrp="1"/>
          </p:cNvSpPr>
          <p:nvPr>
            <p:ph idx="1"/>
          </p:nvPr>
        </p:nvSpPr>
        <p:spPr>
          <a:xfrm>
            <a:off x="228600" y="1060450"/>
            <a:ext cx="8610600" cy="5340350"/>
          </a:xfrm>
        </p:spPr>
        <p:txBody>
          <a:bodyPr/>
          <a:lstStyle/>
          <a:p>
            <a:r>
              <a:rPr lang="en-US" dirty="0"/>
              <a:t>Asymmetry is a way of enabling specialization</a:t>
            </a:r>
          </a:p>
          <a:p>
            <a:endParaRPr lang="en-US" dirty="0"/>
          </a:p>
          <a:p>
            <a:r>
              <a:rPr lang="en-US" dirty="0"/>
              <a:t>It bridges the gap between purely general purpose and purely special purpose</a:t>
            </a:r>
          </a:p>
          <a:p>
            <a:pPr lvl="1"/>
            <a:r>
              <a:rPr lang="en-US" dirty="0"/>
              <a:t>Purely general purpose: Single design for every workload or metric</a:t>
            </a:r>
          </a:p>
          <a:p>
            <a:pPr lvl="1"/>
            <a:r>
              <a:rPr lang="en-US" dirty="0"/>
              <a:t>Purely special purpose: Single design per workload or metric</a:t>
            </a:r>
          </a:p>
          <a:p>
            <a:pPr lvl="1"/>
            <a:r>
              <a:rPr lang="en-US" dirty="0"/>
              <a:t>Asymmetric: Multiple sub-designs optimized for sets of workloads/metrics and glued together</a:t>
            </a:r>
          </a:p>
          <a:p>
            <a:pPr lvl="1"/>
            <a:endParaRPr lang="en-US" dirty="0"/>
          </a:p>
          <a:p>
            <a:r>
              <a:rPr lang="en-US" dirty="0"/>
              <a:t>The goal of a good asymmetric design is to get the best of both general purpose and special purpose</a:t>
            </a:r>
          </a:p>
        </p:txBody>
      </p:sp>
      <p:sp>
        <p:nvSpPr>
          <p:cNvPr id="4" name="Slide Number Placeholder 3"/>
          <p:cNvSpPr>
            <a:spLocks noGrp="1"/>
          </p:cNvSpPr>
          <p:nvPr>
            <p:ph type="sldNum" sz="quarter" idx="11"/>
          </p:nvPr>
        </p:nvSpPr>
        <p:spPr/>
        <p:txBody>
          <a:bodyPr/>
          <a:lstStyle/>
          <a:p>
            <a:pPr>
              <a:defRPr/>
            </a:pPr>
            <a:fld id="{D47506E6-4811-C243-B068-1C22F879B5EB}" type="slidenum">
              <a:rPr lang="en-US" altLang="en-US" smtClean="0"/>
              <a:pPr>
                <a:defRPr/>
              </a:pPr>
              <a:t>20</a:t>
            </a:fld>
            <a:endParaRPr lang="en-US" altLang="en-US"/>
          </a:p>
        </p:txBody>
      </p:sp>
    </p:spTree>
    <p:extLst>
      <p:ext uri="{BB962C8B-B14F-4D97-AF65-F5344CB8AC3E}">
        <p14:creationId xmlns:p14="http://schemas.microsoft.com/office/powerpoint/2010/main" val="34005508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839200" cy="755650"/>
          </a:xfrm>
        </p:spPr>
        <p:txBody>
          <a:bodyPr/>
          <a:lstStyle/>
          <a:p>
            <a:r>
              <a:rPr lang="en-US" dirty="0"/>
              <a:t>Asymmetry Advantages and Disadvantages</a:t>
            </a:r>
          </a:p>
        </p:txBody>
      </p:sp>
      <p:sp>
        <p:nvSpPr>
          <p:cNvPr id="3" name="Content Placeholder 2"/>
          <p:cNvSpPr>
            <a:spLocks noGrp="1"/>
          </p:cNvSpPr>
          <p:nvPr>
            <p:ph idx="1"/>
          </p:nvPr>
        </p:nvSpPr>
        <p:spPr>
          <a:xfrm>
            <a:off x="228600" y="984250"/>
            <a:ext cx="8610600" cy="5340350"/>
          </a:xfrm>
        </p:spPr>
        <p:txBody>
          <a:bodyPr/>
          <a:lstStyle/>
          <a:p>
            <a:r>
              <a:rPr lang="en-US" dirty="0"/>
              <a:t>Advantages over Symmetric Design</a:t>
            </a:r>
          </a:p>
          <a:p>
            <a:pPr marL="344487" lvl="1" indent="0">
              <a:buNone/>
            </a:pPr>
            <a:r>
              <a:rPr lang="en-US" dirty="0"/>
              <a:t>+ Can enable optimization of multiple metrics</a:t>
            </a:r>
          </a:p>
          <a:p>
            <a:pPr marL="344487" lvl="1" indent="0">
              <a:buNone/>
            </a:pPr>
            <a:r>
              <a:rPr lang="en-US" dirty="0"/>
              <a:t>+ Can enable better adaptation to workload behavior</a:t>
            </a:r>
          </a:p>
          <a:p>
            <a:pPr marL="344487" lvl="1" indent="0">
              <a:buNone/>
            </a:pPr>
            <a:r>
              <a:rPr lang="en-US" dirty="0"/>
              <a:t>+ Can provide special-purpose benefits with general-purpose usability/flexibility</a:t>
            </a:r>
          </a:p>
          <a:p>
            <a:endParaRPr lang="en-US" dirty="0"/>
          </a:p>
          <a:p>
            <a:r>
              <a:rPr lang="en-US" dirty="0"/>
              <a:t>Disadvantages over Symmetric Design</a:t>
            </a:r>
          </a:p>
          <a:p>
            <a:pPr marL="344487" lvl="1" indent="0">
              <a:buNone/>
            </a:pPr>
            <a:r>
              <a:rPr lang="en-US" dirty="0"/>
              <a:t>- Higher overhead and more complexity in design, verification</a:t>
            </a:r>
          </a:p>
          <a:p>
            <a:pPr marL="344487" lvl="1" indent="0">
              <a:buNone/>
            </a:pPr>
            <a:r>
              <a:rPr lang="en-US" dirty="0"/>
              <a:t>- Higher overhead in management: scheduling onto asymmetric components</a:t>
            </a:r>
          </a:p>
          <a:p>
            <a:pPr marL="344487" lvl="1" indent="0">
              <a:buNone/>
            </a:pPr>
            <a:r>
              <a:rPr lang="en-US" dirty="0"/>
              <a:t>- Overhead in switching between multiple components can lead to degradation</a:t>
            </a:r>
          </a:p>
          <a:p>
            <a:endParaRPr lang="en-US" dirty="0"/>
          </a:p>
        </p:txBody>
      </p:sp>
      <p:sp>
        <p:nvSpPr>
          <p:cNvPr id="4" name="Slide Number Placeholder 3"/>
          <p:cNvSpPr>
            <a:spLocks noGrp="1"/>
          </p:cNvSpPr>
          <p:nvPr>
            <p:ph type="sldNum" sz="quarter" idx="11"/>
          </p:nvPr>
        </p:nvSpPr>
        <p:spPr/>
        <p:txBody>
          <a:bodyPr/>
          <a:lstStyle/>
          <a:p>
            <a:pPr>
              <a:defRPr/>
            </a:pPr>
            <a:fld id="{D47506E6-4811-C243-B068-1C22F879B5EB}" type="slidenum">
              <a:rPr lang="en-US" altLang="en-US" smtClean="0"/>
              <a:pPr>
                <a:defRPr/>
              </a:pPr>
              <a:t>21</a:t>
            </a:fld>
            <a:endParaRPr lang="en-US" altLang="en-US"/>
          </a:p>
        </p:txBody>
      </p:sp>
    </p:spTree>
    <p:extLst>
      <p:ext uri="{BB962C8B-B14F-4D97-AF65-F5344CB8AC3E}">
        <p14:creationId xmlns:p14="http://schemas.microsoft.com/office/powerpoint/2010/main" val="21122991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Yet Another Example</a:t>
            </a:r>
          </a:p>
        </p:txBody>
      </p:sp>
      <p:sp>
        <p:nvSpPr>
          <p:cNvPr id="3" name="Content Placeholder 2"/>
          <p:cNvSpPr>
            <a:spLocks noGrp="1"/>
          </p:cNvSpPr>
          <p:nvPr>
            <p:ph idx="1"/>
          </p:nvPr>
        </p:nvSpPr>
        <p:spPr>
          <a:xfrm>
            <a:off x="228600" y="1060450"/>
            <a:ext cx="8610600" cy="5340350"/>
          </a:xfrm>
        </p:spPr>
        <p:txBody>
          <a:bodyPr/>
          <a:lstStyle/>
          <a:p>
            <a:r>
              <a:rPr lang="en-US" dirty="0"/>
              <a:t>Modern processors integrate general purpose cores and GPUs</a:t>
            </a:r>
          </a:p>
          <a:p>
            <a:pPr lvl="1"/>
            <a:r>
              <a:rPr lang="en-US" dirty="0"/>
              <a:t>CPU-GPU systems</a:t>
            </a:r>
          </a:p>
          <a:p>
            <a:pPr lvl="1"/>
            <a:r>
              <a:rPr lang="en-US" dirty="0"/>
              <a:t>Heterogeneity in execution models</a:t>
            </a:r>
          </a:p>
        </p:txBody>
      </p:sp>
      <p:sp>
        <p:nvSpPr>
          <p:cNvPr id="4" name="Slide Number Placeholder 3"/>
          <p:cNvSpPr>
            <a:spLocks noGrp="1"/>
          </p:cNvSpPr>
          <p:nvPr>
            <p:ph type="sldNum" sz="quarter" idx="11"/>
          </p:nvPr>
        </p:nvSpPr>
        <p:spPr/>
        <p:txBody>
          <a:bodyPr/>
          <a:lstStyle/>
          <a:p>
            <a:pPr>
              <a:defRPr/>
            </a:pPr>
            <a:fld id="{D47506E6-4811-C243-B068-1C22F879B5EB}" type="slidenum">
              <a:rPr lang="en-US" altLang="en-US" smtClean="0"/>
              <a:pPr>
                <a:defRPr/>
              </a:pPr>
              <a:t>22</a:t>
            </a:fld>
            <a:endParaRPr lang="en-US" altLang="en-US"/>
          </a:p>
        </p:txBody>
      </p:sp>
    </p:spTree>
    <p:extLst>
      <p:ext uri="{BB962C8B-B14F-4D97-AF65-F5344CB8AC3E}">
        <p14:creationId xmlns:p14="http://schemas.microsoft.com/office/powerpoint/2010/main" val="9574926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25538"/>
            <a:ext cx="8610600" cy="5122862"/>
          </a:xfrm>
        </p:spPr>
        <p:txBody>
          <a:bodyPr/>
          <a:lstStyle/>
          <a:p>
            <a:pPr>
              <a:defRPr/>
            </a:pPr>
            <a:r>
              <a:rPr lang="en-US" dirty="0">
                <a:solidFill>
                  <a:srgbClr val="FF0000"/>
                </a:solidFill>
              </a:rPr>
              <a:t>Memory system</a:t>
            </a:r>
            <a:endParaRPr lang="en-US" dirty="0"/>
          </a:p>
          <a:p>
            <a:pPr lvl="1">
              <a:defRPr/>
            </a:pPr>
            <a:r>
              <a:rPr lang="en-US" dirty="0"/>
              <a:t>Applications are increasingly data intensive </a:t>
            </a:r>
          </a:p>
          <a:p>
            <a:pPr lvl="1">
              <a:defRPr/>
            </a:pPr>
            <a:r>
              <a:rPr lang="en-US" dirty="0">
                <a:sym typeface="Wingdings"/>
              </a:rPr>
              <a:t>Data storage and movement limits performance &amp; efficiency</a:t>
            </a:r>
            <a:endParaRPr lang="en-US" dirty="0"/>
          </a:p>
          <a:p>
            <a:pPr>
              <a:defRPr/>
            </a:pPr>
            <a:endParaRPr lang="en-US" dirty="0">
              <a:solidFill>
                <a:srgbClr val="FF0000"/>
              </a:solidFill>
            </a:endParaRPr>
          </a:p>
          <a:p>
            <a:pPr>
              <a:defRPr/>
            </a:pPr>
            <a:r>
              <a:rPr lang="en-US" dirty="0">
                <a:solidFill>
                  <a:srgbClr val="FF0000"/>
                </a:solidFill>
              </a:rPr>
              <a:t>Efficiency (performance and energy) </a:t>
            </a:r>
            <a:r>
              <a:rPr lang="en-US" dirty="0">
                <a:solidFill>
                  <a:srgbClr val="FF0000"/>
                </a:solidFill>
                <a:sym typeface="Wingdings"/>
              </a:rPr>
              <a:t> scalability</a:t>
            </a:r>
            <a:endParaRPr lang="en-US" dirty="0">
              <a:solidFill>
                <a:srgbClr val="FF0000"/>
              </a:solidFill>
            </a:endParaRPr>
          </a:p>
          <a:p>
            <a:pPr lvl="1">
              <a:defRPr/>
            </a:pPr>
            <a:r>
              <a:rPr lang="en-US" dirty="0"/>
              <a:t>Enables scalable systems </a:t>
            </a:r>
            <a:r>
              <a:rPr lang="en-US" dirty="0">
                <a:sym typeface="Wingdings"/>
              </a:rPr>
              <a:t> new applications</a:t>
            </a:r>
            <a:endParaRPr lang="en-US" dirty="0"/>
          </a:p>
          <a:p>
            <a:pPr lvl="1">
              <a:defRPr/>
            </a:pPr>
            <a:r>
              <a:rPr lang="en-US" dirty="0"/>
              <a:t>Enables better user experience </a:t>
            </a:r>
            <a:r>
              <a:rPr lang="en-US" dirty="0">
                <a:sym typeface="Wingdings"/>
              </a:rPr>
              <a:t> new usage models</a:t>
            </a:r>
            <a:endParaRPr lang="en-US" dirty="0"/>
          </a:p>
          <a:p>
            <a:pPr marL="0" indent="0">
              <a:buFont typeface="Wingdings" charset="0"/>
              <a:buNone/>
              <a:defRPr/>
            </a:pPr>
            <a:endParaRPr lang="en-US" dirty="0"/>
          </a:p>
          <a:p>
            <a:pPr>
              <a:defRPr/>
            </a:pPr>
            <a:r>
              <a:rPr lang="en-US" dirty="0">
                <a:solidFill>
                  <a:srgbClr val="FF0000"/>
                </a:solidFill>
              </a:rPr>
              <a:t>Predictability and robustness</a:t>
            </a:r>
            <a:endParaRPr lang="en-US" dirty="0"/>
          </a:p>
          <a:p>
            <a:pPr lvl="1">
              <a:defRPr/>
            </a:pPr>
            <a:r>
              <a:rPr lang="en-US" dirty="0"/>
              <a:t>Resource sharing and unreliable hardware causes QoS issues</a:t>
            </a:r>
          </a:p>
          <a:p>
            <a:pPr lvl="1">
              <a:defRPr/>
            </a:pPr>
            <a:r>
              <a:rPr lang="en-US" dirty="0"/>
              <a:t>Predictable performance and QoS are first class constraints </a:t>
            </a:r>
          </a:p>
          <a:p>
            <a:pPr lvl="1">
              <a:defRPr/>
            </a:pPr>
            <a:endParaRPr lang="en-US" dirty="0"/>
          </a:p>
          <a:p>
            <a:pPr lvl="1">
              <a:defRPr/>
            </a:pPr>
            <a:endParaRPr lang="en-US" dirty="0"/>
          </a:p>
          <a:p>
            <a:pPr>
              <a:defRPr/>
            </a:pPr>
            <a:endParaRPr lang="en-US" dirty="0"/>
          </a:p>
          <a:p>
            <a:pPr>
              <a:defRPr/>
            </a:pPr>
            <a:endParaRPr lang="en-US" dirty="0"/>
          </a:p>
        </p:txBody>
      </p:sp>
      <p:sp>
        <p:nvSpPr>
          <p:cNvPr id="195585" name="Title 1"/>
          <p:cNvSpPr>
            <a:spLocks noGrp="1"/>
          </p:cNvSpPr>
          <p:nvPr>
            <p:ph type="title"/>
          </p:nvPr>
        </p:nvSpPr>
        <p:spPr/>
        <p:txBody>
          <a:bodyPr/>
          <a:lstStyle/>
          <a:p>
            <a:r>
              <a:rPr lang="en-US">
                <a:latin typeface="Garamond" charset="0"/>
              </a:rPr>
              <a:t>Three Key Problems in Future Systems</a:t>
            </a:r>
          </a:p>
        </p:txBody>
      </p:sp>
      <p:sp>
        <p:nvSpPr>
          <p:cNvPr id="195587"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C950511-59EB-B94E-A642-D316B5B91EA4}" type="slidenum">
              <a:rPr lang="en-US" sz="1600">
                <a:solidFill>
                  <a:srgbClr val="000000"/>
                </a:solidFill>
                <a:latin typeface="Garamond" charset="0"/>
              </a:rPr>
              <a:pPr eaLnBrk="1" hangingPunct="1"/>
              <a:t>23</a:t>
            </a:fld>
            <a:endParaRPr lang="en-US" sz="1600">
              <a:solidFill>
                <a:srgbClr val="000000"/>
              </a:solidFill>
              <a:latin typeface="Garamond" charset="0"/>
            </a:endParaRPr>
          </a:p>
        </p:txBody>
      </p:sp>
      <p:sp>
        <p:nvSpPr>
          <p:cNvPr id="5" name="Rectangle 4"/>
          <p:cNvSpPr/>
          <p:nvPr/>
        </p:nvSpPr>
        <p:spPr>
          <a:xfrm>
            <a:off x="566738" y="2771775"/>
            <a:ext cx="6900862" cy="504825"/>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6" name="Rounded Rectangle 5"/>
          <p:cNvSpPr/>
          <p:nvPr/>
        </p:nvSpPr>
        <p:spPr>
          <a:xfrm rot="21340188">
            <a:off x="349867" y="4925540"/>
            <a:ext cx="8046720" cy="1936242"/>
          </a:xfrm>
          <a:prstGeom prst="roundRect">
            <a:avLst/>
          </a:prstGeom>
          <a:solidFill>
            <a:sysClr val="window" lastClr="FFFFFF"/>
          </a:solidFill>
          <a:ln w="12700" cap="flat" cmpd="sng" algn="ctr">
            <a:solidFill>
              <a:sysClr val="windowText" lastClr="000000"/>
            </a:solidFill>
            <a:prstDash val="solid"/>
          </a:ln>
          <a:effectLst/>
          <a:scene3d>
            <a:camera prst="orthographicFront">
              <a:rot lat="0" lon="0" rev="21360000"/>
            </a:camera>
            <a:lightRig rig="threePt" dir="t"/>
          </a:scene3d>
        </p:spPr>
        <p:txBody>
          <a:bodyPr anchor="ctr"/>
          <a:lstStyle/>
          <a:p>
            <a:pPr algn="ctr">
              <a:defRPr/>
            </a:pPr>
            <a:r>
              <a:rPr lang="en-US" sz="4000" b="1" kern="0" dirty="0">
                <a:solidFill>
                  <a:srgbClr val="0000FF"/>
                </a:solidFill>
                <a:latin typeface="Calibri"/>
                <a:ea typeface="ＭＳ Ｐゴシック" charset="0"/>
                <a:cs typeface="ＭＳ Ｐゴシック" charset="0"/>
              </a:rPr>
              <a:t>Asymmetric Designs </a:t>
            </a:r>
          </a:p>
          <a:p>
            <a:pPr algn="ctr">
              <a:defRPr/>
            </a:pPr>
            <a:r>
              <a:rPr lang="en-US" sz="4000" b="1" kern="0" dirty="0">
                <a:solidFill>
                  <a:srgbClr val="0000FF"/>
                </a:solidFill>
                <a:latin typeface="Calibri"/>
                <a:ea typeface="ＭＳ Ｐゴシック" charset="0"/>
                <a:cs typeface="ＭＳ Ｐゴシック" charset="0"/>
              </a:rPr>
              <a:t>Can Help Solve These Problems</a:t>
            </a:r>
          </a:p>
        </p:txBody>
      </p:sp>
    </p:spTree>
    <p:extLst>
      <p:ext uri="{BB962C8B-B14F-4D97-AF65-F5344CB8AC3E}">
        <p14:creationId xmlns:p14="http://schemas.microsoft.com/office/powerpoint/2010/main" val="11488191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755650"/>
          </a:xfrm>
        </p:spPr>
        <p:txBody>
          <a:bodyPr/>
          <a:lstStyle/>
          <a:p>
            <a:r>
              <a:rPr lang="en-US" dirty="0"/>
              <a:t>Commercial Asymmetric Design Examples</a:t>
            </a:r>
          </a:p>
        </p:txBody>
      </p:sp>
      <p:sp>
        <p:nvSpPr>
          <p:cNvPr id="3" name="Content Placeholder 2"/>
          <p:cNvSpPr>
            <a:spLocks noGrp="1"/>
          </p:cNvSpPr>
          <p:nvPr>
            <p:ph idx="1"/>
          </p:nvPr>
        </p:nvSpPr>
        <p:spPr>
          <a:xfrm>
            <a:off x="228600" y="1040978"/>
            <a:ext cx="8610600" cy="5340350"/>
          </a:xfrm>
        </p:spPr>
        <p:txBody>
          <a:bodyPr/>
          <a:lstStyle/>
          <a:p>
            <a:r>
              <a:rPr lang="en-US" dirty="0"/>
              <a:t>Integrated CPU-GPU systems (e.g., Intel </a:t>
            </a:r>
            <a:r>
              <a:rPr lang="en-US" dirty="0" err="1"/>
              <a:t>SandyBridge</a:t>
            </a:r>
            <a:r>
              <a:rPr lang="en-US" dirty="0"/>
              <a:t>)</a:t>
            </a:r>
          </a:p>
          <a:p>
            <a:endParaRPr lang="en-US" dirty="0"/>
          </a:p>
          <a:p>
            <a:r>
              <a:rPr lang="en-US" dirty="0"/>
              <a:t>CPU + Hardware Accelerators (e.g., your cell phone)</a:t>
            </a:r>
          </a:p>
          <a:p>
            <a:endParaRPr lang="en-US" dirty="0"/>
          </a:p>
          <a:p>
            <a:r>
              <a:rPr lang="en-US" dirty="0"/>
              <a:t>ARM </a:t>
            </a:r>
            <a:r>
              <a:rPr lang="en-US" dirty="0" err="1"/>
              <a:t>big.LITTLE</a:t>
            </a:r>
            <a:r>
              <a:rPr lang="en-US" dirty="0"/>
              <a:t> processor</a:t>
            </a:r>
          </a:p>
          <a:p>
            <a:endParaRPr lang="en-US" dirty="0"/>
          </a:p>
          <a:p>
            <a:r>
              <a:rPr lang="en-US" dirty="0"/>
              <a:t>IBM Cell processor</a:t>
            </a:r>
          </a:p>
          <a:p>
            <a:endParaRPr lang="en-US" dirty="0"/>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D47506E6-4811-C243-B068-1C22F879B5EB}" type="slidenum">
              <a:rPr lang="en-US" altLang="en-US" smtClean="0"/>
              <a:pPr>
                <a:defRPr/>
              </a:pPr>
              <a:t>24</a:t>
            </a:fld>
            <a:endParaRPr lang="en-US" altLang="en-US"/>
          </a:p>
        </p:txBody>
      </p:sp>
    </p:spTree>
    <p:extLst>
      <p:ext uri="{BB962C8B-B14F-4D97-AF65-F5344CB8AC3E}">
        <p14:creationId xmlns:p14="http://schemas.microsoft.com/office/powerpoint/2010/main" val="271954488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915400" cy="1066800"/>
          </a:xfrm>
        </p:spPr>
        <p:txBody>
          <a:bodyPr/>
          <a:lstStyle/>
          <a:p>
            <a:r>
              <a:rPr lang="en-US" sz="3400" dirty="0"/>
              <a:t>Increasing Asymmetry in Modern Systems</a:t>
            </a:r>
          </a:p>
        </p:txBody>
      </p:sp>
      <p:sp>
        <p:nvSpPr>
          <p:cNvPr id="3" name="Content Placeholder 2"/>
          <p:cNvSpPr>
            <a:spLocks noGrp="1"/>
          </p:cNvSpPr>
          <p:nvPr>
            <p:ph idx="1"/>
          </p:nvPr>
        </p:nvSpPr>
        <p:spPr>
          <a:xfrm>
            <a:off x="228600" y="4377767"/>
            <a:ext cx="8915400" cy="986115"/>
          </a:xfrm>
        </p:spPr>
        <p:txBody>
          <a:bodyPr/>
          <a:lstStyle/>
          <a:p>
            <a:r>
              <a:rPr lang="en-US" dirty="0"/>
              <a:t>Heterogeneous agents: CPUs, GPUs, and HWAs </a:t>
            </a:r>
          </a:p>
          <a:p>
            <a:r>
              <a:rPr lang="en-US" dirty="0"/>
              <a:t>Heterogeneous memories: Fast vs. Slow DRAM</a:t>
            </a:r>
          </a:p>
          <a:p>
            <a:r>
              <a:rPr lang="en-US" dirty="0"/>
              <a:t>Heterogeneous interconnects: Control, Data, Synchronization</a:t>
            </a:r>
          </a:p>
        </p:txBody>
      </p:sp>
      <p:sp>
        <p:nvSpPr>
          <p:cNvPr id="4" name="Slide Number Placeholder 3"/>
          <p:cNvSpPr>
            <a:spLocks noGrp="1"/>
          </p:cNvSpPr>
          <p:nvPr>
            <p:ph type="sldNum" sz="quarter" idx="11"/>
          </p:nvPr>
        </p:nvSpPr>
        <p:spPr/>
        <p:txBody>
          <a:bodyPr/>
          <a:lstStyle/>
          <a:p>
            <a:fld id="{752AE0C9-F7C4-4547-82DB-A8816991FA84}" type="slidenum">
              <a:rPr lang="en-US" smtClean="0">
                <a:solidFill>
                  <a:srgbClr val="000000"/>
                </a:solidFill>
              </a:rPr>
              <a:pPr/>
              <a:t>25</a:t>
            </a:fld>
            <a:endParaRPr lang="en-US">
              <a:solidFill>
                <a:srgbClr val="000000"/>
              </a:solidFill>
            </a:endParaRPr>
          </a:p>
        </p:txBody>
      </p:sp>
      <p:sp>
        <p:nvSpPr>
          <p:cNvPr id="5" name="Rectangle 4"/>
          <p:cNvSpPr/>
          <p:nvPr/>
        </p:nvSpPr>
        <p:spPr>
          <a:xfrm>
            <a:off x="602125" y="1240120"/>
            <a:ext cx="1026459" cy="5976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FFFFFF"/>
                </a:solidFill>
                <a:latin typeface="Tahoma"/>
              </a:rPr>
              <a:t>CPU</a:t>
            </a:r>
          </a:p>
        </p:txBody>
      </p:sp>
      <p:sp>
        <p:nvSpPr>
          <p:cNvPr id="6" name="Rectangle 5"/>
          <p:cNvSpPr/>
          <p:nvPr/>
        </p:nvSpPr>
        <p:spPr>
          <a:xfrm>
            <a:off x="1766043" y="1240120"/>
            <a:ext cx="1026459" cy="5976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FFFFFF"/>
                </a:solidFill>
                <a:latin typeface="Tahoma"/>
              </a:rPr>
              <a:t>CPU</a:t>
            </a:r>
          </a:p>
        </p:txBody>
      </p:sp>
      <p:sp>
        <p:nvSpPr>
          <p:cNvPr id="7" name="Rectangle 6"/>
          <p:cNvSpPr/>
          <p:nvPr/>
        </p:nvSpPr>
        <p:spPr>
          <a:xfrm>
            <a:off x="2910538" y="1240120"/>
            <a:ext cx="1026459" cy="5976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FFFFFF"/>
                </a:solidFill>
                <a:latin typeface="Tahoma"/>
              </a:rPr>
              <a:t>CPU</a:t>
            </a:r>
          </a:p>
        </p:txBody>
      </p:sp>
      <p:sp>
        <p:nvSpPr>
          <p:cNvPr id="8" name="Rectangle 7"/>
          <p:cNvSpPr/>
          <p:nvPr/>
        </p:nvSpPr>
        <p:spPr>
          <a:xfrm>
            <a:off x="4049057" y="1240120"/>
            <a:ext cx="1026459" cy="5976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FFFFFF"/>
                </a:solidFill>
                <a:latin typeface="Tahoma"/>
              </a:rPr>
              <a:t>CPU</a:t>
            </a:r>
          </a:p>
        </p:txBody>
      </p:sp>
      <p:sp>
        <p:nvSpPr>
          <p:cNvPr id="9" name="Rectangle 8"/>
          <p:cNvSpPr/>
          <p:nvPr/>
        </p:nvSpPr>
        <p:spPr>
          <a:xfrm>
            <a:off x="602125" y="2241176"/>
            <a:ext cx="4473391" cy="373530"/>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FFFFFF"/>
                </a:solidFill>
                <a:latin typeface="Tahoma"/>
              </a:rPr>
              <a:t>Shared Cache</a:t>
            </a:r>
          </a:p>
        </p:txBody>
      </p:sp>
      <p:sp>
        <p:nvSpPr>
          <p:cNvPr id="10" name="Rectangle 9"/>
          <p:cNvSpPr/>
          <p:nvPr/>
        </p:nvSpPr>
        <p:spPr>
          <a:xfrm>
            <a:off x="5283201" y="1268761"/>
            <a:ext cx="1026459" cy="1345946"/>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FFFFFF"/>
                </a:solidFill>
                <a:latin typeface="Tahoma"/>
              </a:rPr>
              <a:t>GPU</a:t>
            </a:r>
          </a:p>
        </p:txBody>
      </p:sp>
      <p:sp>
        <p:nvSpPr>
          <p:cNvPr id="11" name="Rectangle 10"/>
          <p:cNvSpPr/>
          <p:nvPr/>
        </p:nvSpPr>
        <p:spPr>
          <a:xfrm>
            <a:off x="6413495" y="2017059"/>
            <a:ext cx="1026459" cy="597647"/>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FFFFFF"/>
                </a:solidFill>
                <a:latin typeface="Tahoma"/>
              </a:rPr>
              <a:t>HWA</a:t>
            </a:r>
          </a:p>
        </p:txBody>
      </p:sp>
      <p:sp>
        <p:nvSpPr>
          <p:cNvPr id="12" name="Rectangle 11"/>
          <p:cNvSpPr/>
          <p:nvPr/>
        </p:nvSpPr>
        <p:spPr>
          <a:xfrm>
            <a:off x="7567700" y="2017059"/>
            <a:ext cx="1026459" cy="597647"/>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FFFFFF"/>
                </a:solidFill>
                <a:latin typeface="Tahoma"/>
              </a:rPr>
              <a:t>HWA</a:t>
            </a:r>
          </a:p>
        </p:txBody>
      </p:sp>
      <p:sp>
        <p:nvSpPr>
          <p:cNvPr id="13" name="Rectangle 12"/>
          <p:cNvSpPr/>
          <p:nvPr/>
        </p:nvSpPr>
        <p:spPr>
          <a:xfrm>
            <a:off x="602125" y="3033059"/>
            <a:ext cx="7992034" cy="373529"/>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FFFFFF"/>
                </a:solidFill>
                <a:latin typeface="Tahoma"/>
              </a:rPr>
              <a:t>DRAM and Hybrid Memory Controllers</a:t>
            </a:r>
          </a:p>
        </p:txBody>
      </p:sp>
      <p:sp>
        <p:nvSpPr>
          <p:cNvPr id="14" name="Rectangle 13"/>
          <p:cNvSpPr/>
          <p:nvPr/>
        </p:nvSpPr>
        <p:spPr>
          <a:xfrm>
            <a:off x="2290474" y="3788485"/>
            <a:ext cx="4681076" cy="373529"/>
          </a:xfrm>
          <a:prstGeom prst="rect">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FFFFFF"/>
                </a:solidFill>
                <a:latin typeface="Tahoma"/>
              </a:rPr>
              <a:t>DRAM and Hybrid Memories</a:t>
            </a:r>
          </a:p>
        </p:txBody>
      </p:sp>
      <p:cxnSp>
        <p:nvCxnSpPr>
          <p:cNvPr id="16" name="Straight Arrow Connector 15"/>
          <p:cNvCxnSpPr>
            <a:stCxn id="5" idx="2"/>
          </p:cNvCxnSpPr>
          <p:nvPr/>
        </p:nvCxnSpPr>
        <p:spPr>
          <a:xfrm>
            <a:off x="1115355" y="1837767"/>
            <a:ext cx="0" cy="403409"/>
          </a:xfrm>
          <a:prstGeom prst="straightConnector1">
            <a:avLst/>
          </a:prstGeom>
          <a:ln>
            <a:solidFill>
              <a:schemeClr val="bg1">
                <a:lumMod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280314" y="1837767"/>
            <a:ext cx="0" cy="403409"/>
          </a:xfrm>
          <a:prstGeom prst="straightConnector1">
            <a:avLst/>
          </a:prstGeom>
          <a:ln>
            <a:solidFill>
              <a:schemeClr val="bg1">
                <a:lumMod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3408074" y="1837767"/>
            <a:ext cx="0" cy="403409"/>
          </a:xfrm>
          <a:prstGeom prst="straightConnector1">
            <a:avLst/>
          </a:prstGeom>
          <a:ln>
            <a:solidFill>
              <a:schemeClr val="bg1">
                <a:lumMod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4545994" y="1837767"/>
            <a:ext cx="0" cy="403409"/>
          </a:xfrm>
          <a:prstGeom prst="straightConnector1">
            <a:avLst/>
          </a:prstGeom>
          <a:ln>
            <a:solidFill>
              <a:schemeClr val="bg1">
                <a:lumMod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2910538" y="2614706"/>
            <a:ext cx="0" cy="403409"/>
          </a:xfrm>
          <a:prstGeom prst="straightConnector1">
            <a:avLst/>
          </a:prstGeom>
          <a:ln>
            <a:solidFill>
              <a:schemeClr val="bg1">
                <a:lumMod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5785818" y="2629650"/>
            <a:ext cx="0" cy="403409"/>
          </a:xfrm>
          <a:prstGeom prst="straightConnector1">
            <a:avLst/>
          </a:prstGeom>
          <a:ln>
            <a:solidFill>
              <a:schemeClr val="bg1">
                <a:lumMod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6926725" y="2629650"/>
            <a:ext cx="0" cy="403409"/>
          </a:xfrm>
          <a:prstGeom prst="straightConnector1">
            <a:avLst/>
          </a:prstGeom>
          <a:ln>
            <a:solidFill>
              <a:schemeClr val="bg1">
                <a:lumMod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8095125" y="2629650"/>
            <a:ext cx="0" cy="403409"/>
          </a:xfrm>
          <a:prstGeom prst="straightConnector1">
            <a:avLst/>
          </a:prstGeom>
          <a:ln>
            <a:solidFill>
              <a:schemeClr val="bg1">
                <a:lumMod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4678378" y="3406588"/>
            <a:ext cx="0" cy="403409"/>
          </a:xfrm>
          <a:prstGeom prst="straightConnector1">
            <a:avLst/>
          </a:prstGeom>
          <a:ln>
            <a:solidFill>
              <a:schemeClr val="bg1">
                <a:lumMod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844472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Title 4"/>
          <p:cNvSpPr>
            <a:spLocks noGrp="1"/>
          </p:cNvSpPr>
          <p:nvPr>
            <p:ph type="ctrTitle"/>
          </p:nvPr>
        </p:nvSpPr>
        <p:spPr/>
        <p:txBody>
          <a:bodyPr/>
          <a:lstStyle/>
          <a:p>
            <a:r>
              <a:rPr lang="en-US" dirty="0">
                <a:latin typeface="Garamond" charset="0"/>
                <a:ea typeface="ＭＳ Ｐゴシック" charset="0"/>
                <a:cs typeface="ＭＳ Ｐゴシック" charset="0"/>
              </a:rPr>
              <a:t>Multi-Core Design: </a:t>
            </a:r>
            <a:br>
              <a:rPr lang="en-US" dirty="0">
                <a:latin typeface="Garamond" charset="0"/>
                <a:ea typeface="ＭＳ Ｐゴシック" charset="0"/>
                <a:cs typeface="ＭＳ Ｐゴシック" charset="0"/>
              </a:rPr>
            </a:br>
            <a:r>
              <a:rPr lang="en-US" dirty="0">
                <a:latin typeface="Garamond" charset="0"/>
                <a:ea typeface="ＭＳ Ｐゴシック" charset="0"/>
                <a:cs typeface="ＭＳ Ｐゴシック" charset="0"/>
              </a:rPr>
              <a:t>An Asymmetric Perspective</a:t>
            </a:r>
          </a:p>
        </p:txBody>
      </p:sp>
      <p:sp>
        <p:nvSpPr>
          <p:cNvPr id="194562" name="Subtitle 5"/>
          <p:cNvSpPr>
            <a:spLocks noGrp="1"/>
          </p:cNvSpPr>
          <p:nvPr>
            <p:ph type="subTitle" idx="1"/>
          </p:nvPr>
        </p:nvSpPr>
        <p:spPr/>
        <p:txBody>
          <a:bodyPr/>
          <a:lstStyle/>
          <a:p>
            <a:pPr>
              <a:buFont typeface="Wingdings" charset="0"/>
              <a:buNone/>
            </a:pPr>
            <a:endParaRPr lang="en-US">
              <a:latin typeface="Tahoma" charset="0"/>
              <a:ea typeface="ＭＳ Ｐゴシック" charset="0"/>
              <a:cs typeface="ＭＳ Ｐゴシック" charset="0"/>
            </a:endParaRPr>
          </a:p>
        </p:txBody>
      </p:sp>
      <p:sp>
        <p:nvSpPr>
          <p:cNvPr id="194563"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3E819A6-5E83-3E4E-8138-9F0E405A65CF}" type="slidenum">
              <a:rPr lang="en-US" sz="1200">
                <a:solidFill>
                  <a:srgbClr val="000000"/>
                </a:solidFill>
                <a:latin typeface="Garamond" charset="0"/>
              </a:rPr>
              <a:pPr eaLnBrk="1" hangingPunct="1"/>
              <a:t>26</a:t>
            </a:fld>
            <a:endParaRPr lang="en-US" sz="1200">
              <a:solidFill>
                <a:srgbClr val="000000"/>
              </a:solidFill>
              <a:latin typeface="Garamond" charset="0"/>
            </a:endParaRPr>
          </a:p>
        </p:txBody>
      </p:sp>
    </p:spTree>
    <p:extLst>
      <p:ext uri="{BB962C8B-B14F-4D97-AF65-F5344CB8AC3E}">
        <p14:creationId xmlns:p14="http://schemas.microsoft.com/office/powerpoint/2010/main" val="178637690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Title 1"/>
          <p:cNvSpPr>
            <a:spLocks noGrp="1"/>
          </p:cNvSpPr>
          <p:nvPr>
            <p:ph type="title"/>
          </p:nvPr>
        </p:nvSpPr>
        <p:spPr/>
        <p:txBody>
          <a:bodyPr/>
          <a:lstStyle/>
          <a:p>
            <a:r>
              <a:rPr lang="en-US">
                <a:latin typeface="Garamond" charset="0"/>
                <a:ea typeface="ＭＳ Ｐゴシック" charset="0"/>
                <a:cs typeface="ＭＳ Ｐゴシック" charset="0"/>
              </a:rPr>
              <a:t>Many Cores on Chip</a:t>
            </a:r>
          </a:p>
        </p:txBody>
      </p:sp>
      <p:sp>
        <p:nvSpPr>
          <p:cNvPr id="195586" name="Content Placeholder 2"/>
          <p:cNvSpPr>
            <a:spLocks noGrp="1"/>
          </p:cNvSpPr>
          <p:nvPr>
            <p:ph idx="1"/>
          </p:nvPr>
        </p:nvSpPr>
        <p:spPr>
          <a:xfrm>
            <a:off x="228600" y="1052513"/>
            <a:ext cx="8610600" cy="5195887"/>
          </a:xfrm>
        </p:spPr>
        <p:txBody>
          <a:bodyPr/>
          <a:lstStyle/>
          <a:p>
            <a:r>
              <a:rPr lang="en-US">
                <a:latin typeface="Tahoma" charset="0"/>
                <a:ea typeface="ＭＳ Ｐゴシック" charset="0"/>
                <a:cs typeface="ＭＳ Ｐゴシック" charset="0"/>
              </a:rPr>
              <a:t>Simpler and lower power than a single large core</a:t>
            </a:r>
          </a:p>
          <a:p>
            <a:r>
              <a:rPr lang="en-US">
                <a:latin typeface="Tahoma" charset="0"/>
                <a:ea typeface="ＭＳ Ｐゴシック" charset="0"/>
                <a:cs typeface="ＭＳ Ｐゴシック" charset="0"/>
              </a:rPr>
              <a:t>Large scale parallelism on chip</a:t>
            </a:r>
          </a:p>
        </p:txBody>
      </p:sp>
      <p:sp>
        <p:nvSpPr>
          <p:cNvPr id="195587"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2443C18-77C6-A445-B23A-39D1862BEBA7}" type="slidenum">
              <a:rPr lang="en-US" sz="1600">
                <a:solidFill>
                  <a:srgbClr val="000000"/>
                </a:solidFill>
                <a:latin typeface="Garamond" charset="0"/>
              </a:rPr>
              <a:pPr eaLnBrk="1" hangingPunct="1"/>
              <a:t>27</a:t>
            </a:fld>
            <a:endParaRPr lang="en-US" sz="1600">
              <a:solidFill>
                <a:srgbClr val="000000"/>
              </a:solidFill>
              <a:latin typeface="Garamond" charset="0"/>
            </a:endParaRPr>
          </a:p>
        </p:txBody>
      </p:sp>
      <p:grpSp>
        <p:nvGrpSpPr>
          <p:cNvPr id="195588" name="Group 40"/>
          <p:cNvGrpSpPr>
            <a:grpSpLocks/>
          </p:cNvGrpSpPr>
          <p:nvPr/>
        </p:nvGrpSpPr>
        <p:grpSpPr bwMode="auto">
          <a:xfrm>
            <a:off x="4953000" y="2235200"/>
            <a:ext cx="1847850" cy="1808163"/>
            <a:chOff x="3647468" y="1676931"/>
            <a:chExt cx="1848260" cy="1808173"/>
          </a:xfrm>
        </p:grpSpPr>
        <p:pic>
          <p:nvPicPr>
            <p:cNvPr id="195609" name="Picture 33" descr="cell-diephoto.jpg"/>
            <p:cNvPicPr>
              <a:picLocks noChangeAspect="1"/>
            </p:cNvPicPr>
            <p:nvPr/>
          </p:nvPicPr>
          <p:blipFill>
            <a:blip r:embed="rId2">
              <a:extLst>
                <a:ext uri="{28A0092B-C50C-407E-A947-70E740481C1C}">
                  <a14:useLocalDpi xmlns:a14="http://schemas.microsoft.com/office/drawing/2010/main" val="0"/>
                </a:ext>
              </a:extLst>
            </a:blip>
            <a:srcRect l="5734" t="10641" r="5714" b="11047"/>
            <a:stretch>
              <a:fillRect/>
            </a:stretch>
          </p:blipFill>
          <p:spPr bwMode="auto">
            <a:xfrm>
              <a:off x="3647468" y="1676931"/>
              <a:ext cx="1848260" cy="1188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5610" name="TextBox 8"/>
            <p:cNvSpPr txBox="1">
              <a:spLocks noChangeArrowheads="1"/>
            </p:cNvSpPr>
            <p:nvPr/>
          </p:nvSpPr>
          <p:spPr bwMode="auto">
            <a:xfrm>
              <a:off x="3647468" y="2869681"/>
              <a:ext cx="1274990" cy="6154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pPr>
              <a:r>
                <a:rPr lang="en-US" altLang="zh-CN" sz="1800">
                  <a:solidFill>
                    <a:srgbClr val="000000"/>
                  </a:solidFill>
                  <a:latin typeface="Calibri" charset="0"/>
                  <a:cs typeface="Arial" charset="0"/>
                </a:rPr>
                <a:t>IBM Cell BE</a:t>
              </a:r>
              <a:br>
                <a:rPr lang="en-US" altLang="zh-CN" sz="1800">
                  <a:solidFill>
                    <a:srgbClr val="000000"/>
                  </a:solidFill>
                  <a:latin typeface="Calibri" charset="0"/>
                  <a:cs typeface="Arial" charset="0"/>
                </a:rPr>
              </a:br>
              <a:r>
                <a:rPr lang="en-US" altLang="zh-CN" sz="1600">
                  <a:solidFill>
                    <a:srgbClr val="000000"/>
                  </a:solidFill>
                  <a:latin typeface="Calibri" charset="0"/>
                  <a:cs typeface="Arial" charset="0"/>
                </a:rPr>
                <a:t>8+1 cores</a:t>
              </a:r>
            </a:p>
          </p:txBody>
        </p:sp>
      </p:grpSp>
      <p:grpSp>
        <p:nvGrpSpPr>
          <p:cNvPr id="195589" name="Group 39"/>
          <p:cNvGrpSpPr>
            <a:grpSpLocks/>
          </p:cNvGrpSpPr>
          <p:nvPr/>
        </p:nvGrpSpPr>
        <p:grpSpPr bwMode="auto">
          <a:xfrm>
            <a:off x="2362200" y="2235200"/>
            <a:ext cx="2206625" cy="1806575"/>
            <a:chOff x="2223822" y="1484985"/>
            <a:chExt cx="2206183" cy="1806217"/>
          </a:xfrm>
        </p:grpSpPr>
        <p:sp>
          <p:nvSpPr>
            <p:cNvPr id="195607" name="TextBox 36"/>
            <p:cNvSpPr txBox="1">
              <a:spLocks noChangeArrowheads="1"/>
            </p:cNvSpPr>
            <p:nvPr/>
          </p:nvSpPr>
          <p:spPr bwMode="auto">
            <a:xfrm>
              <a:off x="2223822" y="2675824"/>
              <a:ext cx="1315796" cy="6153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pPr>
              <a:r>
                <a:rPr lang="en-US" altLang="zh-CN" sz="1800">
                  <a:solidFill>
                    <a:srgbClr val="000000"/>
                  </a:solidFill>
                  <a:latin typeface="Calibri" charset="0"/>
                  <a:cs typeface="Arial" charset="0"/>
                </a:rPr>
                <a:t>Intel Core i7</a:t>
              </a:r>
              <a:br>
                <a:rPr lang="en-US" altLang="zh-CN" sz="1800">
                  <a:solidFill>
                    <a:srgbClr val="000000"/>
                  </a:solidFill>
                  <a:latin typeface="Calibri" charset="0"/>
                  <a:cs typeface="Arial" charset="0"/>
                </a:rPr>
              </a:br>
              <a:r>
                <a:rPr lang="en-US" altLang="zh-CN" sz="1600">
                  <a:solidFill>
                    <a:srgbClr val="000000"/>
                  </a:solidFill>
                  <a:latin typeface="Calibri" charset="0"/>
                  <a:cs typeface="Arial" charset="0"/>
                </a:rPr>
                <a:t>8 cores</a:t>
              </a:r>
              <a:endParaRPr lang="en-US" altLang="zh-CN" sz="1800">
                <a:solidFill>
                  <a:srgbClr val="000000"/>
                </a:solidFill>
                <a:latin typeface="Calibri" charset="0"/>
                <a:cs typeface="Arial" charset="0"/>
              </a:endParaRPr>
            </a:p>
          </p:txBody>
        </p:sp>
        <p:pic>
          <p:nvPicPr>
            <p:cNvPr id="195608" name="Picture 30" descr="3177_01.png"/>
            <p:cNvPicPr>
              <a:picLocks noChangeAspect="1"/>
            </p:cNvPicPr>
            <p:nvPr/>
          </p:nvPicPr>
          <p:blipFill>
            <a:blip r:embed="rId3">
              <a:extLst>
                <a:ext uri="{28A0092B-C50C-407E-A947-70E740481C1C}">
                  <a14:useLocalDpi xmlns:a14="http://schemas.microsoft.com/office/drawing/2010/main" val="0"/>
                </a:ext>
              </a:extLst>
            </a:blip>
            <a:srcRect l="4478" t="22220" r="3780" b="12109"/>
            <a:stretch>
              <a:fillRect/>
            </a:stretch>
          </p:blipFill>
          <p:spPr bwMode="auto">
            <a:xfrm>
              <a:off x="2223822" y="1484985"/>
              <a:ext cx="2206183" cy="1188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95590" name="Group 38"/>
          <p:cNvGrpSpPr>
            <a:grpSpLocks/>
          </p:cNvGrpSpPr>
          <p:nvPr/>
        </p:nvGrpSpPr>
        <p:grpSpPr bwMode="auto">
          <a:xfrm>
            <a:off x="7159625" y="4318000"/>
            <a:ext cx="1984375" cy="1755775"/>
            <a:chOff x="6769103" y="859632"/>
            <a:chExt cx="1983636" cy="1755215"/>
          </a:xfrm>
        </p:grpSpPr>
        <p:pic>
          <p:nvPicPr>
            <p:cNvPr id="195605" name="Picture 2" descr="C:\Daten\talks\invited\ferc2010\material\Tilera_TILE-Gx1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4259" y="859632"/>
              <a:ext cx="1379460" cy="1188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5606" name="TextBox 8"/>
            <p:cNvSpPr txBox="1">
              <a:spLocks noChangeArrowheads="1"/>
            </p:cNvSpPr>
            <p:nvPr/>
          </p:nvSpPr>
          <p:spPr bwMode="auto">
            <a:xfrm>
              <a:off x="6769103" y="1999294"/>
              <a:ext cx="1983636"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pPr>
              <a:r>
                <a:rPr lang="en-US" altLang="zh-CN" sz="1800">
                  <a:solidFill>
                    <a:srgbClr val="000000"/>
                  </a:solidFill>
                  <a:latin typeface="Calibri" charset="0"/>
                  <a:cs typeface="Arial" charset="0"/>
                </a:rPr>
                <a:t>Tilera TILE Gx</a:t>
              </a:r>
            </a:p>
            <a:p>
              <a:pPr fontAlgn="base">
                <a:spcBef>
                  <a:spcPct val="0"/>
                </a:spcBef>
                <a:spcAft>
                  <a:spcPct val="0"/>
                </a:spcAft>
              </a:pPr>
              <a:r>
                <a:rPr lang="en-US" altLang="zh-CN" sz="1600">
                  <a:solidFill>
                    <a:srgbClr val="000000"/>
                  </a:solidFill>
                  <a:latin typeface="Calibri" charset="0"/>
                  <a:cs typeface="Arial" charset="0"/>
                </a:rPr>
                <a:t>100 cores, networked</a:t>
              </a:r>
            </a:p>
          </p:txBody>
        </p:sp>
      </p:grpSp>
      <p:grpSp>
        <p:nvGrpSpPr>
          <p:cNvPr id="195591" name="Group 38"/>
          <p:cNvGrpSpPr>
            <a:grpSpLocks/>
          </p:cNvGrpSpPr>
          <p:nvPr/>
        </p:nvGrpSpPr>
        <p:grpSpPr bwMode="auto">
          <a:xfrm>
            <a:off x="7162800" y="2235200"/>
            <a:ext cx="1538288" cy="1811338"/>
            <a:chOff x="241300" y="4189413"/>
            <a:chExt cx="1538944" cy="1811568"/>
          </a:xfrm>
        </p:grpSpPr>
        <p:pic>
          <p:nvPicPr>
            <p:cNvPr id="195603" name="Picture 2" descr="C:\franzf\talks\invited\dagstuhl-2010\material\6686259_img.jpg"/>
            <p:cNvPicPr>
              <a:picLocks noChangeAspect="1" noChangeArrowheads="1"/>
            </p:cNvPicPr>
            <p:nvPr/>
          </p:nvPicPr>
          <p:blipFill>
            <a:blip r:embed="rId5">
              <a:extLst>
                <a:ext uri="{28A0092B-C50C-407E-A947-70E740481C1C}">
                  <a14:useLocalDpi xmlns:a14="http://schemas.microsoft.com/office/drawing/2010/main" val="0"/>
                </a:ext>
              </a:extLst>
            </a:blip>
            <a:srcRect b="4739"/>
            <a:stretch>
              <a:fillRect/>
            </a:stretch>
          </p:blipFill>
          <p:spPr bwMode="auto">
            <a:xfrm>
              <a:off x="292100" y="4189413"/>
              <a:ext cx="1488144" cy="1188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5604" name="TextBox 8"/>
            <p:cNvSpPr txBox="1">
              <a:spLocks noChangeArrowheads="1"/>
            </p:cNvSpPr>
            <p:nvPr/>
          </p:nvSpPr>
          <p:spPr bwMode="auto">
            <a:xfrm>
              <a:off x="241300" y="5385428"/>
              <a:ext cx="1447932"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pPr>
              <a:r>
                <a:rPr lang="en-US" altLang="zh-CN" sz="1800">
                  <a:solidFill>
                    <a:srgbClr val="000000"/>
                  </a:solidFill>
                  <a:latin typeface="Calibri" charset="0"/>
                  <a:cs typeface="Arial" charset="0"/>
                </a:rPr>
                <a:t>IBM POWER7</a:t>
              </a:r>
            </a:p>
            <a:p>
              <a:pPr fontAlgn="base">
                <a:spcBef>
                  <a:spcPct val="0"/>
                </a:spcBef>
                <a:spcAft>
                  <a:spcPct val="0"/>
                </a:spcAft>
              </a:pPr>
              <a:r>
                <a:rPr lang="en-US" altLang="zh-CN" sz="1600">
                  <a:solidFill>
                    <a:srgbClr val="000000"/>
                  </a:solidFill>
                  <a:latin typeface="Calibri" charset="0"/>
                  <a:cs typeface="Arial" charset="0"/>
                </a:rPr>
                <a:t>8 cores</a:t>
              </a:r>
            </a:p>
          </p:txBody>
        </p:sp>
      </p:grpSp>
      <p:grpSp>
        <p:nvGrpSpPr>
          <p:cNvPr id="195592" name="Group 44"/>
          <p:cNvGrpSpPr>
            <a:grpSpLocks/>
          </p:cNvGrpSpPr>
          <p:nvPr/>
        </p:nvGrpSpPr>
        <p:grpSpPr bwMode="auto">
          <a:xfrm>
            <a:off x="4953000" y="4318000"/>
            <a:ext cx="1879600" cy="1789113"/>
            <a:chOff x="3809208" y="4471194"/>
            <a:chExt cx="1879641" cy="1789346"/>
          </a:xfrm>
        </p:grpSpPr>
        <p:sp>
          <p:nvSpPr>
            <p:cNvPr id="195601" name="TextBox 8"/>
            <p:cNvSpPr txBox="1">
              <a:spLocks noChangeArrowheads="1"/>
            </p:cNvSpPr>
            <p:nvPr/>
          </p:nvSpPr>
          <p:spPr bwMode="auto">
            <a:xfrm>
              <a:off x="3809208" y="5644987"/>
              <a:ext cx="1879641"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pPr>
              <a:r>
                <a:rPr lang="en-US" altLang="zh-CN" sz="1800">
                  <a:solidFill>
                    <a:srgbClr val="000000"/>
                  </a:solidFill>
                  <a:latin typeface="Calibri" charset="0"/>
                  <a:cs typeface="Arial" charset="0"/>
                </a:rPr>
                <a:t>Intel SCC</a:t>
              </a:r>
            </a:p>
            <a:p>
              <a:pPr fontAlgn="base">
                <a:spcBef>
                  <a:spcPct val="0"/>
                </a:spcBef>
                <a:spcAft>
                  <a:spcPct val="0"/>
                </a:spcAft>
              </a:pPr>
              <a:r>
                <a:rPr lang="en-US" altLang="zh-CN" sz="1600">
                  <a:solidFill>
                    <a:srgbClr val="000000"/>
                  </a:solidFill>
                  <a:latin typeface="Calibri" charset="0"/>
                  <a:cs typeface="Arial" charset="0"/>
                </a:rPr>
                <a:t>48 cores, networked</a:t>
              </a:r>
            </a:p>
          </p:txBody>
        </p:sp>
        <p:pic>
          <p:nvPicPr>
            <p:cNvPr id="195602" name="Picture 5" descr="C:\Daten\talks\invited\ferc2010\material\sc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5081" y="4471194"/>
              <a:ext cx="1465517" cy="1188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95593" name="Group 47"/>
          <p:cNvGrpSpPr>
            <a:grpSpLocks/>
          </p:cNvGrpSpPr>
          <p:nvPr/>
        </p:nvGrpSpPr>
        <p:grpSpPr bwMode="auto">
          <a:xfrm>
            <a:off x="3276600" y="4318000"/>
            <a:ext cx="1363663" cy="1800225"/>
            <a:chOff x="5252245" y="4774407"/>
            <a:chExt cx="1363286" cy="1800456"/>
          </a:xfrm>
        </p:grpSpPr>
        <p:sp>
          <p:nvSpPr>
            <p:cNvPr id="195599" name="TextBox 8"/>
            <p:cNvSpPr txBox="1">
              <a:spLocks noChangeArrowheads="1"/>
            </p:cNvSpPr>
            <p:nvPr/>
          </p:nvSpPr>
          <p:spPr bwMode="auto">
            <a:xfrm>
              <a:off x="5252245" y="5959310"/>
              <a:ext cx="1363286"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pPr>
              <a:r>
                <a:rPr lang="en-US" altLang="zh-CN" sz="1800">
                  <a:solidFill>
                    <a:srgbClr val="000000"/>
                  </a:solidFill>
                  <a:latin typeface="Calibri" charset="0"/>
                  <a:cs typeface="Arial" charset="0"/>
                </a:rPr>
                <a:t>Nvidia Fermi</a:t>
              </a:r>
            </a:p>
            <a:p>
              <a:pPr fontAlgn="base">
                <a:spcBef>
                  <a:spcPct val="0"/>
                </a:spcBef>
                <a:spcAft>
                  <a:spcPct val="0"/>
                </a:spcAft>
              </a:pPr>
              <a:r>
                <a:rPr lang="en-US" altLang="zh-CN" sz="1600">
                  <a:solidFill>
                    <a:srgbClr val="000000"/>
                  </a:solidFill>
                  <a:latin typeface="Calibri" charset="0"/>
                  <a:cs typeface="Arial" charset="0"/>
                </a:rPr>
                <a:t>448 “cores”</a:t>
              </a:r>
            </a:p>
          </p:txBody>
        </p:sp>
        <p:pic>
          <p:nvPicPr>
            <p:cNvPr id="195600" name="Picture 6" descr="C:\Daten\talks\invited\ferc2010\material\Fermi_Die_FINAL.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64944" y="4774407"/>
              <a:ext cx="1201936" cy="1188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95594" name="Group 78"/>
          <p:cNvGrpSpPr>
            <a:grpSpLocks/>
          </p:cNvGrpSpPr>
          <p:nvPr/>
        </p:nvGrpSpPr>
        <p:grpSpPr bwMode="auto">
          <a:xfrm>
            <a:off x="304800" y="2235200"/>
            <a:ext cx="1676400" cy="2139950"/>
            <a:chOff x="533400" y="1371600"/>
            <a:chExt cx="1676399" cy="2139553"/>
          </a:xfrm>
        </p:grpSpPr>
        <p:pic>
          <p:nvPicPr>
            <p:cNvPr id="195597" name="Content Placeholder 6" descr="barcelona-die-photo-color.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9600" y="1371600"/>
              <a:ext cx="1600199" cy="15606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5598" name="TextBox 8"/>
            <p:cNvSpPr txBox="1">
              <a:spLocks noChangeArrowheads="1"/>
            </p:cNvSpPr>
            <p:nvPr/>
          </p:nvSpPr>
          <p:spPr bwMode="auto">
            <a:xfrm>
              <a:off x="533400" y="2895600"/>
              <a:ext cx="1642021"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pPr>
              <a:r>
                <a:rPr lang="en-US" altLang="zh-CN" sz="1800">
                  <a:solidFill>
                    <a:srgbClr val="000000"/>
                  </a:solidFill>
                  <a:latin typeface="Calibri" charset="0"/>
                  <a:cs typeface="Arial" charset="0"/>
                </a:rPr>
                <a:t>AMD Barcelona</a:t>
              </a:r>
            </a:p>
            <a:p>
              <a:pPr fontAlgn="base">
                <a:spcBef>
                  <a:spcPct val="0"/>
                </a:spcBef>
                <a:spcAft>
                  <a:spcPct val="0"/>
                </a:spcAft>
              </a:pPr>
              <a:r>
                <a:rPr lang="en-US" altLang="zh-CN" sz="1600">
                  <a:solidFill>
                    <a:srgbClr val="000000"/>
                  </a:solidFill>
                  <a:latin typeface="Calibri" charset="0"/>
                  <a:cs typeface="Arial" charset="0"/>
                </a:rPr>
                <a:t>4 cores</a:t>
              </a:r>
            </a:p>
          </p:txBody>
        </p:sp>
      </p:grpSp>
      <p:pic>
        <p:nvPicPr>
          <p:cNvPr id="195595" name="Picture 8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4318000"/>
            <a:ext cx="2209800" cy="1463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5596" name="TextBox 8"/>
          <p:cNvSpPr txBox="1">
            <a:spLocks noChangeArrowheads="1"/>
          </p:cNvSpPr>
          <p:nvPr/>
        </p:nvSpPr>
        <p:spPr bwMode="auto">
          <a:xfrm>
            <a:off x="381000" y="5740400"/>
            <a:ext cx="1468438" cy="615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pPr>
            <a:r>
              <a:rPr lang="en-US" altLang="zh-CN" sz="1800">
                <a:solidFill>
                  <a:srgbClr val="000000"/>
                </a:solidFill>
                <a:latin typeface="Calibri" charset="0"/>
                <a:cs typeface="Arial" charset="0"/>
              </a:rPr>
              <a:t>Sun Niagara II</a:t>
            </a:r>
          </a:p>
          <a:p>
            <a:pPr fontAlgn="base">
              <a:spcBef>
                <a:spcPct val="0"/>
              </a:spcBef>
              <a:spcAft>
                <a:spcPct val="0"/>
              </a:spcAft>
            </a:pPr>
            <a:r>
              <a:rPr lang="en-US" altLang="zh-CN" sz="1600">
                <a:solidFill>
                  <a:srgbClr val="000000"/>
                </a:solidFill>
                <a:latin typeface="Calibri" charset="0"/>
                <a:cs typeface="Arial" charset="0"/>
              </a:rPr>
              <a:t>8 cores</a:t>
            </a:r>
          </a:p>
        </p:txBody>
      </p:sp>
    </p:spTree>
    <p:extLst>
      <p:ext uri="{BB962C8B-B14F-4D97-AF65-F5344CB8AC3E}">
        <p14:creationId xmlns:p14="http://schemas.microsoft.com/office/powerpoint/2010/main" val="417518409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Title 1"/>
          <p:cNvSpPr>
            <a:spLocks noGrp="1"/>
          </p:cNvSpPr>
          <p:nvPr>
            <p:ph type="title"/>
          </p:nvPr>
        </p:nvSpPr>
        <p:spPr/>
        <p:txBody>
          <a:bodyPr/>
          <a:lstStyle/>
          <a:p>
            <a:r>
              <a:rPr lang="en-US">
                <a:latin typeface="Garamond" charset="0"/>
                <a:ea typeface="ＭＳ Ｐゴシック" charset="0"/>
                <a:cs typeface="ＭＳ Ｐゴシック" charset="0"/>
              </a:rPr>
              <a:t>With Many Cores on Chip</a:t>
            </a:r>
          </a:p>
        </p:txBody>
      </p:sp>
      <p:sp>
        <p:nvSpPr>
          <p:cNvPr id="3"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What we want:</a:t>
            </a:r>
          </a:p>
          <a:p>
            <a:pPr lvl="1"/>
            <a:r>
              <a:rPr lang="en-US">
                <a:latin typeface="Tahoma" charset="0"/>
                <a:ea typeface="ＭＳ Ｐゴシック" charset="0"/>
              </a:rPr>
              <a:t>N times the performance with N times the cores when we parallelize an application on N cores</a:t>
            </a:r>
          </a:p>
          <a:p>
            <a:pPr lvl="1"/>
            <a:endParaRPr lang="en-US">
              <a:latin typeface="Tahoma" charset="0"/>
              <a:ea typeface="ＭＳ Ｐゴシック" charset="0"/>
            </a:endParaRPr>
          </a:p>
          <a:p>
            <a:r>
              <a:rPr lang="en-US">
                <a:latin typeface="Tahoma" charset="0"/>
                <a:ea typeface="ＭＳ Ｐゴシック" charset="0"/>
                <a:cs typeface="ＭＳ Ｐゴシック" charset="0"/>
              </a:rPr>
              <a:t>What we get:</a:t>
            </a:r>
          </a:p>
          <a:p>
            <a:pPr lvl="1"/>
            <a:r>
              <a:rPr lang="en-US">
                <a:latin typeface="Tahoma" charset="0"/>
                <a:ea typeface="ＭＳ Ｐゴシック" charset="0"/>
              </a:rPr>
              <a:t>Amdahl’s Law (serial bottleneck)</a:t>
            </a:r>
          </a:p>
          <a:p>
            <a:pPr lvl="1"/>
            <a:r>
              <a:rPr lang="en-US">
                <a:latin typeface="Tahoma" charset="0"/>
                <a:ea typeface="ＭＳ Ｐゴシック" charset="0"/>
              </a:rPr>
              <a:t>Bottlenecks in the parallel portion</a:t>
            </a:r>
          </a:p>
        </p:txBody>
      </p:sp>
      <p:sp>
        <p:nvSpPr>
          <p:cNvPr id="196611"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D8C5BF8-D616-4046-B872-6E7EABB71F32}" type="slidenum">
              <a:rPr lang="en-US" sz="1600">
                <a:solidFill>
                  <a:srgbClr val="000000"/>
                </a:solidFill>
                <a:latin typeface="Garamond" charset="0"/>
              </a:rPr>
              <a:pPr eaLnBrk="1" hangingPunct="1"/>
              <a:t>28</a:t>
            </a:fld>
            <a:endParaRPr lang="en-US" sz="1600">
              <a:solidFill>
                <a:srgbClr val="000000"/>
              </a:solidFill>
              <a:latin typeface="Garamond" charset="0"/>
            </a:endParaRPr>
          </a:p>
        </p:txBody>
      </p:sp>
    </p:spTree>
    <p:extLst>
      <p:ext uri="{BB962C8B-B14F-4D97-AF65-F5344CB8AC3E}">
        <p14:creationId xmlns:p14="http://schemas.microsoft.com/office/powerpoint/2010/main" val="18208063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Title 1"/>
          <p:cNvSpPr>
            <a:spLocks noGrp="1"/>
          </p:cNvSpPr>
          <p:nvPr>
            <p:ph type="title"/>
          </p:nvPr>
        </p:nvSpPr>
        <p:spPr/>
        <p:txBody>
          <a:bodyPr/>
          <a:lstStyle/>
          <a:p>
            <a:r>
              <a:rPr lang="en-US">
                <a:latin typeface="Garamond" charset="0"/>
                <a:ea typeface="ＭＳ Ｐゴシック" charset="0"/>
                <a:cs typeface="ＭＳ Ｐゴシック" charset="0"/>
              </a:rPr>
              <a:t>Caveats of Parallelism</a:t>
            </a:r>
          </a:p>
        </p:txBody>
      </p:sp>
      <p:sp>
        <p:nvSpPr>
          <p:cNvPr id="49155" name="Content Placeholder 2"/>
          <p:cNvSpPr>
            <a:spLocks noGrp="1"/>
          </p:cNvSpPr>
          <p:nvPr>
            <p:ph idx="1"/>
          </p:nvPr>
        </p:nvSpPr>
        <p:spPr>
          <a:xfrm>
            <a:off x="228600" y="996950"/>
            <a:ext cx="8915400" cy="5194300"/>
          </a:xfrm>
        </p:spPr>
        <p:txBody>
          <a:bodyPr/>
          <a:lstStyle/>
          <a:p>
            <a:r>
              <a:rPr lang="en-US">
                <a:latin typeface="Tahoma" charset="0"/>
                <a:ea typeface="ＭＳ Ｐゴシック" charset="0"/>
                <a:cs typeface="ＭＳ Ｐゴシック" charset="0"/>
              </a:rPr>
              <a:t>Amdahl</a:t>
            </a:r>
            <a:r>
              <a:rPr lang="ja-JP" altLang="en-US">
                <a:latin typeface="Tahoma" charset="0"/>
                <a:ea typeface="ＭＳ Ｐゴシック" charset="0"/>
                <a:cs typeface="ＭＳ Ｐゴシック" charset="0"/>
              </a:rPr>
              <a:t>’</a:t>
            </a:r>
            <a:r>
              <a:rPr lang="en-US" altLang="ja-JP">
                <a:latin typeface="Tahoma" charset="0"/>
                <a:ea typeface="ＭＳ Ｐゴシック" charset="0"/>
                <a:cs typeface="ＭＳ Ｐゴシック" charset="0"/>
              </a:rPr>
              <a:t>s Law</a:t>
            </a:r>
          </a:p>
          <a:p>
            <a:pPr lvl="1"/>
            <a:r>
              <a:rPr lang="en-US">
                <a:latin typeface="Tahoma" charset="0"/>
                <a:ea typeface="ＭＳ Ｐゴシック" charset="0"/>
              </a:rPr>
              <a:t>f: Parallelizable fraction of a program</a:t>
            </a:r>
          </a:p>
          <a:p>
            <a:pPr lvl="1"/>
            <a:r>
              <a:rPr lang="en-US">
                <a:latin typeface="Tahoma" charset="0"/>
                <a:ea typeface="ＭＳ Ｐゴシック" charset="0"/>
              </a:rPr>
              <a:t>N: Number of processors</a:t>
            </a:r>
          </a:p>
          <a:p>
            <a:pPr lvl="1"/>
            <a:endParaRPr lang="en-US">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a:p>
            <a:pPr lvl="1"/>
            <a:r>
              <a:rPr lang="en-US" sz="1700">
                <a:latin typeface="Tahoma" charset="0"/>
                <a:ea typeface="ＭＳ Ｐゴシック" charset="0"/>
              </a:rPr>
              <a:t>Amdahl, </a:t>
            </a:r>
            <a:r>
              <a:rPr lang="ja-JP" altLang="en-US" sz="1700">
                <a:latin typeface="Tahoma" charset="0"/>
                <a:ea typeface="ＭＳ Ｐゴシック" charset="0"/>
              </a:rPr>
              <a:t>“</a:t>
            </a:r>
            <a:r>
              <a:rPr lang="en-US" altLang="ja-JP" sz="1700">
                <a:solidFill>
                  <a:srgbClr val="0000FF"/>
                </a:solidFill>
                <a:latin typeface="Tahoma" charset="0"/>
                <a:ea typeface="ＭＳ Ｐゴシック" charset="0"/>
              </a:rPr>
              <a:t>Validity of the single processor approach to achieving large scale computing capabilities</a:t>
            </a:r>
            <a:r>
              <a:rPr lang="en-US" altLang="ja-JP" sz="1700">
                <a:latin typeface="Tahoma" charset="0"/>
                <a:ea typeface="ＭＳ Ｐゴシック" charset="0"/>
              </a:rPr>
              <a:t>,</a:t>
            </a:r>
            <a:r>
              <a:rPr lang="ja-JP" altLang="en-US" sz="1700">
                <a:latin typeface="Tahoma" charset="0"/>
                <a:ea typeface="ＭＳ Ｐゴシック" charset="0"/>
              </a:rPr>
              <a:t>”</a:t>
            </a:r>
            <a:r>
              <a:rPr lang="en-US" altLang="ja-JP" sz="1700">
                <a:latin typeface="Tahoma" charset="0"/>
                <a:ea typeface="ＭＳ Ｐゴシック" charset="0"/>
              </a:rPr>
              <a:t> AFIPS 1967. </a:t>
            </a:r>
          </a:p>
          <a:p>
            <a:r>
              <a:rPr lang="en-US">
                <a:solidFill>
                  <a:srgbClr val="FF0000"/>
                </a:solidFill>
                <a:latin typeface="Tahoma" charset="0"/>
                <a:ea typeface="ＭＳ Ｐゴシック" charset="0"/>
                <a:cs typeface="ＭＳ Ｐゴシック" charset="0"/>
              </a:rPr>
              <a:t>Maximum speedup limited by serial portion: </a:t>
            </a:r>
            <a:r>
              <a:rPr lang="en-US">
                <a:solidFill>
                  <a:srgbClr val="0000FF"/>
                </a:solidFill>
                <a:latin typeface="Tahoma" charset="0"/>
                <a:ea typeface="ＭＳ Ｐゴシック" charset="0"/>
                <a:cs typeface="ＭＳ Ｐゴシック" charset="0"/>
              </a:rPr>
              <a:t>Serial bottleneck</a:t>
            </a:r>
          </a:p>
          <a:p>
            <a:r>
              <a:rPr lang="en-US">
                <a:solidFill>
                  <a:srgbClr val="FF0000"/>
                </a:solidFill>
                <a:latin typeface="Tahoma" charset="0"/>
                <a:ea typeface="ＭＳ Ｐゴシック" charset="0"/>
                <a:cs typeface="ＭＳ Ｐゴシック" charset="0"/>
              </a:rPr>
              <a:t>Parallel portion is usually not perfectly parallel</a:t>
            </a:r>
          </a:p>
          <a:p>
            <a:pPr lvl="1"/>
            <a:r>
              <a:rPr lang="en-US">
                <a:solidFill>
                  <a:srgbClr val="0000FF"/>
                </a:solidFill>
                <a:latin typeface="Tahoma" charset="0"/>
                <a:ea typeface="ＭＳ Ｐゴシック" charset="0"/>
              </a:rPr>
              <a:t>Synchronization</a:t>
            </a:r>
            <a:r>
              <a:rPr lang="en-US">
                <a:latin typeface="Tahoma" charset="0"/>
                <a:ea typeface="ＭＳ Ｐゴシック" charset="0"/>
              </a:rPr>
              <a:t> overhead (e.g., updates to shared data)</a:t>
            </a:r>
          </a:p>
          <a:p>
            <a:pPr lvl="1"/>
            <a:r>
              <a:rPr lang="en-US">
                <a:solidFill>
                  <a:srgbClr val="0000FF"/>
                </a:solidFill>
                <a:latin typeface="Tahoma" charset="0"/>
                <a:ea typeface="ＭＳ Ｐゴシック" charset="0"/>
              </a:rPr>
              <a:t>Load imbalance </a:t>
            </a:r>
            <a:r>
              <a:rPr lang="en-US">
                <a:latin typeface="Tahoma" charset="0"/>
                <a:ea typeface="ＭＳ Ｐゴシック" charset="0"/>
              </a:rPr>
              <a:t>overhead (imperfect parallelization)</a:t>
            </a:r>
          </a:p>
          <a:p>
            <a:pPr lvl="1"/>
            <a:r>
              <a:rPr lang="en-US">
                <a:solidFill>
                  <a:srgbClr val="0000FF"/>
                </a:solidFill>
                <a:latin typeface="Tahoma" charset="0"/>
                <a:ea typeface="ＭＳ Ｐゴシック" charset="0"/>
              </a:rPr>
              <a:t>Resource sharing </a:t>
            </a:r>
            <a:r>
              <a:rPr lang="en-US">
                <a:latin typeface="Tahoma" charset="0"/>
                <a:ea typeface="ＭＳ Ｐゴシック" charset="0"/>
              </a:rPr>
              <a:t>overhead (contention among N processors)</a:t>
            </a:r>
          </a:p>
          <a:p>
            <a:pPr lvl="1"/>
            <a:endParaRPr lang="en-US">
              <a:latin typeface="Tahoma" charset="0"/>
              <a:ea typeface="ＭＳ Ｐゴシック" charset="0"/>
            </a:endParaRPr>
          </a:p>
        </p:txBody>
      </p:sp>
      <p:sp>
        <p:nvSpPr>
          <p:cNvPr id="197635"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DEBA45D-191A-CE4E-9FFA-360FC4F55D46}" type="slidenum">
              <a:rPr lang="en-US" sz="1600">
                <a:solidFill>
                  <a:srgbClr val="000000"/>
                </a:solidFill>
                <a:latin typeface="Garamond" charset="0"/>
                <a:cs typeface="Arial" charset="0"/>
              </a:rPr>
              <a:pPr eaLnBrk="1" hangingPunct="1"/>
              <a:t>29</a:t>
            </a:fld>
            <a:endParaRPr lang="en-US" sz="1600">
              <a:solidFill>
                <a:srgbClr val="000000"/>
              </a:solidFill>
              <a:latin typeface="Garamond" charset="0"/>
              <a:cs typeface="Arial" charset="0"/>
            </a:endParaRPr>
          </a:p>
        </p:txBody>
      </p:sp>
      <p:sp>
        <p:nvSpPr>
          <p:cNvPr id="197636" name="Text Box 6"/>
          <p:cNvSpPr txBox="1">
            <a:spLocks noChangeArrowheads="1"/>
          </p:cNvSpPr>
          <p:nvPr/>
        </p:nvSpPr>
        <p:spPr bwMode="auto">
          <a:xfrm>
            <a:off x="914400" y="2749550"/>
            <a:ext cx="18034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fontAlgn="base">
              <a:spcBef>
                <a:spcPct val="50000"/>
              </a:spcBef>
              <a:spcAft>
                <a:spcPct val="0"/>
              </a:spcAft>
            </a:pPr>
            <a:r>
              <a:rPr lang="en-US" sz="1800">
                <a:solidFill>
                  <a:srgbClr val="000000"/>
                </a:solidFill>
                <a:cs typeface="Arial" charset="0"/>
              </a:rPr>
              <a:t>Speedup =</a:t>
            </a:r>
          </a:p>
        </p:txBody>
      </p:sp>
      <p:sp>
        <p:nvSpPr>
          <p:cNvPr id="197637" name="Line 7"/>
          <p:cNvSpPr>
            <a:spLocks noChangeShapeType="1"/>
          </p:cNvSpPr>
          <p:nvPr/>
        </p:nvSpPr>
        <p:spPr bwMode="auto">
          <a:xfrm>
            <a:off x="2747963" y="2970213"/>
            <a:ext cx="3862387" cy="1587"/>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97638" name="Text Box 8"/>
          <p:cNvSpPr txBox="1">
            <a:spLocks noChangeArrowheads="1"/>
          </p:cNvSpPr>
          <p:nvPr/>
        </p:nvSpPr>
        <p:spPr bwMode="auto">
          <a:xfrm>
            <a:off x="4138613" y="2514600"/>
            <a:ext cx="9144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50000"/>
              </a:spcBef>
              <a:spcAft>
                <a:spcPct val="0"/>
              </a:spcAft>
            </a:pPr>
            <a:r>
              <a:rPr lang="en-US" sz="1800">
                <a:solidFill>
                  <a:srgbClr val="000000"/>
                </a:solidFill>
                <a:cs typeface="Arial" charset="0"/>
              </a:rPr>
              <a:t>1</a:t>
            </a:r>
          </a:p>
        </p:txBody>
      </p:sp>
      <p:sp>
        <p:nvSpPr>
          <p:cNvPr id="197639" name="Text Box 9"/>
          <p:cNvSpPr txBox="1">
            <a:spLocks noChangeArrowheads="1"/>
          </p:cNvSpPr>
          <p:nvPr/>
        </p:nvSpPr>
        <p:spPr bwMode="auto">
          <a:xfrm>
            <a:off x="3530600" y="2971800"/>
            <a:ext cx="915988"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50000"/>
              </a:spcBef>
              <a:spcAft>
                <a:spcPct val="0"/>
              </a:spcAft>
            </a:pPr>
            <a:r>
              <a:rPr lang="en-US" sz="3200">
                <a:solidFill>
                  <a:srgbClr val="000000"/>
                </a:solidFill>
                <a:cs typeface="Arial" charset="0"/>
              </a:rPr>
              <a:t>+</a:t>
            </a:r>
          </a:p>
        </p:txBody>
      </p:sp>
      <p:sp>
        <p:nvSpPr>
          <p:cNvPr id="197640" name="Text Box 10"/>
          <p:cNvSpPr txBox="1">
            <a:spLocks noChangeArrowheads="1"/>
          </p:cNvSpPr>
          <p:nvPr/>
        </p:nvSpPr>
        <p:spPr bwMode="auto">
          <a:xfrm>
            <a:off x="2820988" y="3044825"/>
            <a:ext cx="914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50000"/>
              </a:spcBef>
              <a:spcAft>
                <a:spcPct val="0"/>
              </a:spcAft>
            </a:pPr>
            <a:r>
              <a:rPr lang="en-US" sz="2000">
                <a:solidFill>
                  <a:srgbClr val="000000"/>
                </a:solidFill>
                <a:cs typeface="Arial" charset="0"/>
              </a:rPr>
              <a:t>1 - f</a:t>
            </a:r>
          </a:p>
        </p:txBody>
      </p:sp>
      <p:sp>
        <p:nvSpPr>
          <p:cNvPr id="197641" name="Text Box 13"/>
          <p:cNvSpPr txBox="1">
            <a:spLocks noChangeArrowheads="1"/>
          </p:cNvSpPr>
          <p:nvPr/>
        </p:nvSpPr>
        <p:spPr bwMode="auto">
          <a:xfrm>
            <a:off x="4735513" y="2941638"/>
            <a:ext cx="1154112"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50000"/>
              </a:spcBef>
              <a:spcAft>
                <a:spcPct val="0"/>
              </a:spcAft>
            </a:pPr>
            <a:r>
              <a:rPr lang="en-US" sz="1800">
                <a:solidFill>
                  <a:srgbClr val="FF0000"/>
                </a:solidFill>
                <a:cs typeface="Arial" charset="0"/>
              </a:rPr>
              <a:t>f</a:t>
            </a:r>
          </a:p>
        </p:txBody>
      </p:sp>
      <p:sp>
        <p:nvSpPr>
          <p:cNvPr id="197642" name="Text Box 14"/>
          <p:cNvSpPr txBox="1">
            <a:spLocks noChangeArrowheads="1"/>
          </p:cNvSpPr>
          <p:nvPr/>
        </p:nvSpPr>
        <p:spPr bwMode="auto">
          <a:xfrm>
            <a:off x="4030663" y="3276600"/>
            <a:ext cx="257968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50000"/>
              </a:spcBef>
              <a:spcAft>
                <a:spcPct val="0"/>
              </a:spcAft>
            </a:pPr>
            <a:r>
              <a:rPr lang="en-US" sz="1800">
                <a:solidFill>
                  <a:srgbClr val="FF0000"/>
                </a:solidFill>
                <a:cs typeface="Arial" charset="0"/>
              </a:rPr>
              <a:t>N</a:t>
            </a:r>
          </a:p>
        </p:txBody>
      </p:sp>
      <p:sp>
        <p:nvSpPr>
          <p:cNvPr id="197643" name="Line 15"/>
          <p:cNvSpPr>
            <a:spLocks noChangeShapeType="1"/>
          </p:cNvSpPr>
          <p:nvPr/>
        </p:nvSpPr>
        <p:spPr bwMode="auto">
          <a:xfrm flipV="1">
            <a:off x="4241800" y="3276600"/>
            <a:ext cx="2270125" cy="11113"/>
          </a:xfrm>
          <a:prstGeom prst="line">
            <a:avLst/>
          </a:prstGeom>
          <a:noFill/>
          <a:ln w="28575">
            <a:solidFill>
              <a:srgbClr val="FF0000"/>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1455324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5">
                                            <p:txEl>
                                              <p:pRg st="8" end="8"/>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5">
                                            <p:txEl>
                                              <p:pRg st="9" end="9"/>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155">
                                            <p:txEl>
                                              <p:pRg st="10" end="1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155">
                                            <p:txEl>
                                              <p:pRg st="11" end="1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15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Title 4"/>
          <p:cNvSpPr>
            <a:spLocks noGrp="1"/>
          </p:cNvSpPr>
          <p:nvPr>
            <p:ph type="ctrTitle"/>
          </p:nvPr>
        </p:nvSpPr>
        <p:spPr/>
        <p:txBody>
          <a:bodyPr/>
          <a:lstStyle/>
          <a:p>
            <a:r>
              <a:rPr lang="en-US" dirty="0">
                <a:latin typeface="Garamond" charset="0"/>
                <a:ea typeface="ＭＳ Ｐゴシック" charset="0"/>
                <a:cs typeface="ＭＳ Ｐゴシック" charset="0"/>
              </a:rPr>
              <a:t>Heterogeneity (Asymmetry)</a:t>
            </a:r>
          </a:p>
        </p:txBody>
      </p:sp>
      <p:sp>
        <p:nvSpPr>
          <p:cNvPr id="194562" name="Subtitle 5"/>
          <p:cNvSpPr>
            <a:spLocks noGrp="1"/>
          </p:cNvSpPr>
          <p:nvPr>
            <p:ph type="subTitle" idx="1"/>
          </p:nvPr>
        </p:nvSpPr>
        <p:spPr/>
        <p:txBody>
          <a:bodyPr/>
          <a:lstStyle/>
          <a:p>
            <a:pPr>
              <a:buFont typeface="Wingdings" charset="0"/>
              <a:buNone/>
            </a:pPr>
            <a:endParaRPr lang="en-US">
              <a:latin typeface="Tahoma" charset="0"/>
              <a:ea typeface="ＭＳ Ｐゴシック" charset="0"/>
              <a:cs typeface="ＭＳ Ｐゴシック" charset="0"/>
            </a:endParaRPr>
          </a:p>
        </p:txBody>
      </p:sp>
      <p:sp>
        <p:nvSpPr>
          <p:cNvPr id="194563"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3E819A6-5E83-3E4E-8138-9F0E405A65CF}" type="slidenum">
              <a:rPr lang="en-US" sz="1200">
                <a:solidFill>
                  <a:srgbClr val="000000"/>
                </a:solidFill>
                <a:latin typeface="Garamond" charset="0"/>
              </a:rPr>
              <a:pPr eaLnBrk="1" hangingPunct="1"/>
              <a:t>3</a:t>
            </a:fld>
            <a:endParaRPr lang="en-US" sz="1200">
              <a:solidFill>
                <a:srgbClr val="000000"/>
              </a:solidFill>
              <a:latin typeface="Garamond" charset="0"/>
            </a:endParaRPr>
          </a:p>
        </p:txBody>
      </p:sp>
    </p:spTree>
    <p:extLst>
      <p:ext uri="{BB962C8B-B14F-4D97-AF65-F5344CB8AC3E}">
        <p14:creationId xmlns:p14="http://schemas.microsoft.com/office/powerpoint/2010/main" val="425056598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Title 1"/>
          <p:cNvSpPr>
            <a:spLocks noGrp="1"/>
          </p:cNvSpPr>
          <p:nvPr>
            <p:ph type="title"/>
          </p:nvPr>
        </p:nvSpPr>
        <p:spPr>
          <a:xfrm>
            <a:off x="228600" y="152400"/>
            <a:ext cx="8915400" cy="755650"/>
          </a:xfrm>
        </p:spPr>
        <p:txBody>
          <a:bodyPr/>
          <a:lstStyle/>
          <a:p>
            <a:r>
              <a:rPr lang="en-US" sz="3600">
                <a:latin typeface="Garamond" charset="0"/>
              </a:rPr>
              <a:t>The Problem: Serialized Code Sections</a:t>
            </a:r>
          </a:p>
        </p:txBody>
      </p:sp>
      <p:sp>
        <p:nvSpPr>
          <p:cNvPr id="3" name="Content Placeholder 2"/>
          <p:cNvSpPr>
            <a:spLocks noGrp="1"/>
          </p:cNvSpPr>
          <p:nvPr>
            <p:ph idx="1"/>
          </p:nvPr>
        </p:nvSpPr>
        <p:spPr/>
        <p:txBody>
          <a:bodyPr/>
          <a:lstStyle/>
          <a:p>
            <a:r>
              <a:rPr lang="en-US">
                <a:latin typeface="Tahoma" charset="0"/>
              </a:rPr>
              <a:t>Many parallel programs cannot be parallelized completely</a:t>
            </a:r>
          </a:p>
          <a:p>
            <a:endParaRPr lang="en-US">
              <a:latin typeface="Tahoma" charset="0"/>
            </a:endParaRPr>
          </a:p>
          <a:p>
            <a:r>
              <a:rPr lang="en-US">
                <a:latin typeface="Tahoma" charset="0"/>
              </a:rPr>
              <a:t>Causes of serialized code sections</a:t>
            </a:r>
          </a:p>
          <a:p>
            <a:pPr lvl="1"/>
            <a:r>
              <a:rPr lang="en-US">
                <a:latin typeface="Tahoma" charset="0"/>
              </a:rPr>
              <a:t>Sequential portions (Amdahl’s “serial part”)</a:t>
            </a:r>
          </a:p>
          <a:p>
            <a:pPr lvl="1"/>
            <a:r>
              <a:rPr lang="en-US">
                <a:latin typeface="Tahoma" charset="0"/>
              </a:rPr>
              <a:t>Critical sections</a:t>
            </a:r>
          </a:p>
          <a:p>
            <a:pPr lvl="1"/>
            <a:r>
              <a:rPr lang="en-US">
                <a:latin typeface="Tahoma" charset="0"/>
              </a:rPr>
              <a:t>Barriers</a:t>
            </a:r>
          </a:p>
          <a:p>
            <a:pPr lvl="1"/>
            <a:r>
              <a:rPr lang="en-US">
                <a:latin typeface="Tahoma" charset="0"/>
              </a:rPr>
              <a:t>Limiter stages in pipelined programs</a:t>
            </a:r>
          </a:p>
          <a:p>
            <a:endParaRPr lang="en-US">
              <a:latin typeface="Tahoma" charset="0"/>
            </a:endParaRPr>
          </a:p>
          <a:p>
            <a:r>
              <a:rPr lang="en-US">
                <a:latin typeface="Tahoma" charset="0"/>
              </a:rPr>
              <a:t>Serialized code sections</a:t>
            </a:r>
          </a:p>
          <a:p>
            <a:pPr lvl="1"/>
            <a:r>
              <a:rPr lang="en-US">
                <a:latin typeface="Tahoma" charset="0"/>
              </a:rPr>
              <a:t>Reduce performance</a:t>
            </a:r>
          </a:p>
          <a:p>
            <a:pPr lvl="1"/>
            <a:r>
              <a:rPr lang="en-US">
                <a:latin typeface="Tahoma" charset="0"/>
              </a:rPr>
              <a:t>Limit scalability</a:t>
            </a:r>
          </a:p>
          <a:p>
            <a:pPr lvl="1"/>
            <a:r>
              <a:rPr lang="en-US">
                <a:latin typeface="Tahoma" charset="0"/>
              </a:rPr>
              <a:t>Waste energy</a:t>
            </a:r>
          </a:p>
          <a:p>
            <a:pPr lvl="1"/>
            <a:endParaRPr lang="en-US">
              <a:latin typeface="Tahoma" charset="0"/>
            </a:endParaRPr>
          </a:p>
          <a:p>
            <a:pPr lvl="1"/>
            <a:endParaRPr lang="en-US">
              <a:latin typeface="Tahoma" charset="0"/>
            </a:endParaRPr>
          </a:p>
        </p:txBody>
      </p:sp>
      <p:sp>
        <p:nvSpPr>
          <p:cNvPr id="198659"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C951AAD-C7AB-9F49-A0B1-05B950F12166}" type="slidenum">
              <a:rPr lang="en-US" sz="1600">
                <a:solidFill>
                  <a:srgbClr val="000000"/>
                </a:solidFill>
                <a:latin typeface="Garamond" charset="0"/>
              </a:rPr>
              <a:pPr eaLnBrk="1" hangingPunct="1"/>
              <a:t>30</a:t>
            </a:fld>
            <a:endParaRPr lang="en-US" sz="1600">
              <a:solidFill>
                <a:srgbClr val="000000"/>
              </a:solidFill>
              <a:latin typeface="Garamond" charset="0"/>
            </a:endParaRPr>
          </a:p>
        </p:txBody>
      </p:sp>
    </p:spTree>
    <p:extLst>
      <p:ext uri="{BB962C8B-B14F-4D97-AF65-F5344CB8AC3E}">
        <p14:creationId xmlns:p14="http://schemas.microsoft.com/office/powerpoint/2010/main" val="20911097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Title 1"/>
          <p:cNvSpPr>
            <a:spLocks noGrp="1"/>
          </p:cNvSpPr>
          <p:nvPr>
            <p:ph type="title"/>
          </p:nvPr>
        </p:nvSpPr>
        <p:spPr/>
        <p:txBody>
          <a:bodyPr/>
          <a:lstStyle/>
          <a:p>
            <a:r>
              <a:rPr lang="en-US">
                <a:latin typeface="Garamond" charset="0"/>
              </a:rPr>
              <a:t>Example from MySQL</a:t>
            </a:r>
          </a:p>
        </p:txBody>
      </p:sp>
      <p:sp>
        <p:nvSpPr>
          <p:cNvPr id="199682" name="Content Placeholder 2"/>
          <p:cNvSpPr>
            <a:spLocks noGrp="1"/>
          </p:cNvSpPr>
          <p:nvPr>
            <p:ph idx="1"/>
          </p:nvPr>
        </p:nvSpPr>
        <p:spPr/>
        <p:txBody>
          <a:bodyPr/>
          <a:lstStyle/>
          <a:p>
            <a:endParaRPr lang="en-US">
              <a:latin typeface="Tahoma" charset="0"/>
            </a:endParaRPr>
          </a:p>
        </p:txBody>
      </p:sp>
      <p:sp>
        <p:nvSpPr>
          <p:cNvPr id="199683"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83612A6-A12E-204D-B180-CE3A49D1F7B4}" type="slidenum">
              <a:rPr lang="en-US" sz="1600">
                <a:solidFill>
                  <a:srgbClr val="000000"/>
                </a:solidFill>
                <a:latin typeface="Garamond" charset="0"/>
              </a:rPr>
              <a:pPr eaLnBrk="1" hangingPunct="1"/>
              <a:t>31</a:t>
            </a:fld>
            <a:endParaRPr lang="en-US" sz="1600">
              <a:solidFill>
                <a:srgbClr val="000000"/>
              </a:solidFill>
              <a:latin typeface="Garamond" charset="0"/>
            </a:endParaRPr>
          </a:p>
        </p:txBody>
      </p:sp>
      <p:sp>
        <p:nvSpPr>
          <p:cNvPr id="5" name="AutoShape 4"/>
          <p:cNvSpPr>
            <a:spLocks noChangeArrowheads="1"/>
          </p:cNvSpPr>
          <p:nvPr/>
        </p:nvSpPr>
        <p:spPr bwMode="auto">
          <a:xfrm>
            <a:off x="152400" y="2470150"/>
            <a:ext cx="3200400" cy="822325"/>
          </a:xfrm>
          <a:prstGeom prst="roundRect">
            <a:avLst>
              <a:gd name="adj" fmla="val 16667"/>
            </a:avLst>
          </a:prstGeom>
          <a:solidFill>
            <a:srgbClr val="00FF00"/>
          </a:solidFill>
          <a:ln w="9525">
            <a:solidFill>
              <a:schemeClr val="tx1"/>
            </a:solidFill>
            <a:round/>
            <a:headEnd/>
            <a:tailEnd/>
          </a:ln>
        </p:spPr>
        <p:txBody>
          <a:bodyPr wrap="none" anchor="ctr"/>
          <a:lstStyle/>
          <a:p>
            <a:pPr algn="ctr">
              <a:defRPr/>
            </a:pPr>
            <a:r>
              <a:rPr lang="en-US">
                <a:solidFill>
                  <a:srgbClr val="000000"/>
                </a:solidFill>
                <a:latin typeface="Tahoma"/>
                <a:ea typeface="ＭＳ Ｐゴシック" charset="0"/>
                <a:cs typeface="ＭＳ Ｐゴシック" charset="0"/>
              </a:rPr>
              <a:t>Open database tables</a:t>
            </a:r>
          </a:p>
        </p:txBody>
      </p:sp>
      <p:sp>
        <p:nvSpPr>
          <p:cNvPr id="6" name="AutoShape 5"/>
          <p:cNvSpPr>
            <a:spLocks noChangeArrowheads="1"/>
          </p:cNvSpPr>
          <p:nvPr/>
        </p:nvSpPr>
        <p:spPr bwMode="auto">
          <a:xfrm>
            <a:off x="152400" y="4206875"/>
            <a:ext cx="3200400" cy="822325"/>
          </a:xfrm>
          <a:prstGeom prst="roundRect">
            <a:avLst>
              <a:gd name="adj" fmla="val 16667"/>
            </a:avLst>
          </a:prstGeom>
          <a:solidFill>
            <a:srgbClr val="00FF00"/>
          </a:solidFill>
          <a:ln w="9525">
            <a:solidFill>
              <a:schemeClr val="tx1"/>
            </a:solidFill>
            <a:round/>
            <a:headEnd/>
            <a:tailEnd/>
          </a:ln>
        </p:spPr>
        <p:txBody>
          <a:bodyPr wrap="none" anchor="ctr"/>
          <a:lstStyle/>
          <a:p>
            <a:pPr algn="ctr">
              <a:defRPr/>
            </a:pPr>
            <a:r>
              <a:rPr lang="en-US">
                <a:solidFill>
                  <a:srgbClr val="000000"/>
                </a:solidFill>
                <a:latin typeface="Tahoma"/>
                <a:ea typeface="ＭＳ Ｐゴシック" charset="0"/>
                <a:cs typeface="ＭＳ Ｐゴシック" charset="0"/>
              </a:rPr>
              <a:t>Perform the operations</a:t>
            </a:r>
          </a:p>
          <a:p>
            <a:pPr algn="ctr">
              <a:defRPr/>
            </a:pPr>
            <a:r>
              <a:rPr lang="en-US">
                <a:solidFill>
                  <a:srgbClr val="000000"/>
                </a:solidFill>
                <a:latin typeface="Tahoma"/>
                <a:ea typeface="ＭＳ Ｐゴシック" charset="0"/>
                <a:cs typeface="ＭＳ Ｐゴシック" charset="0"/>
              </a:rPr>
              <a:t>….</a:t>
            </a:r>
          </a:p>
        </p:txBody>
      </p:sp>
      <p:sp>
        <p:nvSpPr>
          <p:cNvPr id="7" name="Line 7"/>
          <p:cNvSpPr>
            <a:spLocks noChangeShapeType="1"/>
          </p:cNvSpPr>
          <p:nvPr/>
        </p:nvSpPr>
        <p:spPr bwMode="auto">
          <a:xfrm>
            <a:off x="1706563" y="3292475"/>
            <a:ext cx="0" cy="914400"/>
          </a:xfrm>
          <a:prstGeom prst="line">
            <a:avLst/>
          </a:prstGeom>
          <a:noFill/>
          <a:ln w="9525">
            <a:solidFill>
              <a:schemeClr val="tx1"/>
            </a:solidFill>
            <a:round/>
            <a:headEnd/>
            <a:tailEnd type="triangle" w="lg" len="lg"/>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8" name="Line 14"/>
          <p:cNvSpPr>
            <a:spLocks noChangeShapeType="1"/>
          </p:cNvSpPr>
          <p:nvPr/>
        </p:nvSpPr>
        <p:spPr bwMode="auto">
          <a:xfrm flipH="1">
            <a:off x="3535363" y="2551113"/>
            <a:ext cx="749300" cy="466725"/>
          </a:xfrm>
          <a:prstGeom prst="line">
            <a:avLst/>
          </a:prstGeom>
          <a:noFill/>
          <a:ln w="63500">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9" name="Text Box 16"/>
          <p:cNvSpPr txBox="1">
            <a:spLocks noChangeArrowheads="1"/>
          </p:cNvSpPr>
          <p:nvPr/>
        </p:nvSpPr>
        <p:spPr bwMode="auto">
          <a:xfrm>
            <a:off x="279400" y="1754188"/>
            <a:ext cx="1160463"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2000" b="1">
                <a:solidFill>
                  <a:srgbClr val="FF0000"/>
                </a:solidFill>
              </a:rPr>
              <a:t>Critical</a:t>
            </a:r>
            <a:br>
              <a:rPr lang="en-US" sz="2000" b="1">
                <a:solidFill>
                  <a:srgbClr val="FF0000"/>
                </a:solidFill>
              </a:rPr>
            </a:br>
            <a:r>
              <a:rPr lang="en-US" sz="2000" b="1">
                <a:solidFill>
                  <a:srgbClr val="FF0000"/>
                </a:solidFill>
              </a:rPr>
              <a:t>Section</a:t>
            </a:r>
          </a:p>
        </p:txBody>
      </p:sp>
      <p:sp>
        <p:nvSpPr>
          <p:cNvPr id="10" name="Text Box 17"/>
          <p:cNvSpPr txBox="1">
            <a:spLocks noChangeArrowheads="1"/>
          </p:cNvSpPr>
          <p:nvPr/>
        </p:nvSpPr>
        <p:spPr bwMode="auto">
          <a:xfrm>
            <a:off x="4495800" y="4745038"/>
            <a:ext cx="1160463"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a:solidFill>
                  <a:srgbClr val="000000"/>
                </a:solidFill>
              </a:rPr>
              <a:t>Parallel</a:t>
            </a:r>
          </a:p>
        </p:txBody>
      </p:sp>
      <p:sp>
        <p:nvSpPr>
          <p:cNvPr id="11" name="Line 18"/>
          <p:cNvSpPr>
            <a:spLocks noChangeShapeType="1"/>
          </p:cNvSpPr>
          <p:nvPr/>
        </p:nvSpPr>
        <p:spPr bwMode="auto">
          <a:xfrm flipH="1" flipV="1">
            <a:off x="3435350" y="4664075"/>
            <a:ext cx="958850" cy="411163"/>
          </a:xfrm>
          <a:prstGeom prst="line">
            <a:avLst/>
          </a:prstGeom>
          <a:noFill/>
          <a:ln w="63500">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2" name="Text Box 19"/>
          <p:cNvSpPr txBox="1">
            <a:spLocks noChangeArrowheads="1"/>
          </p:cNvSpPr>
          <p:nvPr/>
        </p:nvSpPr>
        <p:spPr bwMode="auto">
          <a:xfrm>
            <a:off x="2832100" y="2074863"/>
            <a:ext cx="3317875"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a:solidFill>
                  <a:srgbClr val="000000"/>
                </a:solidFill>
              </a:rPr>
              <a:t>Access Open Tables Cache</a:t>
            </a:r>
          </a:p>
        </p:txBody>
      </p:sp>
      <p:sp>
        <p:nvSpPr>
          <p:cNvPr id="13" name="AutoShape 20"/>
          <p:cNvSpPr>
            <a:spLocks noChangeArrowheads="1"/>
          </p:cNvSpPr>
          <p:nvPr/>
        </p:nvSpPr>
        <p:spPr bwMode="auto">
          <a:xfrm>
            <a:off x="152400" y="2441575"/>
            <a:ext cx="3200400" cy="822325"/>
          </a:xfrm>
          <a:prstGeom prst="roundRect">
            <a:avLst>
              <a:gd name="adj" fmla="val 16667"/>
            </a:avLst>
          </a:prstGeom>
          <a:noFill/>
          <a:ln w="381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defRPr/>
            </a:pPr>
            <a:endParaRPr lang="en-US">
              <a:solidFill>
                <a:srgbClr val="000000"/>
              </a:solidFill>
              <a:latin typeface="Tahoma"/>
              <a:ea typeface="ＭＳ Ｐゴシック" charset="0"/>
              <a:cs typeface="ＭＳ Ｐゴシック" charset="0"/>
            </a:endParaRPr>
          </a:p>
        </p:txBody>
      </p:sp>
      <p:sp>
        <p:nvSpPr>
          <p:cNvPr id="14" name="Rectangle 20"/>
          <p:cNvSpPr>
            <a:spLocks noChangeArrowheads="1"/>
          </p:cNvSpPr>
          <p:nvPr/>
        </p:nvSpPr>
        <p:spPr bwMode="auto">
          <a:xfrm>
            <a:off x="7086600" y="4210050"/>
            <a:ext cx="1524000" cy="6858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defRPr/>
            </a:pPr>
            <a:endParaRPr lang="en-US" b="1">
              <a:solidFill>
                <a:srgbClr val="000000"/>
              </a:solidFill>
              <a:latin typeface="Tahoma"/>
              <a:ea typeface="ＭＳ Ｐゴシック" charset="0"/>
              <a:cs typeface="ＭＳ Ｐゴシック" charset="0"/>
            </a:endParaRPr>
          </a:p>
        </p:txBody>
      </p:sp>
      <p:graphicFrame>
        <p:nvGraphicFramePr>
          <p:cNvPr id="15" name="Chart 14"/>
          <p:cNvGraphicFramePr>
            <a:graphicFrameLocks/>
          </p:cNvGraphicFramePr>
          <p:nvPr/>
        </p:nvGraphicFramePr>
        <p:xfrm>
          <a:off x="6215062" y="2211706"/>
          <a:ext cx="2809875" cy="30527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a:graphicFrameLocks/>
          </p:cNvGraphicFramePr>
          <p:nvPr/>
        </p:nvGraphicFramePr>
        <p:xfrm>
          <a:off x="6215062" y="2211706"/>
          <a:ext cx="2809875" cy="3052763"/>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p:cNvSpPr txBox="1">
            <a:spLocks noChangeArrowheads="1"/>
          </p:cNvSpPr>
          <p:nvPr/>
        </p:nvSpPr>
        <p:spPr bwMode="auto">
          <a:xfrm>
            <a:off x="6543675" y="5153025"/>
            <a:ext cx="25241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z="2000">
                <a:solidFill>
                  <a:srgbClr val="000000"/>
                </a:solidFill>
                <a:cs typeface="ＭＳ Ｐゴシック" charset="0"/>
              </a:rPr>
              <a:t>Chip Area (cores)</a:t>
            </a:r>
          </a:p>
        </p:txBody>
      </p:sp>
      <p:sp>
        <p:nvSpPr>
          <p:cNvPr id="18" name="TextBox 17"/>
          <p:cNvSpPr txBox="1">
            <a:spLocks noChangeArrowheads="1"/>
          </p:cNvSpPr>
          <p:nvPr/>
        </p:nvSpPr>
        <p:spPr bwMode="auto">
          <a:xfrm rot="16200000">
            <a:off x="4702175" y="3314700"/>
            <a:ext cx="276225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z="2000">
                <a:solidFill>
                  <a:srgbClr val="000000"/>
                </a:solidFill>
                <a:cs typeface="ＭＳ Ｐゴシック" charset="0"/>
              </a:rPr>
              <a:t>Speedup</a:t>
            </a:r>
            <a:endParaRPr lang="en-US">
              <a:solidFill>
                <a:srgbClr val="000000"/>
              </a:solidFill>
              <a:cs typeface="ＭＳ Ｐゴシック" charset="0"/>
            </a:endParaRPr>
          </a:p>
        </p:txBody>
      </p:sp>
      <p:sp>
        <p:nvSpPr>
          <p:cNvPr id="30" name="Text Box 17"/>
          <p:cNvSpPr txBox="1">
            <a:spLocks noChangeArrowheads="1"/>
          </p:cNvSpPr>
          <p:nvPr/>
        </p:nvSpPr>
        <p:spPr bwMode="auto">
          <a:xfrm>
            <a:off x="7526338" y="4052888"/>
            <a:ext cx="1160462"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a:solidFill>
                  <a:srgbClr val="000000"/>
                </a:solidFill>
              </a:rPr>
              <a:t>Today</a:t>
            </a:r>
          </a:p>
        </p:txBody>
      </p:sp>
      <p:sp>
        <p:nvSpPr>
          <p:cNvPr id="31" name="Line 18"/>
          <p:cNvSpPr>
            <a:spLocks noChangeShapeType="1"/>
          </p:cNvSpPr>
          <p:nvPr/>
        </p:nvSpPr>
        <p:spPr bwMode="auto">
          <a:xfrm flipH="1" flipV="1">
            <a:off x="7620000" y="2971800"/>
            <a:ext cx="304800" cy="1143000"/>
          </a:xfrm>
          <a:prstGeom prst="line">
            <a:avLst/>
          </a:prstGeom>
          <a:noFill/>
          <a:ln w="63500">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32" name="Line 14"/>
          <p:cNvSpPr>
            <a:spLocks noChangeShapeType="1"/>
          </p:cNvSpPr>
          <p:nvPr/>
        </p:nvSpPr>
        <p:spPr bwMode="auto">
          <a:xfrm>
            <a:off x="8458200" y="1600200"/>
            <a:ext cx="228600" cy="914400"/>
          </a:xfrm>
          <a:prstGeom prst="line">
            <a:avLst/>
          </a:prstGeom>
          <a:noFill/>
          <a:ln w="63500">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33" name="Text Box 17"/>
          <p:cNvSpPr txBox="1">
            <a:spLocks noChangeArrowheads="1"/>
          </p:cNvSpPr>
          <p:nvPr/>
        </p:nvSpPr>
        <p:spPr bwMode="auto">
          <a:xfrm>
            <a:off x="7467600" y="1295400"/>
            <a:ext cx="14478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a:solidFill>
                  <a:srgbClr val="000000"/>
                </a:solidFill>
              </a:rPr>
              <a:t>Asymmetric</a:t>
            </a:r>
          </a:p>
        </p:txBody>
      </p:sp>
    </p:spTree>
    <p:extLst>
      <p:ext uri="{BB962C8B-B14F-4D97-AF65-F5344CB8AC3E}">
        <p14:creationId xmlns:p14="http://schemas.microsoft.com/office/powerpoint/2010/main" val="15689734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p:bldP spid="10" grpId="0"/>
      <p:bldP spid="12" grpId="0"/>
      <p:bldP spid="13" grpId="0" animBg="1"/>
      <p:bldP spid="17" grpId="0"/>
      <p:bldP spid="18" grpId="0"/>
      <p:bldP spid="30" grpId="0"/>
      <p:bldP spid="3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Title 1"/>
          <p:cNvSpPr>
            <a:spLocks noGrp="1"/>
          </p:cNvSpPr>
          <p:nvPr>
            <p:ph type="title"/>
          </p:nvPr>
        </p:nvSpPr>
        <p:spPr/>
        <p:txBody>
          <a:bodyPr/>
          <a:lstStyle/>
          <a:p>
            <a:r>
              <a:rPr lang="en-US">
                <a:latin typeface="Garamond" charset="0"/>
                <a:ea typeface="ＭＳ Ｐゴシック" charset="0"/>
                <a:cs typeface="ＭＳ Ｐゴシック" charset="0"/>
              </a:rPr>
              <a:t>Demands in Different Code Sections</a:t>
            </a:r>
          </a:p>
        </p:txBody>
      </p:sp>
      <p:sp>
        <p:nvSpPr>
          <p:cNvPr id="3"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What we want:</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In a serialized code section </a:t>
            </a:r>
            <a:r>
              <a:rPr lang="en-US">
                <a:latin typeface="Tahoma" charset="0"/>
                <a:ea typeface="ＭＳ Ｐゴシック" charset="0"/>
                <a:cs typeface="ＭＳ Ｐゴシック" charset="0"/>
                <a:sym typeface="Wingdings" charset="0"/>
              </a:rPr>
              <a:t> one powerful “large” core </a:t>
            </a:r>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In a parallel code section </a:t>
            </a:r>
            <a:r>
              <a:rPr lang="en-US">
                <a:latin typeface="Tahoma" charset="0"/>
                <a:ea typeface="ＭＳ Ｐゴシック" charset="0"/>
                <a:cs typeface="ＭＳ Ｐゴシック" charset="0"/>
                <a:sym typeface="Wingdings" charset="0"/>
              </a:rPr>
              <a:t> many wimpy “small” cores</a:t>
            </a:r>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These two conflict with each other:</a:t>
            </a:r>
          </a:p>
          <a:p>
            <a:pPr lvl="1"/>
            <a:r>
              <a:rPr lang="en-US">
                <a:latin typeface="Tahoma" charset="0"/>
                <a:ea typeface="ＭＳ Ｐゴシック" charset="0"/>
              </a:rPr>
              <a:t>If you have a single powerful core, you cannot have many cores</a:t>
            </a:r>
          </a:p>
          <a:p>
            <a:pPr lvl="1"/>
            <a:r>
              <a:rPr lang="en-US">
                <a:latin typeface="Tahoma" charset="0"/>
                <a:ea typeface="ＭＳ Ｐゴシック" charset="0"/>
              </a:rPr>
              <a:t>A small core is much more energy and area efficient than a large core</a:t>
            </a:r>
          </a:p>
          <a:p>
            <a:pPr lvl="1"/>
            <a:endParaRPr lang="en-US">
              <a:latin typeface="Tahoma" charset="0"/>
              <a:ea typeface="ＭＳ Ｐゴシック" charset="0"/>
            </a:endParaRPr>
          </a:p>
        </p:txBody>
      </p:sp>
      <p:sp>
        <p:nvSpPr>
          <p:cNvPr id="201731"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A52C2CA-3464-B74C-993B-7D95C3BE7277}" type="slidenum">
              <a:rPr lang="en-US" sz="1600">
                <a:solidFill>
                  <a:srgbClr val="000000"/>
                </a:solidFill>
                <a:latin typeface="Garamond" charset="0"/>
              </a:rPr>
              <a:pPr eaLnBrk="1" hangingPunct="1"/>
              <a:t>32</a:t>
            </a:fld>
            <a:endParaRPr lang="en-US" sz="1600">
              <a:solidFill>
                <a:srgbClr val="000000"/>
              </a:solidFill>
              <a:latin typeface="Garamond" charset="0"/>
            </a:endParaRPr>
          </a:p>
        </p:txBody>
      </p:sp>
    </p:spTree>
    <p:extLst>
      <p:ext uri="{BB962C8B-B14F-4D97-AF65-F5344CB8AC3E}">
        <p14:creationId xmlns:p14="http://schemas.microsoft.com/office/powerpoint/2010/main" val="33284190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Title 1"/>
          <p:cNvSpPr>
            <a:spLocks noGrp="1"/>
          </p:cNvSpPr>
          <p:nvPr>
            <p:ph type="title"/>
          </p:nvPr>
        </p:nvSpPr>
        <p:spPr/>
        <p:txBody>
          <a:bodyPr/>
          <a:lstStyle/>
          <a:p>
            <a:r>
              <a:rPr lang="en-US">
                <a:latin typeface="Garamond" charset="0"/>
                <a:ea typeface="ＭＳ Ｐゴシック" charset="0"/>
                <a:cs typeface="ＭＳ Ｐゴシック" charset="0"/>
              </a:rPr>
              <a:t>“Large” vs. “Small” Cores</a:t>
            </a:r>
          </a:p>
        </p:txBody>
      </p:sp>
      <p:sp>
        <p:nvSpPr>
          <p:cNvPr id="202754" name="Content Placeholder 2"/>
          <p:cNvSpPr>
            <a:spLocks noGrp="1"/>
          </p:cNvSpPr>
          <p:nvPr>
            <p:ph idx="1"/>
          </p:nvPr>
        </p:nvSpPr>
        <p:spPr>
          <a:xfrm>
            <a:off x="228600" y="1054100"/>
            <a:ext cx="8610600" cy="5194300"/>
          </a:xfrm>
        </p:spPr>
        <p:txBody>
          <a:bodyPr/>
          <a:lstStyle/>
          <a:p>
            <a:endParaRPr lang="en-US">
              <a:latin typeface="Tahoma" charset="0"/>
              <a:ea typeface="ＭＳ Ｐゴシック" charset="0"/>
              <a:cs typeface="ＭＳ Ｐゴシック" charset="0"/>
            </a:endParaRPr>
          </a:p>
        </p:txBody>
      </p:sp>
      <p:sp>
        <p:nvSpPr>
          <p:cNvPr id="202755"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3831EB3-CA3D-8A4C-A6AE-6BF95AA5BA87}" type="slidenum">
              <a:rPr lang="en-US" sz="1600">
                <a:solidFill>
                  <a:srgbClr val="000000"/>
                </a:solidFill>
                <a:latin typeface="Garamond" charset="0"/>
              </a:rPr>
              <a:pPr eaLnBrk="1" hangingPunct="1"/>
              <a:t>33</a:t>
            </a:fld>
            <a:endParaRPr lang="en-US" sz="1600">
              <a:solidFill>
                <a:srgbClr val="000000"/>
              </a:solidFill>
              <a:latin typeface="Garamond" charset="0"/>
            </a:endParaRPr>
          </a:p>
        </p:txBody>
      </p:sp>
      <p:sp>
        <p:nvSpPr>
          <p:cNvPr id="11" name="Rectangle 3"/>
          <p:cNvSpPr txBox="1">
            <a:spLocks noChangeArrowheads="1"/>
          </p:cNvSpPr>
          <p:nvPr/>
        </p:nvSpPr>
        <p:spPr bwMode="auto">
          <a:xfrm>
            <a:off x="533400" y="2362200"/>
            <a:ext cx="3810000" cy="3522663"/>
          </a:xfrm>
          <a:prstGeom prst="rect">
            <a:avLst/>
          </a:prstGeom>
          <a:noFill/>
          <a:ln w="9525">
            <a:noFill/>
            <a:miter lim="800000"/>
            <a:headEnd/>
            <a:tailEnd/>
          </a:ln>
        </p:spPr>
        <p:txBody>
          <a:bodyPr/>
          <a:lstStyle/>
          <a:p>
            <a:pPr marL="342900" indent="-342900" eaLnBrk="0" fontAlgn="base" hangingPunct="0">
              <a:lnSpc>
                <a:spcPct val="80000"/>
              </a:lnSpc>
              <a:spcBef>
                <a:spcPct val="20000"/>
              </a:spcBef>
              <a:spcAft>
                <a:spcPct val="0"/>
              </a:spcAft>
              <a:buFontTx/>
              <a:buChar char="•"/>
              <a:defRPr/>
            </a:pPr>
            <a:r>
              <a:rPr lang="en-US" sz="2400" i="1" kern="0" dirty="0">
                <a:solidFill>
                  <a:srgbClr val="000000"/>
                </a:solidFill>
                <a:latin typeface="Tahoma"/>
                <a:ea typeface="ＭＳ Ｐゴシック" charset="0"/>
                <a:cs typeface="ＭＳ Ｐゴシック" charset="0"/>
              </a:rPr>
              <a:t>Out-of-order</a:t>
            </a:r>
          </a:p>
          <a:p>
            <a:pPr marL="342900" indent="-342900" eaLnBrk="0" fontAlgn="base" hangingPunct="0">
              <a:lnSpc>
                <a:spcPct val="80000"/>
              </a:lnSpc>
              <a:spcBef>
                <a:spcPct val="20000"/>
              </a:spcBef>
              <a:spcAft>
                <a:spcPct val="0"/>
              </a:spcAft>
              <a:buFontTx/>
              <a:buChar char="•"/>
              <a:defRPr/>
            </a:pPr>
            <a:r>
              <a:rPr lang="en-US" sz="2400" i="1" kern="0" dirty="0">
                <a:solidFill>
                  <a:srgbClr val="000000"/>
                </a:solidFill>
                <a:latin typeface="Tahoma"/>
                <a:ea typeface="ＭＳ Ｐゴシック" charset="0"/>
                <a:cs typeface="ＭＳ Ｐゴシック" charset="0"/>
              </a:rPr>
              <a:t>Wide fetch e.g. 4-wide</a:t>
            </a:r>
          </a:p>
          <a:p>
            <a:pPr marL="342900" indent="-342900" eaLnBrk="0" fontAlgn="base" hangingPunct="0">
              <a:lnSpc>
                <a:spcPct val="80000"/>
              </a:lnSpc>
              <a:spcBef>
                <a:spcPct val="20000"/>
              </a:spcBef>
              <a:spcAft>
                <a:spcPct val="0"/>
              </a:spcAft>
              <a:buFontTx/>
              <a:buChar char="•"/>
              <a:defRPr/>
            </a:pPr>
            <a:r>
              <a:rPr lang="en-US" sz="2400" i="1" kern="0" dirty="0">
                <a:solidFill>
                  <a:srgbClr val="000000"/>
                </a:solidFill>
                <a:latin typeface="Tahoma"/>
                <a:ea typeface="ＭＳ Ｐゴシック" charset="0"/>
                <a:cs typeface="ＭＳ Ｐゴシック" charset="0"/>
              </a:rPr>
              <a:t>Deeper pipeline</a:t>
            </a:r>
          </a:p>
          <a:p>
            <a:pPr marL="342900" indent="-342900" eaLnBrk="0" fontAlgn="base" hangingPunct="0">
              <a:lnSpc>
                <a:spcPct val="80000"/>
              </a:lnSpc>
              <a:spcBef>
                <a:spcPct val="20000"/>
              </a:spcBef>
              <a:spcAft>
                <a:spcPct val="0"/>
              </a:spcAft>
              <a:buFontTx/>
              <a:buChar char="•"/>
              <a:defRPr/>
            </a:pPr>
            <a:r>
              <a:rPr lang="en-US" sz="2400" i="1" kern="0" dirty="0">
                <a:solidFill>
                  <a:srgbClr val="000000"/>
                </a:solidFill>
                <a:latin typeface="Tahoma"/>
                <a:ea typeface="ＭＳ Ｐゴシック" charset="0"/>
                <a:cs typeface="ＭＳ Ｐゴシック" charset="0"/>
              </a:rPr>
              <a:t>Aggressive branch predictor (e.g. hybrid)</a:t>
            </a:r>
          </a:p>
          <a:p>
            <a:pPr marL="342900" indent="-342900" eaLnBrk="0" fontAlgn="base" hangingPunct="0">
              <a:lnSpc>
                <a:spcPct val="80000"/>
              </a:lnSpc>
              <a:spcBef>
                <a:spcPct val="20000"/>
              </a:spcBef>
              <a:spcAft>
                <a:spcPct val="0"/>
              </a:spcAft>
              <a:buFontTx/>
              <a:buChar char="•"/>
              <a:defRPr/>
            </a:pPr>
            <a:r>
              <a:rPr lang="en-US" sz="2400" i="1" kern="0" dirty="0">
                <a:solidFill>
                  <a:srgbClr val="000000"/>
                </a:solidFill>
                <a:latin typeface="Tahoma"/>
                <a:ea typeface="ＭＳ Ｐゴシック" charset="0"/>
                <a:cs typeface="ＭＳ Ｐゴシック" charset="0"/>
              </a:rPr>
              <a:t>Multiple functional units</a:t>
            </a:r>
          </a:p>
          <a:p>
            <a:pPr marL="342900" indent="-342900" eaLnBrk="0" fontAlgn="base" hangingPunct="0">
              <a:lnSpc>
                <a:spcPct val="80000"/>
              </a:lnSpc>
              <a:spcBef>
                <a:spcPct val="20000"/>
              </a:spcBef>
              <a:spcAft>
                <a:spcPct val="0"/>
              </a:spcAft>
              <a:buFontTx/>
              <a:buChar char="•"/>
              <a:defRPr/>
            </a:pPr>
            <a:r>
              <a:rPr lang="en-US" sz="2400" i="1" kern="0" dirty="0">
                <a:solidFill>
                  <a:srgbClr val="000000"/>
                </a:solidFill>
                <a:latin typeface="Tahoma"/>
                <a:ea typeface="ＭＳ Ｐゴシック" charset="0"/>
                <a:cs typeface="ＭＳ Ｐゴシック" charset="0"/>
              </a:rPr>
              <a:t>Trace cache</a:t>
            </a:r>
          </a:p>
          <a:p>
            <a:pPr marL="342900" indent="-342900" eaLnBrk="0" fontAlgn="base" hangingPunct="0">
              <a:lnSpc>
                <a:spcPct val="80000"/>
              </a:lnSpc>
              <a:spcBef>
                <a:spcPct val="20000"/>
              </a:spcBef>
              <a:spcAft>
                <a:spcPct val="0"/>
              </a:spcAft>
              <a:buFontTx/>
              <a:buChar char="•"/>
              <a:defRPr/>
            </a:pPr>
            <a:r>
              <a:rPr lang="en-US" sz="2400" i="1" kern="0" dirty="0">
                <a:solidFill>
                  <a:srgbClr val="000000"/>
                </a:solidFill>
                <a:latin typeface="Tahoma"/>
                <a:ea typeface="ＭＳ Ｐゴシック" charset="0"/>
                <a:cs typeface="ＭＳ Ｐゴシック" charset="0"/>
              </a:rPr>
              <a:t>Memory dependence speculation</a:t>
            </a:r>
          </a:p>
        </p:txBody>
      </p:sp>
      <p:sp>
        <p:nvSpPr>
          <p:cNvPr id="202757" name="Rectangle 4"/>
          <p:cNvSpPr>
            <a:spLocks noChangeArrowheads="1"/>
          </p:cNvSpPr>
          <p:nvPr/>
        </p:nvSpPr>
        <p:spPr bwMode="auto">
          <a:xfrm>
            <a:off x="5029200" y="2286000"/>
            <a:ext cx="4114800" cy="274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eaLnBrk="0" fontAlgn="base" hangingPunct="0">
              <a:spcBef>
                <a:spcPct val="20000"/>
              </a:spcBef>
              <a:spcAft>
                <a:spcPct val="0"/>
              </a:spcAft>
              <a:buFontTx/>
              <a:buChar char="•"/>
            </a:pPr>
            <a:r>
              <a:rPr lang="en-US" sz="2400" i="1">
                <a:solidFill>
                  <a:srgbClr val="000000"/>
                </a:solidFill>
                <a:latin typeface="Arial" charset="0"/>
                <a:ea typeface="ＭＳ Ｐゴシック" charset="0"/>
                <a:cs typeface="ＭＳ Ｐゴシック" charset="0"/>
              </a:rPr>
              <a:t>In-order</a:t>
            </a:r>
          </a:p>
          <a:p>
            <a:pPr marL="342900" indent="-342900" eaLnBrk="0" fontAlgn="base" hangingPunct="0">
              <a:spcBef>
                <a:spcPct val="20000"/>
              </a:spcBef>
              <a:spcAft>
                <a:spcPct val="0"/>
              </a:spcAft>
              <a:buFontTx/>
              <a:buChar char="•"/>
            </a:pPr>
            <a:r>
              <a:rPr lang="en-US" sz="2400" i="1">
                <a:solidFill>
                  <a:srgbClr val="000000"/>
                </a:solidFill>
                <a:latin typeface="Arial" charset="0"/>
                <a:ea typeface="ＭＳ Ｐゴシック" charset="0"/>
                <a:cs typeface="ＭＳ Ｐゴシック" charset="0"/>
              </a:rPr>
              <a:t>Narrow Fetch e.g. 2-wide</a:t>
            </a:r>
          </a:p>
          <a:p>
            <a:pPr marL="342900" indent="-342900" eaLnBrk="0" fontAlgn="base" hangingPunct="0">
              <a:spcBef>
                <a:spcPct val="20000"/>
              </a:spcBef>
              <a:spcAft>
                <a:spcPct val="0"/>
              </a:spcAft>
              <a:buFontTx/>
              <a:buChar char="•"/>
            </a:pPr>
            <a:r>
              <a:rPr lang="en-US" sz="2400" i="1">
                <a:solidFill>
                  <a:srgbClr val="000000"/>
                </a:solidFill>
                <a:latin typeface="Arial" charset="0"/>
                <a:ea typeface="ＭＳ Ｐゴシック" charset="0"/>
                <a:cs typeface="ＭＳ Ｐゴシック" charset="0"/>
              </a:rPr>
              <a:t>Shallow pipeline</a:t>
            </a:r>
          </a:p>
          <a:p>
            <a:pPr marL="342900" indent="-342900" eaLnBrk="0" fontAlgn="base" hangingPunct="0">
              <a:spcBef>
                <a:spcPct val="20000"/>
              </a:spcBef>
              <a:spcAft>
                <a:spcPct val="0"/>
              </a:spcAft>
              <a:buFontTx/>
              <a:buChar char="•"/>
            </a:pPr>
            <a:r>
              <a:rPr lang="en-US" sz="2400" i="1">
                <a:solidFill>
                  <a:srgbClr val="000000"/>
                </a:solidFill>
                <a:latin typeface="Arial" charset="0"/>
                <a:ea typeface="ＭＳ Ｐゴシック" charset="0"/>
                <a:cs typeface="ＭＳ Ｐゴシック" charset="0"/>
              </a:rPr>
              <a:t>Simple branch predictor (e.g. Gshare)</a:t>
            </a:r>
          </a:p>
          <a:p>
            <a:pPr marL="342900" indent="-342900" eaLnBrk="0" fontAlgn="base" hangingPunct="0">
              <a:spcBef>
                <a:spcPct val="20000"/>
              </a:spcBef>
              <a:spcAft>
                <a:spcPct val="0"/>
              </a:spcAft>
              <a:buFontTx/>
              <a:buChar char="•"/>
            </a:pPr>
            <a:r>
              <a:rPr lang="en-US" sz="2400" i="1">
                <a:solidFill>
                  <a:srgbClr val="000000"/>
                </a:solidFill>
                <a:latin typeface="Arial" charset="0"/>
                <a:ea typeface="ＭＳ Ｐゴシック" charset="0"/>
                <a:cs typeface="ＭＳ Ｐゴシック" charset="0"/>
              </a:rPr>
              <a:t>Few functional units</a:t>
            </a:r>
          </a:p>
        </p:txBody>
      </p:sp>
      <p:sp>
        <p:nvSpPr>
          <p:cNvPr id="202758" name="Line 5"/>
          <p:cNvSpPr>
            <a:spLocks noChangeShapeType="1"/>
          </p:cNvSpPr>
          <p:nvPr/>
        </p:nvSpPr>
        <p:spPr bwMode="auto">
          <a:xfrm>
            <a:off x="4572000" y="990600"/>
            <a:ext cx="0" cy="4906963"/>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02759" name="Rectangle 6"/>
          <p:cNvSpPr>
            <a:spLocks noChangeArrowheads="1"/>
          </p:cNvSpPr>
          <p:nvPr/>
        </p:nvSpPr>
        <p:spPr bwMode="auto">
          <a:xfrm>
            <a:off x="1371600" y="990600"/>
            <a:ext cx="1295400" cy="1249363"/>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b="1">
                <a:solidFill>
                  <a:srgbClr val="000000"/>
                </a:solidFill>
                <a:latin typeface="Arial" charset="0"/>
                <a:ea typeface="ＭＳ Ｐゴシック" charset="0"/>
                <a:cs typeface="ＭＳ Ｐゴシック" charset="0"/>
              </a:rPr>
              <a:t>Large</a:t>
            </a:r>
            <a:br>
              <a:rPr lang="en-US" b="1">
                <a:solidFill>
                  <a:srgbClr val="000000"/>
                </a:solidFill>
                <a:latin typeface="Arial" charset="0"/>
                <a:ea typeface="ＭＳ Ｐゴシック" charset="0"/>
                <a:cs typeface="ＭＳ Ｐゴシック" charset="0"/>
              </a:rPr>
            </a:br>
            <a:r>
              <a:rPr lang="en-US" b="1">
                <a:solidFill>
                  <a:srgbClr val="000000"/>
                </a:solidFill>
                <a:latin typeface="Arial" charset="0"/>
                <a:ea typeface="ＭＳ Ｐゴシック" charset="0"/>
                <a:cs typeface="ＭＳ Ｐゴシック" charset="0"/>
              </a:rPr>
              <a:t>Core</a:t>
            </a:r>
          </a:p>
        </p:txBody>
      </p:sp>
      <p:sp>
        <p:nvSpPr>
          <p:cNvPr id="202760" name="Rectangle 7"/>
          <p:cNvSpPr>
            <a:spLocks noChangeArrowheads="1"/>
          </p:cNvSpPr>
          <p:nvPr/>
        </p:nvSpPr>
        <p:spPr bwMode="auto">
          <a:xfrm>
            <a:off x="6134100" y="1347788"/>
            <a:ext cx="685800" cy="715962"/>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b="1">
                <a:solidFill>
                  <a:srgbClr val="000000"/>
                </a:solidFill>
                <a:latin typeface="Arial" charset="0"/>
                <a:ea typeface="ＭＳ Ｐゴシック" charset="0"/>
                <a:cs typeface="ＭＳ Ｐゴシック" charset="0"/>
              </a:rPr>
              <a:t>Small</a:t>
            </a:r>
            <a:br>
              <a:rPr lang="en-US" b="1">
                <a:solidFill>
                  <a:srgbClr val="000000"/>
                </a:solidFill>
                <a:latin typeface="Arial" charset="0"/>
                <a:ea typeface="ＭＳ Ｐゴシック" charset="0"/>
                <a:cs typeface="ＭＳ Ｐゴシック" charset="0"/>
              </a:rPr>
            </a:br>
            <a:r>
              <a:rPr lang="en-US" b="1">
                <a:solidFill>
                  <a:srgbClr val="000000"/>
                </a:solidFill>
                <a:latin typeface="Arial" charset="0"/>
                <a:ea typeface="ＭＳ Ｐゴシック" charset="0"/>
                <a:cs typeface="ＭＳ Ｐゴシック" charset="0"/>
              </a:rPr>
              <a:t>Core</a:t>
            </a:r>
          </a:p>
        </p:txBody>
      </p:sp>
      <p:sp>
        <p:nvSpPr>
          <p:cNvPr id="16" name="AutoShape 17"/>
          <p:cNvSpPr>
            <a:spLocks noChangeArrowheads="1"/>
          </p:cNvSpPr>
          <p:nvPr/>
        </p:nvSpPr>
        <p:spPr bwMode="auto">
          <a:xfrm>
            <a:off x="685800" y="5638800"/>
            <a:ext cx="7620000" cy="1143000"/>
          </a:xfrm>
          <a:prstGeom prst="flowChartAlternateProcess">
            <a:avLst/>
          </a:prstGeom>
          <a:solidFill>
            <a:srgbClr val="FFFF00"/>
          </a:solidFill>
          <a:ln w="25400">
            <a:solidFill>
              <a:schemeClr val="tx1"/>
            </a:solidFill>
            <a:miter lim="800000"/>
            <a:headEnd/>
            <a:tailEnd/>
          </a:ln>
        </p:spPr>
        <p:txBody>
          <a:bodyPr wrap="none" anchor="ctr"/>
          <a:lstStyle/>
          <a:p>
            <a:pPr algn="ctr" fontAlgn="base">
              <a:lnSpc>
                <a:spcPct val="80000"/>
              </a:lnSpc>
              <a:spcBef>
                <a:spcPct val="20000"/>
              </a:spcBef>
              <a:spcAft>
                <a:spcPct val="0"/>
              </a:spcAft>
            </a:pPr>
            <a:r>
              <a:rPr lang="en-US" sz="3200">
                <a:solidFill>
                  <a:srgbClr val="000000"/>
                </a:solidFill>
                <a:latin typeface="Arial" charset="0"/>
                <a:ea typeface="ＭＳ Ｐゴシック" charset="0"/>
                <a:cs typeface="ＭＳ Ｐゴシック" charset="0"/>
              </a:rPr>
              <a:t>Large Cores are power inefficient:</a:t>
            </a:r>
            <a:br>
              <a:rPr lang="en-US" sz="3200">
                <a:solidFill>
                  <a:srgbClr val="000000"/>
                </a:solidFill>
                <a:latin typeface="Arial" charset="0"/>
                <a:ea typeface="ＭＳ Ｐゴシック" charset="0"/>
                <a:cs typeface="ＭＳ Ｐゴシック" charset="0"/>
              </a:rPr>
            </a:br>
            <a:r>
              <a:rPr lang="en-US" sz="3200">
                <a:solidFill>
                  <a:srgbClr val="000000"/>
                </a:solidFill>
                <a:latin typeface="Arial" charset="0"/>
                <a:ea typeface="ＭＳ Ｐゴシック" charset="0"/>
                <a:cs typeface="ＭＳ Ｐゴシック" charset="0"/>
              </a:rPr>
              <a:t>e.g., 2x performance for 4x area (power)</a:t>
            </a:r>
          </a:p>
        </p:txBody>
      </p:sp>
    </p:spTree>
    <p:extLst>
      <p:ext uri="{BB962C8B-B14F-4D97-AF65-F5344CB8AC3E}">
        <p14:creationId xmlns:p14="http://schemas.microsoft.com/office/powerpoint/2010/main" val="11515236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Title 1"/>
          <p:cNvSpPr>
            <a:spLocks noGrp="1"/>
          </p:cNvSpPr>
          <p:nvPr>
            <p:ph type="title"/>
          </p:nvPr>
        </p:nvSpPr>
        <p:spPr/>
        <p:txBody>
          <a:bodyPr/>
          <a:lstStyle/>
          <a:p>
            <a:r>
              <a:rPr lang="en-US">
                <a:latin typeface="Garamond" charset="0"/>
                <a:ea typeface="ＭＳ Ｐゴシック" charset="0"/>
                <a:cs typeface="ＭＳ Ｐゴシック" charset="0"/>
              </a:rPr>
              <a:t>Large vs. Small Cores</a:t>
            </a:r>
          </a:p>
        </p:txBody>
      </p:sp>
      <p:sp>
        <p:nvSpPr>
          <p:cNvPr id="203778"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Grochowski et al., </a:t>
            </a:r>
            <a:r>
              <a:rPr lang="ja-JP" altLang="en-US">
                <a:latin typeface="Tahoma" charset="0"/>
                <a:ea typeface="ＭＳ Ｐゴシック" charset="0"/>
                <a:cs typeface="ＭＳ Ｐゴシック" charset="0"/>
              </a:rPr>
              <a:t>“</a:t>
            </a:r>
            <a:r>
              <a:rPr lang="en-US" altLang="ja-JP">
                <a:solidFill>
                  <a:srgbClr val="0000FF"/>
                </a:solidFill>
                <a:latin typeface="Tahoma" charset="0"/>
                <a:ea typeface="ＭＳ Ｐゴシック" charset="0"/>
                <a:cs typeface="ＭＳ Ｐゴシック" charset="0"/>
              </a:rPr>
              <a:t>Best of both Latency and Throughput</a:t>
            </a:r>
            <a:r>
              <a:rPr lang="en-US" altLang="ja-JP">
                <a:latin typeface="Tahoma" charset="0"/>
                <a:ea typeface="ＭＳ Ｐゴシック" charset="0"/>
                <a:cs typeface="ＭＳ Ｐゴシック" charset="0"/>
              </a:rPr>
              <a:t>,</a:t>
            </a:r>
            <a:r>
              <a:rPr lang="ja-JP" altLang="en-US">
                <a:latin typeface="Tahoma" charset="0"/>
                <a:ea typeface="ＭＳ Ｐゴシック" charset="0"/>
                <a:cs typeface="ＭＳ Ｐゴシック" charset="0"/>
              </a:rPr>
              <a:t>”</a:t>
            </a:r>
            <a:r>
              <a:rPr lang="en-US" altLang="ja-JP">
                <a:latin typeface="Tahoma" charset="0"/>
                <a:ea typeface="ＭＳ Ｐゴシック" charset="0"/>
                <a:cs typeface="ＭＳ Ｐゴシック" charset="0"/>
              </a:rPr>
              <a:t> ICCD 2004.</a:t>
            </a:r>
          </a:p>
          <a:p>
            <a:endParaRPr lang="en-US">
              <a:latin typeface="Tahoma" charset="0"/>
              <a:ea typeface="ＭＳ Ｐゴシック" charset="0"/>
              <a:cs typeface="ＭＳ Ｐゴシック" charset="0"/>
            </a:endParaRPr>
          </a:p>
        </p:txBody>
      </p:sp>
      <p:sp>
        <p:nvSpPr>
          <p:cNvPr id="203779"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158983F-03B5-004D-B836-67601DE90A85}" type="slidenum">
              <a:rPr lang="en-US" sz="1600">
                <a:solidFill>
                  <a:srgbClr val="000000"/>
                </a:solidFill>
                <a:latin typeface="Garamond" charset="0"/>
                <a:cs typeface="Arial" charset="0"/>
              </a:rPr>
              <a:pPr eaLnBrk="1" hangingPunct="1"/>
              <a:t>34</a:t>
            </a:fld>
            <a:endParaRPr lang="en-US" sz="1600">
              <a:solidFill>
                <a:srgbClr val="000000"/>
              </a:solidFill>
              <a:latin typeface="Garamond" charset="0"/>
              <a:cs typeface="Arial" charset="0"/>
            </a:endParaRPr>
          </a:p>
        </p:txBody>
      </p:sp>
      <p:pic>
        <p:nvPicPr>
          <p:cNvPr id="20378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362200"/>
            <a:ext cx="5462588" cy="297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946816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Title 1"/>
          <p:cNvSpPr>
            <a:spLocks noGrp="1"/>
          </p:cNvSpPr>
          <p:nvPr>
            <p:ph type="title"/>
          </p:nvPr>
        </p:nvSpPr>
        <p:spPr/>
        <p:txBody>
          <a:bodyPr/>
          <a:lstStyle/>
          <a:p>
            <a:r>
              <a:rPr lang="en-US">
                <a:latin typeface="Garamond" charset="0"/>
                <a:ea typeface="ＭＳ Ｐゴシック" charset="0"/>
                <a:cs typeface="ＭＳ Ｐゴシック" charset="0"/>
              </a:rPr>
              <a:t>Meet Large: IBM POWER4</a:t>
            </a:r>
          </a:p>
        </p:txBody>
      </p:sp>
      <p:sp>
        <p:nvSpPr>
          <p:cNvPr id="204802" name="Content Placeholder 2"/>
          <p:cNvSpPr>
            <a:spLocks noGrp="1"/>
          </p:cNvSpPr>
          <p:nvPr>
            <p:ph idx="1"/>
          </p:nvPr>
        </p:nvSpPr>
        <p:spPr>
          <a:xfrm>
            <a:off x="228600" y="996950"/>
            <a:ext cx="8610600" cy="5194300"/>
          </a:xfrm>
        </p:spPr>
        <p:txBody>
          <a:bodyPr/>
          <a:lstStyle/>
          <a:p>
            <a:r>
              <a:rPr lang="en-US" dirty="0" err="1">
                <a:latin typeface="Tahoma" charset="0"/>
                <a:ea typeface="ＭＳ Ｐゴシック" charset="0"/>
                <a:cs typeface="ＭＳ Ｐゴシック" charset="0"/>
              </a:rPr>
              <a:t>Tendler</a:t>
            </a:r>
            <a:r>
              <a:rPr lang="en-US" dirty="0">
                <a:latin typeface="Tahoma" charset="0"/>
                <a:ea typeface="ＭＳ Ｐゴシック" charset="0"/>
                <a:cs typeface="ＭＳ Ｐゴシック" charset="0"/>
              </a:rPr>
              <a:t> et al., </a:t>
            </a:r>
            <a:r>
              <a:rPr lang="ja-JP" altLang="en-US" dirty="0">
                <a:latin typeface="Tahoma" charset="0"/>
                <a:ea typeface="ＭＳ Ｐゴシック" charset="0"/>
                <a:cs typeface="ＭＳ Ｐゴシック" charset="0"/>
              </a:rPr>
              <a:t>“</a:t>
            </a:r>
            <a:r>
              <a:rPr lang="en-US" altLang="ja-JP" dirty="0">
                <a:solidFill>
                  <a:srgbClr val="0000FF"/>
                </a:solidFill>
                <a:latin typeface="Tahoma" charset="0"/>
                <a:ea typeface="ＭＳ Ｐゴシック" charset="0"/>
                <a:cs typeface="ＭＳ Ｐゴシック" charset="0"/>
              </a:rPr>
              <a:t>POWER4 system microarchitecture</a:t>
            </a:r>
            <a:r>
              <a:rPr lang="en-US" altLang="ja-JP" dirty="0">
                <a:latin typeface="Tahoma" charset="0"/>
                <a:ea typeface="ＭＳ Ｐゴシック" charset="0"/>
                <a:cs typeface="ＭＳ Ｐゴシック" charset="0"/>
              </a:rPr>
              <a:t>,</a:t>
            </a:r>
            <a:r>
              <a:rPr lang="ja-JP" altLang="en-US" dirty="0">
                <a:latin typeface="Tahoma" charset="0"/>
                <a:ea typeface="ＭＳ Ｐゴシック" charset="0"/>
                <a:cs typeface="ＭＳ Ｐゴシック" charset="0"/>
              </a:rPr>
              <a:t>”</a:t>
            </a:r>
            <a:r>
              <a:rPr lang="en-US" altLang="ja-JP" dirty="0">
                <a:latin typeface="Tahoma" charset="0"/>
                <a:ea typeface="ＭＳ Ｐゴシック" charset="0"/>
                <a:cs typeface="ＭＳ Ｐゴシック" charset="0"/>
              </a:rPr>
              <a:t> IBM J R&amp;D, 2002.</a:t>
            </a:r>
          </a:p>
          <a:p>
            <a:endParaRPr lang="en-US"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A symmetric multi-core chip…</a:t>
            </a:r>
          </a:p>
          <a:p>
            <a:r>
              <a:rPr lang="en-US" dirty="0">
                <a:latin typeface="Tahoma" charset="0"/>
                <a:ea typeface="ＭＳ Ｐゴシック" charset="0"/>
                <a:cs typeface="ＭＳ Ｐゴシック" charset="0"/>
              </a:rPr>
              <a:t>Two powerful cores</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204803"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5DDE56F-BECC-7943-BB51-82BDFFABB498}" type="slidenum">
              <a:rPr lang="en-US" sz="1600">
                <a:solidFill>
                  <a:srgbClr val="000000"/>
                </a:solidFill>
                <a:latin typeface="Garamond" charset="0"/>
                <a:cs typeface="Arial" charset="0"/>
              </a:rPr>
              <a:pPr eaLnBrk="1" hangingPunct="1"/>
              <a:t>35</a:t>
            </a:fld>
            <a:endParaRPr lang="en-US" sz="1600">
              <a:solidFill>
                <a:srgbClr val="000000"/>
              </a:solidFill>
              <a:latin typeface="Garamond" charset="0"/>
              <a:cs typeface="Arial" charset="0"/>
            </a:endParaRPr>
          </a:p>
        </p:txBody>
      </p:sp>
      <p:pic>
        <p:nvPicPr>
          <p:cNvPr id="204804" name="Picture 4" descr="power4-chip.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200400"/>
            <a:ext cx="4802188" cy="314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805" name="Picture 5" descr="power4-cor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905000"/>
            <a:ext cx="3314700" cy="4381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080591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Title 1"/>
          <p:cNvSpPr>
            <a:spLocks noGrp="1"/>
          </p:cNvSpPr>
          <p:nvPr>
            <p:ph type="title"/>
          </p:nvPr>
        </p:nvSpPr>
        <p:spPr/>
        <p:txBody>
          <a:bodyPr/>
          <a:lstStyle/>
          <a:p>
            <a:r>
              <a:rPr lang="en-US">
                <a:latin typeface="Garamond" charset="0"/>
                <a:ea typeface="ＭＳ Ｐゴシック" charset="0"/>
                <a:cs typeface="ＭＳ Ｐゴシック" charset="0"/>
              </a:rPr>
              <a:t>IBM POWER4</a:t>
            </a:r>
          </a:p>
        </p:txBody>
      </p:sp>
      <p:sp>
        <p:nvSpPr>
          <p:cNvPr id="205826"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2 cores, out-of-order execution</a:t>
            </a:r>
          </a:p>
          <a:p>
            <a:r>
              <a:rPr lang="en-US">
                <a:latin typeface="Tahoma" charset="0"/>
                <a:ea typeface="ＭＳ Ｐゴシック" charset="0"/>
                <a:cs typeface="ＭＳ Ｐゴシック" charset="0"/>
              </a:rPr>
              <a:t>100-entry instruction window in each core</a:t>
            </a:r>
          </a:p>
          <a:p>
            <a:r>
              <a:rPr lang="en-US">
                <a:latin typeface="Tahoma" charset="0"/>
                <a:ea typeface="ＭＳ Ｐゴシック" charset="0"/>
                <a:cs typeface="ＭＳ Ｐゴシック" charset="0"/>
              </a:rPr>
              <a:t>8-wide instruction fetch, issue, execute</a:t>
            </a:r>
          </a:p>
          <a:p>
            <a:r>
              <a:rPr lang="en-US">
                <a:latin typeface="Tahoma" charset="0"/>
                <a:ea typeface="ＭＳ Ｐゴシック" charset="0"/>
                <a:cs typeface="ＭＳ Ｐゴシック" charset="0"/>
              </a:rPr>
              <a:t>Large, local+global hybrid branch predictor</a:t>
            </a:r>
          </a:p>
          <a:p>
            <a:r>
              <a:rPr lang="en-US">
                <a:latin typeface="Tahoma" charset="0"/>
                <a:ea typeface="ＭＳ Ｐゴシック" charset="0"/>
                <a:cs typeface="ＭＳ Ｐゴシック" charset="0"/>
              </a:rPr>
              <a:t>1.5MB, 8-way L2 cache</a:t>
            </a:r>
          </a:p>
          <a:p>
            <a:r>
              <a:rPr lang="en-US">
                <a:latin typeface="Tahoma" charset="0"/>
                <a:ea typeface="ＭＳ Ｐゴシック" charset="0"/>
                <a:cs typeface="ＭＳ Ｐゴシック" charset="0"/>
              </a:rPr>
              <a:t>Aggressive stream based prefetching</a:t>
            </a:r>
          </a:p>
        </p:txBody>
      </p:sp>
      <p:sp>
        <p:nvSpPr>
          <p:cNvPr id="205827"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53D741F-EFC0-454D-AE9F-10A16E36CFDA}" type="slidenum">
              <a:rPr lang="en-US" sz="1600">
                <a:solidFill>
                  <a:srgbClr val="000000"/>
                </a:solidFill>
                <a:latin typeface="Garamond" charset="0"/>
                <a:cs typeface="Arial" charset="0"/>
              </a:rPr>
              <a:pPr eaLnBrk="1" hangingPunct="1"/>
              <a:t>36</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363087171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Title 1"/>
          <p:cNvSpPr>
            <a:spLocks noGrp="1"/>
          </p:cNvSpPr>
          <p:nvPr>
            <p:ph type="title"/>
          </p:nvPr>
        </p:nvSpPr>
        <p:spPr/>
        <p:txBody>
          <a:bodyPr/>
          <a:lstStyle/>
          <a:p>
            <a:r>
              <a:rPr lang="en-US">
                <a:latin typeface="Garamond" charset="0"/>
                <a:ea typeface="ＭＳ Ｐゴシック" charset="0"/>
                <a:cs typeface="ＭＳ Ｐゴシック" charset="0"/>
              </a:rPr>
              <a:t>IBM POWER5</a:t>
            </a:r>
          </a:p>
        </p:txBody>
      </p:sp>
      <p:sp>
        <p:nvSpPr>
          <p:cNvPr id="206850" name="Content Placeholder 2"/>
          <p:cNvSpPr>
            <a:spLocks noGrp="1"/>
          </p:cNvSpPr>
          <p:nvPr>
            <p:ph idx="1"/>
          </p:nvPr>
        </p:nvSpPr>
        <p:spPr>
          <a:xfrm>
            <a:off x="228600" y="996950"/>
            <a:ext cx="8610600" cy="5194300"/>
          </a:xfrm>
        </p:spPr>
        <p:txBody>
          <a:bodyPr/>
          <a:lstStyle/>
          <a:p>
            <a:pPr marL="342900" lvl="1" indent="-342900">
              <a:buClr>
                <a:schemeClr val="accent1"/>
              </a:buClr>
              <a:buSzPct val="65000"/>
              <a:buFont typeface="Wingdings" charset="0"/>
              <a:buChar char="n"/>
            </a:pPr>
            <a:r>
              <a:rPr lang="en-US" sz="1800">
                <a:latin typeface="Tahoma" charset="0"/>
                <a:ea typeface="ＭＳ Ｐゴシック" charset="0"/>
              </a:rPr>
              <a:t>Kalla et al., </a:t>
            </a:r>
            <a:r>
              <a:rPr lang="ja-JP" altLang="en-US" sz="1800">
                <a:latin typeface="Tahoma" charset="0"/>
                <a:ea typeface="ＭＳ Ｐゴシック" charset="0"/>
              </a:rPr>
              <a:t>“</a:t>
            </a:r>
            <a:r>
              <a:rPr lang="en-US" altLang="ja-JP" sz="1800">
                <a:solidFill>
                  <a:srgbClr val="0000FF"/>
                </a:solidFill>
                <a:latin typeface="Tahoma" charset="0"/>
                <a:ea typeface="ＭＳ Ｐゴシック" charset="0"/>
              </a:rPr>
              <a:t>IBM Power5 Chip: A Dual-Core Multithreaded Processor</a:t>
            </a:r>
            <a:r>
              <a:rPr lang="en-US" altLang="ja-JP" sz="1800">
                <a:latin typeface="Tahoma" charset="0"/>
                <a:ea typeface="ＭＳ Ｐゴシック" charset="0"/>
              </a:rPr>
              <a:t>,</a:t>
            </a:r>
            <a:r>
              <a:rPr lang="ja-JP" altLang="en-US" sz="1800">
                <a:latin typeface="Tahoma" charset="0"/>
                <a:ea typeface="ＭＳ Ｐゴシック" charset="0"/>
              </a:rPr>
              <a:t>”</a:t>
            </a:r>
            <a:r>
              <a:rPr lang="en-US" altLang="ja-JP" sz="1800">
                <a:latin typeface="Tahoma" charset="0"/>
                <a:ea typeface="ＭＳ Ｐゴシック" charset="0"/>
              </a:rPr>
              <a:t> IEEE Micro 2004.</a:t>
            </a:r>
          </a:p>
          <a:p>
            <a:endParaRPr lang="en-US">
              <a:latin typeface="Tahoma" charset="0"/>
              <a:ea typeface="ＭＳ Ｐゴシック" charset="0"/>
              <a:cs typeface="ＭＳ Ｐゴシック" charset="0"/>
            </a:endParaRPr>
          </a:p>
        </p:txBody>
      </p:sp>
      <p:sp>
        <p:nvSpPr>
          <p:cNvPr id="206851"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2DED75F-BCDC-DE41-A899-CDB434FD4F4B}" type="slidenum">
              <a:rPr lang="en-US" sz="1600">
                <a:solidFill>
                  <a:srgbClr val="000000"/>
                </a:solidFill>
                <a:latin typeface="Garamond" charset="0"/>
                <a:cs typeface="Arial" charset="0"/>
              </a:rPr>
              <a:pPr eaLnBrk="1" hangingPunct="1"/>
              <a:t>37</a:t>
            </a:fld>
            <a:endParaRPr lang="en-US" sz="1600">
              <a:solidFill>
                <a:srgbClr val="000000"/>
              </a:solidFill>
              <a:latin typeface="Garamond" charset="0"/>
              <a:cs typeface="Arial" charset="0"/>
            </a:endParaRPr>
          </a:p>
        </p:txBody>
      </p:sp>
      <p:pic>
        <p:nvPicPr>
          <p:cNvPr id="20685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 y="1892300"/>
            <a:ext cx="9118600" cy="4432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296998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Title 1"/>
          <p:cNvSpPr>
            <a:spLocks noGrp="1"/>
          </p:cNvSpPr>
          <p:nvPr>
            <p:ph type="title"/>
          </p:nvPr>
        </p:nvSpPr>
        <p:spPr>
          <a:xfrm>
            <a:off x="228600" y="152400"/>
            <a:ext cx="8915400" cy="1066800"/>
          </a:xfrm>
        </p:spPr>
        <p:txBody>
          <a:bodyPr/>
          <a:lstStyle/>
          <a:p>
            <a:r>
              <a:rPr lang="en-US">
                <a:latin typeface="Garamond" charset="0"/>
                <a:ea typeface="ＭＳ Ｐゴシック" charset="0"/>
                <a:cs typeface="ＭＳ Ｐゴシック" charset="0"/>
              </a:rPr>
              <a:t>Meet Small: Sun Niagara (UltraSPARC T1)</a:t>
            </a:r>
          </a:p>
        </p:txBody>
      </p:sp>
      <p:sp>
        <p:nvSpPr>
          <p:cNvPr id="207874"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4FE0695-72E2-5B44-9B3C-FD04867C5786}" type="slidenum">
              <a:rPr lang="en-US" sz="1600">
                <a:solidFill>
                  <a:srgbClr val="000000"/>
                </a:solidFill>
                <a:latin typeface="Garamond" charset="0"/>
                <a:cs typeface="Arial" charset="0"/>
              </a:rPr>
              <a:pPr eaLnBrk="1" hangingPunct="1"/>
              <a:t>38</a:t>
            </a:fld>
            <a:endParaRPr lang="en-US" sz="1600">
              <a:solidFill>
                <a:srgbClr val="000000"/>
              </a:solidFill>
              <a:latin typeface="Garamond" charset="0"/>
              <a:cs typeface="Arial" charset="0"/>
            </a:endParaRPr>
          </a:p>
        </p:txBody>
      </p:sp>
      <p:sp>
        <p:nvSpPr>
          <p:cNvPr id="207875" name="Content Placeholder 5"/>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Kongetira et al., </a:t>
            </a:r>
            <a:r>
              <a:rPr lang="ja-JP" altLang="en-US">
                <a:latin typeface="Tahoma" charset="0"/>
                <a:ea typeface="ＭＳ Ｐゴシック" charset="0"/>
                <a:cs typeface="ＭＳ Ｐゴシック" charset="0"/>
              </a:rPr>
              <a:t>“</a:t>
            </a:r>
            <a:r>
              <a:rPr lang="en-US" altLang="ja-JP">
                <a:solidFill>
                  <a:srgbClr val="0000FF"/>
                </a:solidFill>
                <a:latin typeface="Tahoma" charset="0"/>
                <a:ea typeface="ＭＳ Ｐゴシック" charset="0"/>
                <a:cs typeface="ＭＳ Ｐゴシック" charset="0"/>
              </a:rPr>
              <a:t>Niagara: A 32-Way Multithreaded SPARC Processor</a:t>
            </a:r>
            <a:r>
              <a:rPr lang="en-US" altLang="ja-JP">
                <a:latin typeface="Tahoma" charset="0"/>
                <a:ea typeface="ＭＳ Ｐゴシック" charset="0"/>
                <a:cs typeface="ＭＳ Ｐゴシック" charset="0"/>
              </a:rPr>
              <a:t>,</a:t>
            </a:r>
            <a:r>
              <a:rPr lang="ja-JP" altLang="en-US">
                <a:latin typeface="Tahoma" charset="0"/>
                <a:ea typeface="ＭＳ Ｐゴシック" charset="0"/>
                <a:cs typeface="ＭＳ Ｐゴシック" charset="0"/>
              </a:rPr>
              <a:t>”</a:t>
            </a:r>
            <a:r>
              <a:rPr lang="en-US" altLang="ja-JP">
                <a:latin typeface="Tahoma" charset="0"/>
                <a:ea typeface="ＭＳ Ｐゴシック" charset="0"/>
                <a:cs typeface="ＭＳ Ｐゴシック" charset="0"/>
              </a:rPr>
              <a:t> IEEE Micro 2005.</a:t>
            </a:r>
          </a:p>
          <a:p>
            <a:endParaRPr lang="en-US">
              <a:latin typeface="Tahoma" charset="0"/>
              <a:ea typeface="ＭＳ Ｐゴシック" charset="0"/>
              <a:cs typeface="ＭＳ Ｐゴシック" charset="0"/>
            </a:endParaRPr>
          </a:p>
        </p:txBody>
      </p:sp>
      <p:pic>
        <p:nvPicPr>
          <p:cNvPr id="207876" name="Picture 6" descr="niagara-block.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057400"/>
            <a:ext cx="5226050" cy="4381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269973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Title 1"/>
          <p:cNvSpPr>
            <a:spLocks noGrp="1"/>
          </p:cNvSpPr>
          <p:nvPr>
            <p:ph type="title"/>
          </p:nvPr>
        </p:nvSpPr>
        <p:spPr/>
        <p:txBody>
          <a:bodyPr/>
          <a:lstStyle/>
          <a:p>
            <a:r>
              <a:rPr lang="en-US">
                <a:latin typeface="Garamond" charset="0"/>
                <a:ea typeface="ＭＳ Ｐゴシック" charset="0"/>
                <a:cs typeface="ＭＳ Ｐゴシック" charset="0"/>
              </a:rPr>
              <a:t>Niagara Core</a:t>
            </a:r>
          </a:p>
        </p:txBody>
      </p:sp>
      <p:sp>
        <p:nvSpPr>
          <p:cNvPr id="208898"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4-way fine-grain multithreaded, 6-stage, dual-issue in-order</a:t>
            </a:r>
          </a:p>
          <a:p>
            <a:r>
              <a:rPr lang="en-US">
                <a:latin typeface="Tahoma" charset="0"/>
                <a:ea typeface="ＭＳ Ｐゴシック" charset="0"/>
                <a:cs typeface="ＭＳ Ｐゴシック" charset="0"/>
              </a:rPr>
              <a:t>Round robin thread selection (unless cache miss)</a:t>
            </a:r>
          </a:p>
          <a:p>
            <a:r>
              <a:rPr lang="en-US">
                <a:latin typeface="Tahoma" charset="0"/>
                <a:ea typeface="ＭＳ Ｐゴシック" charset="0"/>
                <a:cs typeface="ＭＳ Ｐゴシック" charset="0"/>
              </a:rPr>
              <a:t>Shared FP unit among cores</a:t>
            </a:r>
          </a:p>
          <a:p>
            <a:endParaRPr lang="en-US">
              <a:latin typeface="Tahoma" charset="0"/>
              <a:ea typeface="ＭＳ Ｐゴシック" charset="0"/>
              <a:cs typeface="ＭＳ Ｐゴシック" charset="0"/>
            </a:endParaRPr>
          </a:p>
        </p:txBody>
      </p:sp>
      <p:sp>
        <p:nvSpPr>
          <p:cNvPr id="208899"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FFC9EDE-9B05-C940-A599-DBF2C17F29C1}" type="slidenum">
              <a:rPr lang="en-US" sz="1600">
                <a:solidFill>
                  <a:srgbClr val="000000"/>
                </a:solidFill>
                <a:latin typeface="Garamond" charset="0"/>
                <a:cs typeface="Arial" charset="0"/>
              </a:rPr>
              <a:pPr eaLnBrk="1" hangingPunct="1"/>
              <a:t>39</a:t>
            </a:fld>
            <a:endParaRPr lang="en-US" sz="1600">
              <a:solidFill>
                <a:srgbClr val="000000"/>
              </a:solidFill>
              <a:latin typeface="Garamond" charset="0"/>
              <a:cs typeface="Arial" charset="0"/>
            </a:endParaRPr>
          </a:p>
        </p:txBody>
      </p:sp>
      <p:pic>
        <p:nvPicPr>
          <p:cNvPr id="208900" name="Picture 4" descr="niagara-pipe.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395538"/>
            <a:ext cx="5257800" cy="4233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875277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800" dirty="0"/>
              <a:t>Heterogeneity (Asymmetry) </a:t>
            </a:r>
            <a:r>
              <a:rPr lang="en-US" sz="3800" dirty="0">
                <a:sym typeface="Wingdings"/>
              </a:rPr>
              <a:t></a:t>
            </a:r>
            <a:r>
              <a:rPr lang="en-US" sz="3800" dirty="0"/>
              <a:t> Specialization</a:t>
            </a:r>
          </a:p>
        </p:txBody>
      </p:sp>
      <p:sp>
        <p:nvSpPr>
          <p:cNvPr id="3" name="Content Placeholder 2"/>
          <p:cNvSpPr>
            <a:spLocks noGrp="1"/>
          </p:cNvSpPr>
          <p:nvPr>
            <p:ph idx="1"/>
          </p:nvPr>
        </p:nvSpPr>
        <p:spPr>
          <a:xfrm>
            <a:off x="228600" y="1066800"/>
            <a:ext cx="8915400" cy="5193723"/>
          </a:xfrm>
        </p:spPr>
        <p:txBody>
          <a:bodyPr/>
          <a:lstStyle/>
          <a:p>
            <a:r>
              <a:rPr lang="en-US" dirty="0"/>
              <a:t>Heterogeneity and asymmetry have the same meaning</a:t>
            </a:r>
          </a:p>
          <a:p>
            <a:pPr lvl="1"/>
            <a:r>
              <a:rPr lang="en-US" dirty="0"/>
              <a:t>Contrast with homogeneity and symmetry</a:t>
            </a:r>
          </a:p>
          <a:p>
            <a:r>
              <a:rPr lang="en-US" dirty="0"/>
              <a:t>Heterogeneity is a very general system design concept (and </a:t>
            </a:r>
            <a:r>
              <a:rPr lang="en-US" i="1" dirty="0"/>
              <a:t>life</a:t>
            </a:r>
            <a:r>
              <a:rPr lang="en-US" dirty="0"/>
              <a:t> concept, as well)</a:t>
            </a:r>
          </a:p>
          <a:p>
            <a:endParaRPr lang="en-US" sz="1500" dirty="0"/>
          </a:p>
          <a:p>
            <a:r>
              <a:rPr lang="en-US" dirty="0"/>
              <a:t>Idea: </a:t>
            </a:r>
            <a:r>
              <a:rPr lang="en-US" dirty="0">
                <a:solidFill>
                  <a:srgbClr val="0000FF"/>
                </a:solidFill>
              </a:rPr>
              <a:t>Instead of having multiple instances of a “resource” to be the same (i.e., homogeneous or symmetric), design some instances to be different (i.e., heterogeneous or asymmetric)</a:t>
            </a:r>
          </a:p>
          <a:p>
            <a:pPr lvl="1"/>
            <a:endParaRPr lang="en-US" dirty="0">
              <a:solidFill>
                <a:srgbClr val="000000"/>
              </a:solidFill>
            </a:endParaRPr>
          </a:p>
          <a:p>
            <a:r>
              <a:rPr lang="en-US" dirty="0">
                <a:solidFill>
                  <a:srgbClr val="000000"/>
                </a:solidFill>
              </a:rPr>
              <a:t>Different instances can be optimized to be more efficient in executing different types of workloads or satisfying different requirements/goals</a:t>
            </a:r>
          </a:p>
          <a:p>
            <a:pPr lvl="1"/>
            <a:r>
              <a:rPr lang="en-US" dirty="0">
                <a:solidFill>
                  <a:srgbClr val="000000"/>
                </a:solidFill>
              </a:rPr>
              <a:t>Heterogeneity enables specialization/customization</a:t>
            </a:r>
          </a:p>
          <a:p>
            <a:endParaRPr lang="en-US" sz="1500" dirty="0">
              <a:solidFill>
                <a:srgbClr val="0000FF"/>
              </a:solidFill>
            </a:endParaRPr>
          </a:p>
        </p:txBody>
      </p:sp>
      <p:sp>
        <p:nvSpPr>
          <p:cNvPr id="4" name="Slide Number Placeholder 3"/>
          <p:cNvSpPr>
            <a:spLocks noGrp="1"/>
          </p:cNvSpPr>
          <p:nvPr>
            <p:ph type="sldNum" sz="quarter" idx="11"/>
          </p:nvPr>
        </p:nvSpPr>
        <p:spPr/>
        <p:txBody>
          <a:bodyPr/>
          <a:lstStyle/>
          <a:p>
            <a:pPr>
              <a:defRPr/>
            </a:pPr>
            <a:fld id="{37B5C049-F3BE-984F-A3E0-79C422D89CF3}" type="slidenum">
              <a:rPr lang="en-US" smtClean="0"/>
              <a:pPr>
                <a:defRPr/>
              </a:pPr>
              <a:t>4</a:t>
            </a:fld>
            <a:endParaRPr lang="en-US"/>
          </a:p>
        </p:txBody>
      </p:sp>
    </p:spTree>
    <p:extLst>
      <p:ext uri="{BB962C8B-B14F-4D97-AF65-F5344CB8AC3E}">
        <p14:creationId xmlns:p14="http://schemas.microsoft.com/office/powerpoint/2010/main" val="3972413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Title 1"/>
          <p:cNvSpPr>
            <a:spLocks noGrp="1"/>
          </p:cNvSpPr>
          <p:nvPr>
            <p:ph type="title"/>
          </p:nvPr>
        </p:nvSpPr>
        <p:spPr/>
        <p:txBody>
          <a:bodyPr/>
          <a:lstStyle/>
          <a:p>
            <a:r>
              <a:rPr lang="en-US">
                <a:latin typeface="Garamond" charset="0"/>
                <a:ea typeface="ＭＳ Ｐゴシック" charset="0"/>
                <a:cs typeface="ＭＳ Ｐゴシック" charset="0"/>
              </a:rPr>
              <a:t>Remember the Demands</a:t>
            </a:r>
          </a:p>
        </p:txBody>
      </p:sp>
      <p:sp>
        <p:nvSpPr>
          <p:cNvPr id="3"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What we want:</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In a serialized code section </a:t>
            </a:r>
            <a:r>
              <a:rPr lang="en-US">
                <a:latin typeface="Tahoma" charset="0"/>
                <a:ea typeface="ＭＳ Ｐゴシック" charset="0"/>
                <a:cs typeface="ＭＳ Ｐゴシック" charset="0"/>
                <a:sym typeface="Wingdings" charset="0"/>
              </a:rPr>
              <a:t> one powerful “large” core </a:t>
            </a:r>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In a parallel code section </a:t>
            </a:r>
            <a:r>
              <a:rPr lang="en-US">
                <a:latin typeface="Tahoma" charset="0"/>
                <a:ea typeface="ＭＳ Ｐゴシック" charset="0"/>
                <a:cs typeface="ＭＳ Ｐゴシック" charset="0"/>
                <a:sym typeface="Wingdings" charset="0"/>
              </a:rPr>
              <a:t> many wimpy “small” cores</a:t>
            </a:r>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These two conflict with each other:</a:t>
            </a:r>
          </a:p>
          <a:p>
            <a:pPr lvl="1"/>
            <a:r>
              <a:rPr lang="en-US">
                <a:latin typeface="Tahoma" charset="0"/>
                <a:ea typeface="ＭＳ Ｐゴシック" charset="0"/>
              </a:rPr>
              <a:t>If you have a single powerful core, you cannot have many cores</a:t>
            </a:r>
          </a:p>
          <a:p>
            <a:pPr lvl="1"/>
            <a:r>
              <a:rPr lang="en-US">
                <a:latin typeface="Tahoma" charset="0"/>
                <a:ea typeface="ＭＳ Ｐゴシック" charset="0"/>
              </a:rPr>
              <a:t>A small core is much more energy and area efficient than a large core</a:t>
            </a:r>
          </a:p>
          <a:p>
            <a:pPr lvl="1"/>
            <a:endParaRPr lang="en-US">
              <a:latin typeface="Tahoma" charset="0"/>
              <a:ea typeface="ＭＳ Ｐゴシック" charset="0"/>
            </a:endParaRPr>
          </a:p>
          <a:p>
            <a:r>
              <a:rPr lang="en-US">
                <a:solidFill>
                  <a:srgbClr val="0000FF"/>
                </a:solidFill>
                <a:latin typeface="Tahoma" charset="0"/>
                <a:ea typeface="ＭＳ Ｐゴシック" charset="0"/>
                <a:cs typeface="ＭＳ Ｐゴシック" charset="0"/>
              </a:rPr>
              <a:t>Can we get the best of both worlds?</a:t>
            </a:r>
          </a:p>
        </p:txBody>
      </p:sp>
      <p:sp>
        <p:nvSpPr>
          <p:cNvPr id="209923"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04E047-DC9A-6743-9373-293F94075005}" type="slidenum">
              <a:rPr lang="en-US" sz="1600">
                <a:solidFill>
                  <a:srgbClr val="000000"/>
                </a:solidFill>
                <a:latin typeface="Garamond" charset="0"/>
              </a:rPr>
              <a:pPr eaLnBrk="1" hangingPunct="1"/>
              <a:t>40</a:t>
            </a:fld>
            <a:endParaRPr lang="en-US" sz="1600">
              <a:solidFill>
                <a:srgbClr val="000000"/>
              </a:solidFill>
              <a:latin typeface="Garamond" charset="0"/>
            </a:endParaRPr>
          </a:p>
        </p:txBody>
      </p:sp>
    </p:spTree>
    <p:extLst>
      <p:ext uri="{BB962C8B-B14F-4D97-AF65-F5344CB8AC3E}">
        <p14:creationId xmlns:p14="http://schemas.microsoft.com/office/powerpoint/2010/main" val="19624517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Title 1"/>
          <p:cNvSpPr>
            <a:spLocks noGrp="1"/>
          </p:cNvSpPr>
          <p:nvPr>
            <p:ph type="title"/>
          </p:nvPr>
        </p:nvSpPr>
        <p:spPr/>
        <p:txBody>
          <a:bodyPr/>
          <a:lstStyle/>
          <a:p>
            <a:r>
              <a:rPr lang="en-US">
                <a:latin typeface="Garamond" charset="0"/>
                <a:ea typeface="ＭＳ Ｐゴシック" charset="0"/>
                <a:cs typeface="ＭＳ Ｐゴシック" charset="0"/>
              </a:rPr>
              <a:t>Performance vs. Parallelism</a:t>
            </a:r>
          </a:p>
        </p:txBody>
      </p:sp>
      <p:sp>
        <p:nvSpPr>
          <p:cNvPr id="210946"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210947"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221CF43-9657-CA45-99A2-07F6F0712AC5}" type="slidenum">
              <a:rPr lang="en-US" sz="1600">
                <a:solidFill>
                  <a:srgbClr val="000000"/>
                </a:solidFill>
                <a:latin typeface="Garamond" charset="0"/>
              </a:rPr>
              <a:pPr eaLnBrk="1" hangingPunct="1"/>
              <a:t>41</a:t>
            </a:fld>
            <a:endParaRPr lang="en-US" sz="1600">
              <a:solidFill>
                <a:srgbClr val="000000"/>
              </a:solidFill>
              <a:latin typeface="Garamond" charset="0"/>
            </a:endParaRPr>
          </a:p>
        </p:txBody>
      </p:sp>
      <p:sp>
        <p:nvSpPr>
          <p:cNvPr id="210948" name="Text Box 79"/>
          <p:cNvSpPr txBox="1">
            <a:spLocks noChangeArrowheads="1"/>
          </p:cNvSpPr>
          <p:nvPr/>
        </p:nvSpPr>
        <p:spPr bwMode="auto">
          <a:xfrm>
            <a:off x="898525" y="1143000"/>
            <a:ext cx="7532688" cy="3805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buFontTx/>
              <a:buChar char="•"/>
            </a:pPr>
            <a:endParaRPr lang="en-US" sz="1800" i="1">
              <a:solidFill>
                <a:srgbClr val="000000"/>
              </a:solidFill>
            </a:endParaRPr>
          </a:p>
          <a:p>
            <a:pPr eaLnBrk="1" fontAlgn="base" hangingPunct="1">
              <a:spcBef>
                <a:spcPct val="50000"/>
              </a:spcBef>
              <a:spcAft>
                <a:spcPct val="0"/>
              </a:spcAft>
              <a:buFontTx/>
              <a:buChar char="•"/>
            </a:pPr>
            <a:endParaRPr lang="en-US" sz="1800" i="1">
              <a:solidFill>
                <a:srgbClr val="000000"/>
              </a:solidFill>
            </a:endParaRPr>
          </a:p>
          <a:p>
            <a:pPr eaLnBrk="1" fontAlgn="base" hangingPunct="1">
              <a:spcBef>
                <a:spcPct val="50000"/>
              </a:spcBef>
              <a:spcAft>
                <a:spcPct val="0"/>
              </a:spcAft>
            </a:pPr>
            <a:r>
              <a:rPr lang="en-US" sz="1800" i="1">
                <a:solidFill>
                  <a:srgbClr val="000000"/>
                </a:solidFill>
              </a:rPr>
              <a:t>Assumptions:</a:t>
            </a:r>
          </a:p>
          <a:p>
            <a:pPr eaLnBrk="1" fontAlgn="base" hangingPunct="1">
              <a:spcBef>
                <a:spcPct val="50000"/>
              </a:spcBef>
              <a:spcAft>
                <a:spcPct val="0"/>
              </a:spcAft>
            </a:pPr>
            <a:r>
              <a:rPr lang="en-US" sz="1800" i="1">
                <a:solidFill>
                  <a:srgbClr val="000000"/>
                </a:solidFill>
              </a:rPr>
              <a:t>	</a:t>
            </a:r>
            <a:r>
              <a:rPr lang="en-US" sz="1800">
                <a:solidFill>
                  <a:srgbClr val="000000"/>
                </a:solidFill>
              </a:rPr>
              <a:t>1.</a:t>
            </a:r>
            <a:r>
              <a:rPr lang="en-US" sz="1800" i="1">
                <a:solidFill>
                  <a:srgbClr val="000000"/>
                </a:solidFill>
              </a:rPr>
              <a:t> Small cores takes an area budget of 1 and has 		performance  of 1</a:t>
            </a:r>
          </a:p>
          <a:p>
            <a:pPr eaLnBrk="1" fontAlgn="base" hangingPunct="1">
              <a:spcBef>
                <a:spcPct val="50000"/>
              </a:spcBef>
              <a:spcAft>
                <a:spcPct val="0"/>
              </a:spcAft>
            </a:pPr>
            <a:r>
              <a:rPr lang="en-US" sz="1800" i="1">
                <a:solidFill>
                  <a:srgbClr val="000000"/>
                </a:solidFill>
              </a:rPr>
              <a:t>	</a:t>
            </a:r>
          </a:p>
          <a:p>
            <a:pPr eaLnBrk="1" fontAlgn="base" hangingPunct="1">
              <a:spcBef>
                <a:spcPct val="50000"/>
              </a:spcBef>
              <a:spcAft>
                <a:spcPct val="0"/>
              </a:spcAft>
            </a:pPr>
            <a:r>
              <a:rPr lang="en-US" sz="1800" i="1">
                <a:solidFill>
                  <a:srgbClr val="000000"/>
                </a:solidFill>
              </a:rPr>
              <a:t>	</a:t>
            </a:r>
            <a:r>
              <a:rPr lang="en-US" sz="1800">
                <a:solidFill>
                  <a:srgbClr val="000000"/>
                </a:solidFill>
              </a:rPr>
              <a:t>2.</a:t>
            </a:r>
            <a:r>
              <a:rPr lang="en-US" sz="1800" i="1">
                <a:solidFill>
                  <a:srgbClr val="000000"/>
                </a:solidFill>
              </a:rPr>
              <a:t> Large core takes an area budget of 4 and has 	performance of 2</a:t>
            </a:r>
          </a:p>
          <a:p>
            <a:pPr eaLnBrk="1" fontAlgn="base" hangingPunct="1">
              <a:spcBef>
                <a:spcPct val="50000"/>
              </a:spcBef>
              <a:spcAft>
                <a:spcPct val="0"/>
              </a:spcAft>
            </a:pPr>
            <a:r>
              <a:rPr lang="en-US" sz="1800" i="1">
                <a:solidFill>
                  <a:srgbClr val="000000"/>
                </a:solidFill>
              </a:rPr>
              <a:t>	</a:t>
            </a:r>
          </a:p>
          <a:p>
            <a:pPr eaLnBrk="1" fontAlgn="base" hangingPunct="1">
              <a:spcBef>
                <a:spcPct val="50000"/>
              </a:spcBef>
              <a:spcAft>
                <a:spcPct val="0"/>
              </a:spcAft>
            </a:pPr>
            <a:r>
              <a:rPr lang="en-US" sz="1800" i="1">
                <a:solidFill>
                  <a:srgbClr val="000000"/>
                </a:solidFill>
              </a:rPr>
              <a:t>	</a:t>
            </a:r>
            <a:endParaRPr lang="en-US" sz="1600" i="1">
              <a:solidFill>
                <a:srgbClr val="000000"/>
              </a:solidFill>
            </a:endParaRPr>
          </a:p>
        </p:txBody>
      </p:sp>
    </p:spTree>
    <p:extLst>
      <p:ext uri="{BB962C8B-B14F-4D97-AF65-F5344CB8AC3E}">
        <p14:creationId xmlns:p14="http://schemas.microsoft.com/office/powerpoint/2010/main" val="251499262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Title 1"/>
          <p:cNvSpPr>
            <a:spLocks noGrp="1"/>
          </p:cNvSpPr>
          <p:nvPr>
            <p:ph type="title"/>
          </p:nvPr>
        </p:nvSpPr>
        <p:spPr/>
        <p:txBody>
          <a:bodyPr/>
          <a:lstStyle/>
          <a:p>
            <a:r>
              <a:rPr lang="en-US">
                <a:latin typeface="Garamond" charset="0"/>
                <a:ea typeface="ＭＳ Ｐゴシック" charset="0"/>
                <a:cs typeface="ＭＳ Ｐゴシック" charset="0"/>
              </a:rPr>
              <a:t>Tile-Large Approach</a:t>
            </a:r>
          </a:p>
        </p:txBody>
      </p:sp>
      <p:sp>
        <p:nvSpPr>
          <p:cNvPr id="211970"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r>
              <a:rPr lang="en-US" sz="2200">
                <a:latin typeface="Tahoma" charset="0"/>
                <a:ea typeface="ＭＳ Ｐゴシック" charset="0"/>
                <a:cs typeface="ＭＳ Ｐゴシック" charset="0"/>
              </a:rPr>
              <a:t>Tile a few large cores</a:t>
            </a:r>
          </a:p>
          <a:p>
            <a:r>
              <a:rPr lang="en-US" sz="2200">
                <a:latin typeface="Tahoma" charset="0"/>
                <a:ea typeface="ＭＳ Ｐゴシック" charset="0"/>
                <a:cs typeface="ＭＳ Ｐゴシック" charset="0"/>
              </a:rPr>
              <a:t>IBM Power 5, AMD Barcelona, Intel Core2Quad, Intel Nehalem</a:t>
            </a:r>
          </a:p>
          <a:p>
            <a:pPr>
              <a:buFont typeface="Wingdings" charset="0"/>
              <a:buNone/>
            </a:pPr>
            <a:r>
              <a:rPr lang="en-US" sz="2200">
                <a:latin typeface="Tahoma" charset="0"/>
                <a:ea typeface="ＭＳ Ｐゴシック" charset="0"/>
                <a:cs typeface="ＭＳ Ｐゴシック" charset="0"/>
              </a:rPr>
              <a:t>+ High performance on single thread, serial code sections (2 units)</a:t>
            </a:r>
          </a:p>
          <a:p>
            <a:pPr>
              <a:buFont typeface="Wingdings" charset="0"/>
              <a:buNone/>
            </a:pPr>
            <a:r>
              <a:rPr lang="en-US" sz="2200">
                <a:latin typeface="Tahoma" charset="0"/>
                <a:ea typeface="ＭＳ Ｐゴシック" charset="0"/>
                <a:cs typeface="ＭＳ Ｐゴシック" charset="0"/>
              </a:rPr>
              <a:t>- Low throughput on parallel program portions (8 units)</a:t>
            </a:r>
          </a:p>
        </p:txBody>
      </p:sp>
      <p:sp>
        <p:nvSpPr>
          <p:cNvPr id="211971"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C20E585-CF1B-A747-8D6A-C132E1436670}" type="slidenum">
              <a:rPr lang="en-US" sz="1600">
                <a:solidFill>
                  <a:srgbClr val="000000"/>
                </a:solidFill>
                <a:latin typeface="Garamond" charset="0"/>
              </a:rPr>
              <a:pPr eaLnBrk="1" hangingPunct="1"/>
              <a:t>42</a:t>
            </a:fld>
            <a:endParaRPr lang="en-US" sz="1600">
              <a:solidFill>
                <a:srgbClr val="000000"/>
              </a:solidFill>
              <a:latin typeface="Garamond" charset="0"/>
            </a:endParaRPr>
          </a:p>
        </p:txBody>
      </p:sp>
      <p:grpSp>
        <p:nvGrpSpPr>
          <p:cNvPr id="211972" name="Group 4"/>
          <p:cNvGrpSpPr>
            <a:grpSpLocks/>
          </p:cNvGrpSpPr>
          <p:nvPr/>
        </p:nvGrpSpPr>
        <p:grpSpPr bwMode="auto">
          <a:xfrm>
            <a:off x="609600" y="1295400"/>
            <a:ext cx="2362200" cy="2805113"/>
            <a:chOff x="384" y="816"/>
            <a:chExt cx="1488" cy="1767"/>
          </a:xfrm>
        </p:grpSpPr>
        <p:sp>
          <p:nvSpPr>
            <p:cNvPr id="211973" name="Rectangle 17"/>
            <p:cNvSpPr>
              <a:spLocks noChangeArrowheads="1"/>
            </p:cNvSpPr>
            <p:nvPr/>
          </p:nvSpPr>
          <p:spPr bwMode="auto">
            <a:xfrm>
              <a:off x="432" y="816"/>
              <a:ext cx="1440" cy="1440"/>
            </a:xfrm>
            <a:prstGeom prst="rect">
              <a:avLst/>
            </a:prstGeom>
            <a:noFill/>
            <a:ln w="317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11974" name="Rectangle 19"/>
            <p:cNvSpPr>
              <a:spLocks noChangeArrowheads="1"/>
            </p:cNvSpPr>
            <p:nvPr/>
          </p:nvSpPr>
          <p:spPr bwMode="auto">
            <a:xfrm>
              <a:off x="480" y="1536"/>
              <a:ext cx="672" cy="67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600" b="1">
                  <a:solidFill>
                    <a:srgbClr val="000000"/>
                  </a:solidFill>
                  <a:latin typeface="Arial" charset="0"/>
                  <a:ea typeface="ＭＳ Ｐゴシック" charset="0"/>
                  <a:cs typeface="ＭＳ Ｐゴシック" charset="0"/>
                </a:rPr>
                <a:t>Large</a:t>
              </a:r>
              <a:br>
                <a:rPr lang="en-US" sz="1600" b="1">
                  <a:solidFill>
                    <a:srgbClr val="000000"/>
                  </a:solidFill>
                  <a:latin typeface="Arial" charset="0"/>
                  <a:ea typeface="ＭＳ Ｐゴシック" charset="0"/>
                  <a:cs typeface="ＭＳ Ｐゴシック" charset="0"/>
                </a:rPr>
              </a:br>
              <a:r>
                <a:rPr lang="en-US" sz="1600" b="1">
                  <a:solidFill>
                    <a:srgbClr val="000000"/>
                  </a:solidFill>
                  <a:latin typeface="Arial" charset="0"/>
                  <a:ea typeface="ＭＳ Ｐゴシック" charset="0"/>
                  <a:cs typeface="ＭＳ Ｐゴシック" charset="0"/>
                </a:rPr>
                <a:t>core</a:t>
              </a:r>
            </a:p>
          </p:txBody>
        </p:sp>
        <p:sp>
          <p:nvSpPr>
            <p:cNvPr id="211975" name="Rectangle 20"/>
            <p:cNvSpPr>
              <a:spLocks noChangeArrowheads="1"/>
            </p:cNvSpPr>
            <p:nvPr/>
          </p:nvSpPr>
          <p:spPr bwMode="auto">
            <a:xfrm>
              <a:off x="1152" y="1536"/>
              <a:ext cx="672" cy="67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600" b="1">
                  <a:solidFill>
                    <a:srgbClr val="000000"/>
                  </a:solidFill>
                  <a:latin typeface="Arial" charset="0"/>
                  <a:ea typeface="ＭＳ Ｐゴシック" charset="0"/>
                  <a:cs typeface="ＭＳ Ｐゴシック" charset="0"/>
                </a:rPr>
                <a:t>Large</a:t>
              </a:r>
              <a:br>
                <a:rPr lang="en-US" sz="1600" b="1">
                  <a:solidFill>
                    <a:srgbClr val="000000"/>
                  </a:solidFill>
                  <a:latin typeface="Arial" charset="0"/>
                  <a:ea typeface="ＭＳ Ｐゴシック" charset="0"/>
                  <a:cs typeface="ＭＳ Ｐゴシック" charset="0"/>
                </a:rPr>
              </a:br>
              <a:r>
                <a:rPr lang="en-US" sz="1600" b="1">
                  <a:solidFill>
                    <a:srgbClr val="000000"/>
                  </a:solidFill>
                  <a:latin typeface="Arial" charset="0"/>
                  <a:ea typeface="ＭＳ Ｐゴシック" charset="0"/>
                  <a:cs typeface="ＭＳ Ｐゴシック" charset="0"/>
                </a:rPr>
                <a:t>core</a:t>
              </a:r>
            </a:p>
          </p:txBody>
        </p:sp>
        <p:sp>
          <p:nvSpPr>
            <p:cNvPr id="211976" name="Rectangle 21"/>
            <p:cNvSpPr>
              <a:spLocks noChangeArrowheads="1"/>
            </p:cNvSpPr>
            <p:nvPr/>
          </p:nvSpPr>
          <p:spPr bwMode="auto">
            <a:xfrm>
              <a:off x="480" y="864"/>
              <a:ext cx="672" cy="67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600" b="1">
                  <a:solidFill>
                    <a:srgbClr val="000000"/>
                  </a:solidFill>
                  <a:latin typeface="Arial" charset="0"/>
                  <a:ea typeface="ＭＳ Ｐゴシック" charset="0"/>
                  <a:cs typeface="ＭＳ Ｐゴシック" charset="0"/>
                </a:rPr>
                <a:t>Large</a:t>
              </a:r>
            </a:p>
            <a:p>
              <a:pPr algn="ctr" fontAlgn="base">
                <a:spcBef>
                  <a:spcPct val="0"/>
                </a:spcBef>
                <a:spcAft>
                  <a:spcPct val="0"/>
                </a:spcAft>
              </a:pPr>
              <a:r>
                <a:rPr lang="en-US" sz="1600" b="1">
                  <a:solidFill>
                    <a:srgbClr val="000000"/>
                  </a:solidFill>
                  <a:latin typeface="Arial" charset="0"/>
                  <a:ea typeface="ＭＳ Ｐゴシック" charset="0"/>
                  <a:cs typeface="ＭＳ Ｐゴシック" charset="0"/>
                </a:rPr>
                <a:t>core</a:t>
              </a:r>
            </a:p>
          </p:txBody>
        </p:sp>
        <p:sp>
          <p:nvSpPr>
            <p:cNvPr id="211977" name="Rectangle 22"/>
            <p:cNvSpPr>
              <a:spLocks noChangeArrowheads="1"/>
            </p:cNvSpPr>
            <p:nvPr/>
          </p:nvSpPr>
          <p:spPr bwMode="auto">
            <a:xfrm>
              <a:off x="1152" y="864"/>
              <a:ext cx="672" cy="67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600" b="1">
                  <a:solidFill>
                    <a:srgbClr val="000000"/>
                  </a:solidFill>
                  <a:latin typeface="Arial" charset="0"/>
                  <a:ea typeface="ＭＳ Ｐゴシック" charset="0"/>
                  <a:cs typeface="ＭＳ Ｐゴシック" charset="0"/>
                </a:rPr>
                <a:t>Large</a:t>
              </a:r>
              <a:br>
                <a:rPr lang="en-US" sz="1600" b="1">
                  <a:solidFill>
                    <a:srgbClr val="000000"/>
                  </a:solidFill>
                  <a:latin typeface="Arial" charset="0"/>
                  <a:ea typeface="ＭＳ Ｐゴシック" charset="0"/>
                  <a:cs typeface="ＭＳ Ｐゴシック" charset="0"/>
                </a:rPr>
              </a:br>
              <a:r>
                <a:rPr lang="en-US" sz="1600" b="1">
                  <a:solidFill>
                    <a:srgbClr val="000000"/>
                  </a:solidFill>
                  <a:latin typeface="Arial" charset="0"/>
                  <a:ea typeface="ＭＳ Ｐゴシック" charset="0"/>
                  <a:cs typeface="ＭＳ Ｐゴシック" charset="0"/>
                </a:rPr>
                <a:t>core</a:t>
              </a:r>
            </a:p>
          </p:txBody>
        </p:sp>
        <p:sp>
          <p:nvSpPr>
            <p:cNvPr id="211978" name="Text Box 68"/>
            <p:cNvSpPr txBox="1">
              <a:spLocks noChangeArrowheads="1"/>
            </p:cNvSpPr>
            <p:nvPr/>
          </p:nvSpPr>
          <p:spPr bwMode="auto">
            <a:xfrm>
              <a:off x="384" y="2352"/>
              <a:ext cx="1488" cy="2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ja-JP" altLang="en-US" sz="1800">
                  <a:solidFill>
                    <a:srgbClr val="000000"/>
                  </a:solidFill>
                  <a:latin typeface="Times New Roman" charset="0"/>
                </a:rPr>
                <a:t>“</a:t>
              </a:r>
              <a:r>
                <a:rPr lang="en-US" altLang="ja-JP" sz="1800">
                  <a:solidFill>
                    <a:srgbClr val="000000"/>
                  </a:solidFill>
                  <a:latin typeface="Times New Roman" charset="0"/>
                </a:rPr>
                <a:t>Tile-Large</a:t>
              </a:r>
              <a:r>
                <a:rPr lang="ja-JP" altLang="en-US" sz="1800">
                  <a:solidFill>
                    <a:srgbClr val="000000"/>
                  </a:solidFill>
                  <a:latin typeface="Times New Roman" charset="0"/>
                </a:rPr>
                <a:t>”</a:t>
              </a:r>
              <a:endParaRPr lang="en-US" sz="1800">
                <a:solidFill>
                  <a:srgbClr val="000000"/>
                </a:solidFill>
                <a:latin typeface="Times New Roman" charset="0"/>
              </a:endParaRPr>
            </a:p>
          </p:txBody>
        </p:sp>
      </p:grpSp>
    </p:spTree>
    <p:extLst>
      <p:ext uri="{BB962C8B-B14F-4D97-AF65-F5344CB8AC3E}">
        <p14:creationId xmlns:p14="http://schemas.microsoft.com/office/powerpoint/2010/main" val="146218068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itle 1"/>
          <p:cNvSpPr>
            <a:spLocks noGrp="1"/>
          </p:cNvSpPr>
          <p:nvPr>
            <p:ph type="title"/>
          </p:nvPr>
        </p:nvSpPr>
        <p:spPr/>
        <p:txBody>
          <a:bodyPr/>
          <a:lstStyle/>
          <a:p>
            <a:r>
              <a:rPr lang="en-US">
                <a:latin typeface="Garamond" charset="0"/>
                <a:ea typeface="ＭＳ Ｐゴシック" charset="0"/>
                <a:cs typeface="ＭＳ Ｐゴシック" charset="0"/>
              </a:rPr>
              <a:t>Tile-Small Approach</a:t>
            </a:r>
          </a:p>
        </p:txBody>
      </p:sp>
      <p:sp>
        <p:nvSpPr>
          <p:cNvPr id="212994"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Tile many small cores</a:t>
            </a:r>
          </a:p>
          <a:p>
            <a:r>
              <a:rPr lang="en-US">
                <a:latin typeface="Tahoma" charset="0"/>
                <a:ea typeface="ＭＳ Ｐゴシック" charset="0"/>
                <a:cs typeface="ＭＳ Ｐゴシック" charset="0"/>
              </a:rPr>
              <a:t>Sun Niagara, Intel Larrabee, Tilera TILE (tile ultra-small)</a:t>
            </a:r>
          </a:p>
          <a:p>
            <a:pPr>
              <a:buFont typeface="Wingdings" charset="0"/>
              <a:buNone/>
            </a:pPr>
            <a:r>
              <a:rPr lang="en-US">
                <a:latin typeface="Tahoma" charset="0"/>
                <a:ea typeface="ＭＳ Ｐゴシック" charset="0"/>
                <a:cs typeface="ＭＳ Ｐゴシック" charset="0"/>
              </a:rPr>
              <a:t>+ High throughput on the parallel part (16 units)</a:t>
            </a:r>
          </a:p>
          <a:p>
            <a:pPr>
              <a:buFont typeface="Wingdings" charset="0"/>
              <a:buNone/>
            </a:pPr>
            <a:r>
              <a:rPr lang="en-US">
                <a:latin typeface="Tahoma" charset="0"/>
                <a:ea typeface="ＭＳ Ｐゴシック" charset="0"/>
                <a:cs typeface="ＭＳ Ｐゴシック" charset="0"/>
              </a:rPr>
              <a:t>- Low performance on the serial part, single thread (1 unit)</a:t>
            </a:r>
          </a:p>
        </p:txBody>
      </p:sp>
      <p:sp>
        <p:nvSpPr>
          <p:cNvPr id="212995"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4405AEC-21A4-B343-BE11-8EEF13D881E7}" type="slidenum">
              <a:rPr lang="en-US" sz="1600">
                <a:solidFill>
                  <a:srgbClr val="000000"/>
                </a:solidFill>
                <a:latin typeface="Garamond" charset="0"/>
              </a:rPr>
              <a:pPr eaLnBrk="1" hangingPunct="1"/>
              <a:t>43</a:t>
            </a:fld>
            <a:endParaRPr lang="en-US" sz="1600">
              <a:solidFill>
                <a:srgbClr val="000000"/>
              </a:solidFill>
              <a:latin typeface="Garamond" charset="0"/>
            </a:endParaRPr>
          </a:p>
        </p:txBody>
      </p:sp>
      <p:grpSp>
        <p:nvGrpSpPr>
          <p:cNvPr id="212996" name="Group 74"/>
          <p:cNvGrpSpPr>
            <a:grpSpLocks/>
          </p:cNvGrpSpPr>
          <p:nvPr/>
        </p:nvGrpSpPr>
        <p:grpSpPr bwMode="auto">
          <a:xfrm>
            <a:off x="3429000" y="1295400"/>
            <a:ext cx="2286000" cy="2805113"/>
            <a:chOff x="576" y="1008"/>
            <a:chExt cx="1440" cy="1767"/>
          </a:xfrm>
        </p:grpSpPr>
        <p:sp>
          <p:nvSpPr>
            <p:cNvPr id="212997" name="Rectangle 4"/>
            <p:cNvSpPr>
              <a:spLocks noChangeArrowheads="1"/>
            </p:cNvSpPr>
            <p:nvPr/>
          </p:nvSpPr>
          <p:spPr bwMode="auto">
            <a:xfrm>
              <a:off x="576" y="1008"/>
              <a:ext cx="1440" cy="1440"/>
            </a:xfrm>
            <a:prstGeom prst="rect">
              <a:avLst/>
            </a:prstGeom>
            <a:noFill/>
            <a:ln w="317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grpSp>
          <p:nvGrpSpPr>
            <p:cNvPr id="212998" name="Group 27"/>
            <p:cNvGrpSpPr>
              <a:grpSpLocks/>
            </p:cNvGrpSpPr>
            <p:nvPr/>
          </p:nvGrpSpPr>
          <p:grpSpPr bwMode="auto">
            <a:xfrm>
              <a:off x="624" y="1056"/>
              <a:ext cx="672" cy="672"/>
              <a:chOff x="3648" y="3120"/>
              <a:chExt cx="672" cy="672"/>
            </a:xfrm>
          </p:grpSpPr>
          <p:sp>
            <p:nvSpPr>
              <p:cNvPr id="213015" name="Rectangle 2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sp>
            <p:nvSpPr>
              <p:cNvPr id="213016" name="Rectangle 2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sp>
            <p:nvSpPr>
              <p:cNvPr id="213017" name="Rectangle 3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sp>
            <p:nvSpPr>
              <p:cNvPr id="213018" name="Rectangle 3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grpSp>
        <p:grpSp>
          <p:nvGrpSpPr>
            <p:cNvPr id="212999" name="Group 32"/>
            <p:cNvGrpSpPr>
              <a:grpSpLocks/>
            </p:cNvGrpSpPr>
            <p:nvPr/>
          </p:nvGrpSpPr>
          <p:grpSpPr bwMode="auto">
            <a:xfrm>
              <a:off x="624" y="1728"/>
              <a:ext cx="672" cy="672"/>
              <a:chOff x="3648" y="3120"/>
              <a:chExt cx="672" cy="672"/>
            </a:xfrm>
          </p:grpSpPr>
          <p:sp>
            <p:nvSpPr>
              <p:cNvPr id="213011" name="Rectangle 3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sp>
            <p:nvSpPr>
              <p:cNvPr id="213012" name="Rectangle 3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sp>
            <p:nvSpPr>
              <p:cNvPr id="213013" name="Rectangle 3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sp>
            <p:nvSpPr>
              <p:cNvPr id="213014" name="Rectangle 3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grpSp>
        <p:grpSp>
          <p:nvGrpSpPr>
            <p:cNvPr id="213000" name="Group 37"/>
            <p:cNvGrpSpPr>
              <a:grpSpLocks/>
            </p:cNvGrpSpPr>
            <p:nvPr/>
          </p:nvGrpSpPr>
          <p:grpSpPr bwMode="auto">
            <a:xfrm>
              <a:off x="1296" y="1056"/>
              <a:ext cx="672" cy="672"/>
              <a:chOff x="3648" y="3120"/>
              <a:chExt cx="672" cy="672"/>
            </a:xfrm>
          </p:grpSpPr>
          <p:sp>
            <p:nvSpPr>
              <p:cNvPr id="213007" name="Rectangle 3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sp>
            <p:nvSpPr>
              <p:cNvPr id="213008" name="Rectangle 3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sp>
            <p:nvSpPr>
              <p:cNvPr id="213009" name="Rectangle 4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sp>
            <p:nvSpPr>
              <p:cNvPr id="213010" name="Rectangle 4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grpSp>
        <p:grpSp>
          <p:nvGrpSpPr>
            <p:cNvPr id="213001" name="Group 42"/>
            <p:cNvGrpSpPr>
              <a:grpSpLocks/>
            </p:cNvGrpSpPr>
            <p:nvPr/>
          </p:nvGrpSpPr>
          <p:grpSpPr bwMode="auto">
            <a:xfrm>
              <a:off x="1296" y="1728"/>
              <a:ext cx="672" cy="672"/>
              <a:chOff x="3648" y="3120"/>
              <a:chExt cx="672" cy="672"/>
            </a:xfrm>
          </p:grpSpPr>
          <p:sp>
            <p:nvSpPr>
              <p:cNvPr id="213003" name="Rectangle 4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sp>
            <p:nvSpPr>
              <p:cNvPr id="213004" name="Rectangle 4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sp>
            <p:nvSpPr>
              <p:cNvPr id="213005" name="Rectangle 4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sp>
            <p:nvSpPr>
              <p:cNvPr id="213006" name="Rectangle 4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grpSp>
        <p:sp>
          <p:nvSpPr>
            <p:cNvPr id="213002" name="Text Box 69"/>
            <p:cNvSpPr txBox="1">
              <a:spLocks noChangeArrowheads="1"/>
            </p:cNvSpPr>
            <p:nvPr/>
          </p:nvSpPr>
          <p:spPr bwMode="auto">
            <a:xfrm>
              <a:off x="624" y="2544"/>
              <a:ext cx="1344" cy="2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ja-JP" altLang="en-US" sz="1800">
                  <a:solidFill>
                    <a:srgbClr val="000000"/>
                  </a:solidFill>
                  <a:latin typeface="Times New Roman" charset="0"/>
                </a:rPr>
                <a:t>“</a:t>
              </a:r>
              <a:r>
                <a:rPr lang="en-US" altLang="ja-JP" sz="1800">
                  <a:solidFill>
                    <a:srgbClr val="000000"/>
                  </a:solidFill>
                  <a:latin typeface="Times New Roman" charset="0"/>
                </a:rPr>
                <a:t>Tile-Small</a:t>
              </a:r>
              <a:r>
                <a:rPr lang="ja-JP" altLang="en-US" sz="1800">
                  <a:solidFill>
                    <a:srgbClr val="000000"/>
                  </a:solidFill>
                  <a:latin typeface="Times New Roman" charset="0"/>
                </a:rPr>
                <a:t>”</a:t>
              </a:r>
              <a:endParaRPr lang="en-US" sz="1800">
                <a:solidFill>
                  <a:srgbClr val="000000"/>
                </a:solidFill>
                <a:latin typeface="Times New Roman" charset="0"/>
              </a:endParaRPr>
            </a:p>
          </p:txBody>
        </p:sp>
      </p:grpSp>
    </p:spTree>
    <p:extLst>
      <p:ext uri="{BB962C8B-B14F-4D97-AF65-F5344CB8AC3E}">
        <p14:creationId xmlns:p14="http://schemas.microsoft.com/office/powerpoint/2010/main" val="3435262672"/>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Title 1"/>
          <p:cNvSpPr>
            <a:spLocks noGrp="1"/>
          </p:cNvSpPr>
          <p:nvPr>
            <p:ph type="title"/>
          </p:nvPr>
        </p:nvSpPr>
        <p:spPr/>
        <p:txBody>
          <a:bodyPr/>
          <a:lstStyle/>
          <a:p>
            <a:r>
              <a:rPr lang="en-US">
                <a:latin typeface="Garamond" charset="0"/>
                <a:ea typeface="ＭＳ Ｐゴシック" charset="0"/>
                <a:cs typeface="ＭＳ Ｐゴシック" charset="0"/>
              </a:rPr>
              <a:t>Can we get the best of both worlds?</a:t>
            </a:r>
          </a:p>
        </p:txBody>
      </p:sp>
      <p:sp>
        <p:nvSpPr>
          <p:cNvPr id="3"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Tile Large</a:t>
            </a:r>
          </a:p>
          <a:p>
            <a:pPr>
              <a:buFont typeface="Wingdings" charset="0"/>
              <a:buNone/>
            </a:pPr>
            <a:r>
              <a:rPr lang="en-US" sz="2200">
                <a:latin typeface="Tahoma" charset="0"/>
                <a:ea typeface="ＭＳ Ｐゴシック" charset="0"/>
                <a:cs typeface="ＭＳ Ｐゴシック" charset="0"/>
              </a:rPr>
              <a:t>	+ High performance on single thread, serial code sections (2 units)</a:t>
            </a:r>
          </a:p>
          <a:p>
            <a:pPr>
              <a:buFont typeface="Wingdings" charset="0"/>
              <a:buNone/>
            </a:pPr>
            <a:r>
              <a:rPr lang="en-US" sz="2200">
                <a:latin typeface="Tahoma" charset="0"/>
                <a:ea typeface="ＭＳ Ｐゴシック" charset="0"/>
                <a:cs typeface="ＭＳ Ｐゴシック" charset="0"/>
              </a:rPr>
              <a:t>	- Low throughput on parallel program portions (8 units)</a:t>
            </a:r>
          </a:p>
          <a:p>
            <a:pPr>
              <a:buFont typeface="Wingdings" charset="0"/>
              <a:buNone/>
            </a:pPr>
            <a:endParaRPr lang="en-US" sz="2200">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Tile Small</a:t>
            </a:r>
          </a:p>
          <a:p>
            <a:pPr>
              <a:buFont typeface="Wingdings" charset="0"/>
              <a:buNone/>
            </a:pPr>
            <a:r>
              <a:rPr lang="en-US" sz="2200">
                <a:latin typeface="Tahoma" charset="0"/>
                <a:ea typeface="ＭＳ Ｐゴシック" charset="0"/>
                <a:cs typeface="ＭＳ Ｐゴシック" charset="0"/>
              </a:rPr>
              <a:t>	+ High throughput on the parallel part (16 units)</a:t>
            </a:r>
          </a:p>
          <a:p>
            <a:pPr>
              <a:buFont typeface="Wingdings" charset="0"/>
              <a:buNone/>
            </a:pPr>
            <a:r>
              <a:rPr lang="en-US" sz="2200">
                <a:latin typeface="Tahoma" charset="0"/>
                <a:ea typeface="ＭＳ Ｐゴシック" charset="0"/>
                <a:cs typeface="ＭＳ Ｐゴシック" charset="0"/>
              </a:rPr>
              <a:t>	- Low performance on the serial part, single thread (1 unit), </a:t>
            </a:r>
            <a:r>
              <a:rPr lang="en-US" sz="2200">
                <a:solidFill>
                  <a:srgbClr val="0000FF"/>
                </a:solidFill>
                <a:latin typeface="Tahoma" charset="0"/>
                <a:ea typeface="ＭＳ Ｐゴシック" charset="0"/>
                <a:cs typeface="ＭＳ Ｐゴシック" charset="0"/>
              </a:rPr>
              <a:t>reduced single-thread performance compared to existing single thread processors</a:t>
            </a:r>
          </a:p>
          <a:p>
            <a:pPr>
              <a:buFont typeface="Wingdings" charset="0"/>
              <a:buNone/>
            </a:pPr>
            <a:endParaRPr lang="en-US" sz="2200">
              <a:solidFill>
                <a:srgbClr val="0000FF"/>
              </a:solidFill>
              <a:latin typeface="Tahoma" charset="0"/>
              <a:ea typeface="ＭＳ Ｐゴシック" charset="0"/>
              <a:cs typeface="ＭＳ Ｐゴシック" charset="0"/>
            </a:endParaRPr>
          </a:p>
          <a:p>
            <a:r>
              <a:rPr lang="en-US" sz="2200">
                <a:solidFill>
                  <a:srgbClr val="000000"/>
                </a:solidFill>
                <a:latin typeface="Tahoma" charset="0"/>
                <a:ea typeface="ＭＳ Ｐゴシック" charset="0"/>
                <a:cs typeface="ＭＳ Ｐゴシック" charset="0"/>
              </a:rPr>
              <a:t>Idea: </a:t>
            </a:r>
            <a:r>
              <a:rPr lang="en-US" sz="2200">
                <a:solidFill>
                  <a:srgbClr val="0000FF"/>
                </a:solidFill>
                <a:latin typeface="Tahoma" charset="0"/>
                <a:ea typeface="ＭＳ Ｐゴシック" charset="0"/>
                <a:cs typeface="ＭＳ Ｐゴシック" charset="0"/>
              </a:rPr>
              <a:t>Have both large and small on the same chip </a:t>
            </a:r>
            <a:r>
              <a:rPr lang="en-US" sz="2200">
                <a:solidFill>
                  <a:srgbClr val="0000FF"/>
                </a:solidFill>
                <a:latin typeface="Tahoma" charset="0"/>
                <a:ea typeface="ＭＳ Ｐゴシック" charset="0"/>
                <a:cs typeface="ＭＳ Ｐゴシック" charset="0"/>
                <a:sym typeface="Wingdings" charset="0"/>
              </a:rPr>
              <a:t> Performance asymmetry</a:t>
            </a:r>
            <a:endParaRPr lang="en-US" sz="2200">
              <a:solidFill>
                <a:srgbClr val="0000FF"/>
              </a:solidFill>
              <a:latin typeface="Tahoma" charset="0"/>
              <a:ea typeface="ＭＳ Ｐゴシック" charset="0"/>
              <a:cs typeface="ＭＳ Ｐゴシック" charset="0"/>
            </a:endParaRPr>
          </a:p>
          <a:p>
            <a:pPr>
              <a:buFont typeface="Wingdings" charset="0"/>
              <a:buNone/>
            </a:pPr>
            <a:endParaRPr lang="en-US" sz="2200">
              <a:latin typeface="Tahoma" charset="0"/>
              <a:ea typeface="ＭＳ Ｐゴシック" charset="0"/>
              <a:cs typeface="ＭＳ Ｐゴシック" charset="0"/>
            </a:endParaRPr>
          </a:p>
          <a:p>
            <a:pPr lvl="1"/>
            <a:endParaRPr lang="en-US">
              <a:latin typeface="Tahoma" charset="0"/>
              <a:ea typeface="ＭＳ Ｐゴシック" charset="0"/>
            </a:endParaRPr>
          </a:p>
        </p:txBody>
      </p:sp>
      <p:sp>
        <p:nvSpPr>
          <p:cNvPr id="214019"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D873BD7-4E49-9A45-87F8-4F883A365423}" type="slidenum">
              <a:rPr lang="en-US" sz="1600">
                <a:solidFill>
                  <a:srgbClr val="000000"/>
                </a:solidFill>
                <a:latin typeface="Garamond" charset="0"/>
              </a:rPr>
              <a:pPr eaLnBrk="1" hangingPunct="1"/>
              <a:t>44</a:t>
            </a:fld>
            <a:endParaRPr lang="en-US" sz="1600">
              <a:solidFill>
                <a:srgbClr val="000000"/>
              </a:solidFill>
              <a:latin typeface="Garamond" charset="0"/>
            </a:endParaRPr>
          </a:p>
        </p:txBody>
      </p:sp>
    </p:spTree>
    <p:extLst>
      <p:ext uri="{BB962C8B-B14F-4D97-AF65-F5344CB8AC3E}">
        <p14:creationId xmlns:p14="http://schemas.microsoft.com/office/powerpoint/2010/main" val="16497985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Title 4"/>
          <p:cNvSpPr>
            <a:spLocks noGrp="1"/>
          </p:cNvSpPr>
          <p:nvPr>
            <p:ph type="ctrTitle"/>
          </p:nvPr>
        </p:nvSpPr>
        <p:spPr/>
        <p:txBody>
          <a:bodyPr/>
          <a:lstStyle/>
          <a:p>
            <a:r>
              <a:rPr lang="en-US">
                <a:latin typeface="Garamond" charset="0"/>
                <a:ea typeface="ＭＳ Ｐゴシック" charset="0"/>
                <a:cs typeface="ＭＳ Ｐゴシック" charset="0"/>
              </a:rPr>
              <a:t>Asymmetric Multi-Core</a:t>
            </a:r>
          </a:p>
        </p:txBody>
      </p:sp>
      <p:sp>
        <p:nvSpPr>
          <p:cNvPr id="215042" name="Subtitle 5"/>
          <p:cNvSpPr>
            <a:spLocks noGrp="1"/>
          </p:cNvSpPr>
          <p:nvPr>
            <p:ph type="subTitle" idx="1"/>
          </p:nvPr>
        </p:nvSpPr>
        <p:spPr/>
        <p:txBody>
          <a:bodyPr/>
          <a:lstStyle/>
          <a:p>
            <a:pPr>
              <a:buFont typeface="Wingdings" charset="0"/>
              <a:buNone/>
            </a:pPr>
            <a:endParaRPr lang="en-US">
              <a:latin typeface="Tahoma" charset="0"/>
              <a:ea typeface="ＭＳ Ｐゴシック" charset="0"/>
              <a:cs typeface="ＭＳ Ｐゴシック" charset="0"/>
            </a:endParaRPr>
          </a:p>
        </p:txBody>
      </p:sp>
      <p:sp>
        <p:nvSpPr>
          <p:cNvPr id="215043"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DE2C9E7-5DC2-FD4B-AAE8-7CB4A59ED56E}" type="slidenum">
              <a:rPr lang="en-US" sz="1200">
                <a:solidFill>
                  <a:srgbClr val="000000"/>
                </a:solidFill>
                <a:latin typeface="Garamond" charset="0"/>
              </a:rPr>
              <a:pPr eaLnBrk="1" hangingPunct="1"/>
              <a:t>45</a:t>
            </a:fld>
            <a:endParaRPr lang="en-US" sz="1200">
              <a:solidFill>
                <a:srgbClr val="000000"/>
              </a:solidFill>
              <a:latin typeface="Garamond" charset="0"/>
            </a:endParaRPr>
          </a:p>
        </p:txBody>
      </p:sp>
    </p:spTree>
    <p:extLst>
      <p:ext uri="{BB962C8B-B14F-4D97-AF65-F5344CB8AC3E}">
        <p14:creationId xmlns:p14="http://schemas.microsoft.com/office/powerpoint/2010/main" val="105448998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Title 1"/>
          <p:cNvSpPr>
            <a:spLocks noGrp="1"/>
          </p:cNvSpPr>
          <p:nvPr>
            <p:ph type="title"/>
          </p:nvPr>
        </p:nvSpPr>
        <p:spPr/>
        <p:txBody>
          <a:bodyPr/>
          <a:lstStyle/>
          <a:p>
            <a:r>
              <a:rPr lang="en-US">
                <a:latin typeface="Garamond" charset="0"/>
                <a:ea typeface="ＭＳ Ｐゴシック" charset="0"/>
                <a:cs typeface="ＭＳ Ｐゴシック" charset="0"/>
              </a:rPr>
              <a:t>Asymmetric Chip Multiprocessor (ACMP)</a:t>
            </a:r>
          </a:p>
        </p:txBody>
      </p:sp>
      <p:sp>
        <p:nvSpPr>
          <p:cNvPr id="216066"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pPr>
              <a:buFont typeface="Wingdings" charset="0"/>
              <a:buNone/>
            </a:pPr>
            <a:endParaRPr lang="en-US">
              <a:latin typeface="Tahoma" charset="0"/>
              <a:ea typeface="ＭＳ Ｐゴシック" charset="0"/>
              <a:cs typeface="ＭＳ Ｐゴシック" charset="0"/>
              <a:sym typeface="Wingdings" charset="0"/>
            </a:endParaRPr>
          </a:p>
          <a:p>
            <a:r>
              <a:rPr lang="en-US">
                <a:latin typeface="Tahoma" charset="0"/>
                <a:ea typeface="ＭＳ Ｐゴシック" charset="0"/>
                <a:cs typeface="ＭＳ Ｐゴシック" charset="0"/>
              </a:rPr>
              <a:t>Provide one large core and many small cores</a:t>
            </a:r>
          </a:p>
          <a:p>
            <a:pPr>
              <a:buFont typeface="Wingdings" charset="0"/>
              <a:buNone/>
            </a:pPr>
            <a:r>
              <a:rPr lang="en-US">
                <a:latin typeface="Tahoma" charset="0"/>
                <a:ea typeface="ＭＳ Ｐゴシック" charset="0"/>
                <a:cs typeface="ＭＳ Ｐゴシック" charset="0"/>
              </a:rPr>
              <a:t>+ Accelerate serial part using the large core (2 units)</a:t>
            </a:r>
          </a:p>
          <a:p>
            <a:pPr>
              <a:buFont typeface="Wingdings" charset="0"/>
              <a:buNone/>
            </a:pPr>
            <a:r>
              <a:rPr lang="en-US">
                <a:latin typeface="Tahoma" charset="0"/>
                <a:ea typeface="ＭＳ Ｐゴシック" charset="0"/>
                <a:cs typeface="ＭＳ Ｐゴシック" charset="0"/>
              </a:rPr>
              <a:t>+ Execute parallel part on small cores and large core for high throughput (12+2 units)</a:t>
            </a:r>
          </a:p>
          <a:p>
            <a:endParaRPr lang="en-US">
              <a:latin typeface="Tahoma" charset="0"/>
              <a:ea typeface="ＭＳ Ｐゴシック" charset="0"/>
              <a:cs typeface="ＭＳ Ｐゴシック" charset="0"/>
            </a:endParaRPr>
          </a:p>
        </p:txBody>
      </p:sp>
      <p:sp>
        <p:nvSpPr>
          <p:cNvPr id="216067"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F41FB82-B7DB-E641-8603-2E392F93A3AF}" type="slidenum">
              <a:rPr lang="en-US" sz="1600">
                <a:solidFill>
                  <a:srgbClr val="000000"/>
                </a:solidFill>
                <a:latin typeface="Garamond" charset="0"/>
              </a:rPr>
              <a:pPr eaLnBrk="1" hangingPunct="1"/>
              <a:t>46</a:t>
            </a:fld>
            <a:endParaRPr lang="en-US" sz="1600">
              <a:solidFill>
                <a:srgbClr val="000000"/>
              </a:solidFill>
              <a:latin typeface="Garamond" charset="0"/>
            </a:endParaRPr>
          </a:p>
        </p:txBody>
      </p:sp>
      <p:grpSp>
        <p:nvGrpSpPr>
          <p:cNvPr id="2" name="Group 4"/>
          <p:cNvGrpSpPr>
            <a:grpSpLocks/>
          </p:cNvGrpSpPr>
          <p:nvPr/>
        </p:nvGrpSpPr>
        <p:grpSpPr bwMode="auto">
          <a:xfrm>
            <a:off x="6172200" y="1295400"/>
            <a:ext cx="2286000" cy="2787650"/>
            <a:chOff x="3888" y="816"/>
            <a:chExt cx="1440" cy="1756"/>
          </a:xfrm>
        </p:grpSpPr>
        <p:sp>
          <p:nvSpPr>
            <p:cNvPr id="216099" name="Rectangle 18"/>
            <p:cNvSpPr>
              <a:spLocks noChangeArrowheads="1"/>
            </p:cNvSpPr>
            <p:nvPr/>
          </p:nvSpPr>
          <p:spPr bwMode="auto">
            <a:xfrm>
              <a:off x="3888" y="816"/>
              <a:ext cx="1440" cy="1440"/>
            </a:xfrm>
            <a:prstGeom prst="rect">
              <a:avLst/>
            </a:prstGeom>
            <a:noFill/>
            <a:ln w="317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grpSp>
          <p:nvGrpSpPr>
            <p:cNvPr id="216100" name="Group 47"/>
            <p:cNvGrpSpPr>
              <a:grpSpLocks/>
            </p:cNvGrpSpPr>
            <p:nvPr/>
          </p:nvGrpSpPr>
          <p:grpSpPr bwMode="auto">
            <a:xfrm>
              <a:off x="3936" y="1536"/>
              <a:ext cx="672" cy="672"/>
              <a:chOff x="3648" y="3120"/>
              <a:chExt cx="672" cy="672"/>
            </a:xfrm>
          </p:grpSpPr>
          <p:sp>
            <p:nvSpPr>
              <p:cNvPr id="216113" name="Rectangle 4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sp>
            <p:nvSpPr>
              <p:cNvPr id="216114" name="Rectangle 4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sp>
            <p:nvSpPr>
              <p:cNvPr id="216115" name="Rectangle 5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sp>
            <p:nvSpPr>
              <p:cNvPr id="216116" name="Rectangle 5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grpSp>
        <p:grpSp>
          <p:nvGrpSpPr>
            <p:cNvPr id="216101" name="Group 52"/>
            <p:cNvGrpSpPr>
              <a:grpSpLocks/>
            </p:cNvGrpSpPr>
            <p:nvPr/>
          </p:nvGrpSpPr>
          <p:grpSpPr bwMode="auto">
            <a:xfrm>
              <a:off x="4608" y="1536"/>
              <a:ext cx="672" cy="672"/>
              <a:chOff x="3648" y="3120"/>
              <a:chExt cx="672" cy="672"/>
            </a:xfrm>
          </p:grpSpPr>
          <p:sp>
            <p:nvSpPr>
              <p:cNvPr id="216109" name="Rectangle 5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sp>
            <p:nvSpPr>
              <p:cNvPr id="216110" name="Rectangle 5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sp>
            <p:nvSpPr>
              <p:cNvPr id="216111" name="Rectangle 5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sp>
            <p:nvSpPr>
              <p:cNvPr id="216112" name="Rectangle 5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grpSp>
        <p:grpSp>
          <p:nvGrpSpPr>
            <p:cNvPr id="216102" name="Group 57"/>
            <p:cNvGrpSpPr>
              <a:grpSpLocks/>
            </p:cNvGrpSpPr>
            <p:nvPr/>
          </p:nvGrpSpPr>
          <p:grpSpPr bwMode="auto">
            <a:xfrm>
              <a:off x="4608" y="864"/>
              <a:ext cx="672" cy="672"/>
              <a:chOff x="3648" y="3120"/>
              <a:chExt cx="672" cy="672"/>
            </a:xfrm>
          </p:grpSpPr>
          <p:sp>
            <p:nvSpPr>
              <p:cNvPr id="216105" name="Rectangle 5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sp>
            <p:nvSpPr>
              <p:cNvPr id="216106" name="Rectangle 5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sp>
            <p:nvSpPr>
              <p:cNvPr id="216107" name="Rectangle 6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sp>
            <p:nvSpPr>
              <p:cNvPr id="216108" name="Rectangle 6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grpSp>
        <p:sp>
          <p:nvSpPr>
            <p:cNvPr id="216103" name="Rectangle 67"/>
            <p:cNvSpPr>
              <a:spLocks noChangeArrowheads="1"/>
            </p:cNvSpPr>
            <p:nvPr/>
          </p:nvSpPr>
          <p:spPr bwMode="auto">
            <a:xfrm>
              <a:off x="3936" y="864"/>
              <a:ext cx="672" cy="67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600" b="1">
                  <a:solidFill>
                    <a:srgbClr val="000000"/>
                  </a:solidFill>
                  <a:latin typeface="Arial" charset="0"/>
                  <a:ea typeface="ＭＳ Ｐゴシック" charset="0"/>
                  <a:cs typeface="ＭＳ Ｐゴシック" charset="0"/>
                </a:rPr>
                <a:t>Large</a:t>
              </a:r>
            </a:p>
            <a:p>
              <a:pPr algn="ctr" fontAlgn="base">
                <a:spcBef>
                  <a:spcPct val="0"/>
                </a:spcBef>
                <a:spcAft>
                  <a:spcPct val="0"/>
                </a:spcAft>
              </a:pPr>
              <a:r>
                <a:rPr lang="en-US" sz="1600" b="1">
                  <a:solidFill>
                    <a:srgbClr val="000000"/>
                  </a:solidFill>
                  <a:latin typeface="Arial" charset="0"/>
                  <a:ea typeface="ＭＳ Ｐゴシック" charset="0"/>
                  <a:cs typeface="ＭＳ Ｐゴシック" charset="0"/>
                </a:rPr>
                <a:t>core</a:t>
              </a:r>
            </a:p>
          </p:txBody>
        </p:sp>
        <p:sp>
          <p:nvSpPr>
            <p:cNvPr id="216104" name="Text Box 70"/>
            <p:cNvSpPr txBox="1">
              <a:spLocks noChangeArrowheads="1"/>
            </p:cNvSpPr>
            <p:nvPr/>
          </p:nvSpPr>
          <p:spPr bwMode="auto">
            <a:xfrm>
              <a:off x="3936" y="2341"/>
              <a:ext cx="1344" cy="2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latin typeface="Times New Roman" charset="0"/>
                </a:rPr>
                <a:t>ACMP</a:t>
              </a:r>
            </a:p>
          </p:txBody>
        </p:sp>
      </p:grpSp>
      <p:grpSp>
        <p:nvGrpSpPr>
          <p:cNvPr id="6" name="Group 74"/>
          <p:cNvGrpSpPr>
            <a:grpSpLocks/>
          </p:cNvGrpSpPr>
          <p:nvPr/>
        </p:nvGrpSpPr>
        <p:grpSpPr bwMode="auto">
          <a:xfrm>
            <a:off x="3429000" y="1295400"/>
            <a:ext cx="2286000" cy="2805113"/>
            <a:chOff x="576" y="1008"/>
            <a:chExt cx="1440" cy="1767"/>
          </a:xfrm>
        </p:grpSpPr>
        <p:sp>
          <p:nvSpPr>
            <p:cNvPr id="216077" name="Rectangle 4"/>
            <p:cNvSpPr>
              <a:spLocks noChangeArrowheads="1"/>
            </p:cNvSpPr>
            <p:nvPr/>
          </p:nvSpPr>
          <p:spPr bwMode="auto">
            <a:xfrm>
              <a:off x="576" y="1008"/>
              <a:ext cx="1440" cy="1440"/>
            </a:xfrm>
            <a:prstGeom prst="rect">
              <a:avLst/>
            </a:prstGeom>
            <a:noFill/>
            <a:ln w="317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grpSp>
          <p:nvGrpSpPr>
            <p:cNvPr id="216078" name="Group 27"/>
            <p:cNvGrpSpPr>
              <a:grpSpLocks/>
            </p:cNvGrpSpPr>
            <p:nvPr/>
          </p:nvGrpSpPr>
          <p:grpSpPr bwMode="auto">
            <a:xfrm>
              <a:off x="624" y="1056"/>
              <a:ext cx="672" cy="672"/>
              <a:chOff x="3648" y="3120"/>
              <a:chExt cx="672" cy="672"/>
            </a:xfrm>
          </p:grpSpPr>
          <p:sp>
            <p:nvSpPr>
              <p:cNvPr id="216095" name="Rectangle 2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sp>
            <p:nvSpPr>
              <p:cNvPr id="216096" name="Rectangle 2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sp>
            <p:nvSpPr>
              <p:cNvPr id="216097" name="Rectangle 3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sp>
            <p:nvSpPr>
              <p:cNvPr id="216098" name="Rectangle 3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grpSp>
        <p:grpSp>
          <p:nvGrpSpPr>
            <p:cNvPr id="216079" name="Group 32"/>
            <p:cNvGrpSpPr>
              <a:grpSpLocks/>
            </p:cNvGrpSpPr>
            <p:nvPr/>
          </p:nvGrpSpPr>
          <p:grpSpPr bwMode="auto">
            <a:xfrm>
              <a:off x="624" y="1728"/>
              <a:ext cx="672" cy="672"/>
              <a:chOff x="3648" y="3120"/>
              <a:chExt cx="672" cy="672"/>
            </a:xfrm>
          </p:grpSpPr>
          <p:sp>
            <p:nvSpPr>
              <p:cNvPr id="216091" name="Rectangle 3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sp>
            <p:nvSpPr>
              <p:cNvPr id="216092" name="Rectangle 3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sp>
            <p:nvSpPr>
              <p:cNvPr id="216093" name="Rectangle 3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sp>
            <p:nvSpPr>
              <p:cNvPr id="216094" name="Rectangle 3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grpSp>
        <p:grpSp>
          <p:nvGrpSpPr>
            <p:cNvPr id="216080" name="Group 37"/>
            <p:cNvGrpSpPr>
              <a:grpSpLocks/>
            </p:cNvGrpSpPr>
            <p:nvPr/>
          </p:nvGrpSpPr>
          <p:grpSpPr bwMode="auto">
            <a:xfrm>
              <a:off x="1296" y="1056"/>
              <a:ext cx="672" cy="672"/>
              <a:chOff x="3648" y="3120"/>
              <a:chExt cx="672" cy="672"/>
            </a:xfrm>
          </p:grpSpPr>
          <p:sp>
            <p:nvSpPr>
              <p:cNvPr id="216087" name="Rectangle 3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sp>
            <p:nvSpPr>
              <p:cNvPr id="216088" name="Rectangle 3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sp>
            <p:nvSpPr>
              <p:cNvPr id="216089" name="Rectangle 4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sp>
            <p:nvSpPr>
              <p:cNvPr id="216090" name="Rectangle 4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grpSp>
        <p:grpSp>
          <p:nvGrpSpPr>
            <p:cNvPr id="216081" name="Group 42"/>
            <p:cNvGrpSpPr>
              <a:grpSpLocks/>
            </p:cNvGrpSpPr>
            <p:nvPr/>
          </p:nvGrpSpPr>
          <p:grpSpPr bwMode="auto">
            <a:xfrm>
              <a:off x="1296" y="1728"/>
              <a:ext cx="672" cy="672"/>
              <a:chOff x="3648" y="3120"/>
              <a:chExt cx="672" cy="672"/>
            </a:xfrm>
          </p:grpSpPr>
          <p:sp>
            <p:nvSpPr>
              <p:cNvPr id="216083" name="Rectangle 4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sp>
            <p:nvSpPr>
              <p:cNvPr id="216084" name="Rectangle 4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sp>
            <p:nvSpPr>
              <p:cNvPr id="216085" name="Rectangle 4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sp>
            <p:nvSpPr>
              <p:cNvPr id="216086" name="Rectangle 4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Small</a:t>
                </a:r>
                <a:br>
                  <a:rPr lang="en-US" sz="1000" b="1">
                    <a:solidFill>
                      <a:srgbClr val="000000"/>
                    </a:solidFill>
                    <a:latin typeface="Arial" charset="0"/>
                    <a:ea typeface="ＭＳ Ｐゴシック" charset="0"/>
                    <a:cs typeface="ＭＳ Ｐゴシック" charset="0"/>
                  </a:rPr>
                </a:br>
                <a:r>
                  <a:rPr lang="en-US" sz="1000" b="1">
                    <a:solidFill>
                      <a:srgbClr val="000000"/>
                    </a:solidFill>
                    <a:latin typeface="Arial" charset="0"/>
                    <a:ea typeface="ＭＳ Ｐゴシック" charset="0"/>
                    <a:cs typeface="ＭＳ Ｐゴシック" charset="0"/>
                  </a:rPr>
                  <a:t>core</a:t>
                </a:r>
              </a:p>
            </p:txBody>
          </p:sp>
        </p:grpSp>
        <p:sp>
          <p:nvSpPr>
            <p:cNvPr id="216082" name="Text Box 69"/>
            <p:cNvSpPr txBox="1">
              <a:spLocks noChangeArrowheads="1"/>
            </p:cNvSpPr>
            <p:nvPr/>
          </p:nvSpPr>
          <p:spPr bwMode="auto">
            <a:xfrm>
              <a:off x="624" y="2544"/>
              <a:ext cx="1344" cy="2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ja-JP" altLang="en-US" sz="1800">
                  <a:solidFill>
                    <a:srgbClr val="000000"/>
                  </a:solidFill>
                  <a:latin typeface="Times New Roman" charset="0"/>
                </a:rPr>
                <a:t>“</a:t>
              </a:r>
              <a:r>
                <a:rPr lang="en-US" altLang="ja-JP" sz="1800">
                  <a:solidFill>
                    <a:srgbClr val="000000"/>
                  </a:solidFill>
                  <a:latin typeface="Times New Roman" charset="0"/>
                </a:rPr>
                <a:t>Tile-Small</a:t>
              </a:r>
              <a:r>
                <a:rPr lang="ja-JP" altLang="en-US" sz="1800">
                  <a:solidFill>
                    <a:srgbClr val="000000"/>
                  </a:solidFill>
                  <a:latin typeface="Times New Roman" charset="0"/>
                </a:rPr>
                <a:t>”</a:t>
              </a:r>
              <a:endParaRPr lang="en-US" sz="1800">
                <a:solidFill>
                  <a:srgbClr val="000000"/>
                </a:solidFill>
                <a:latin typeface="Times New Roman" charset="0"/>
              </a:endParaRPr>
            </a:p>
          </p:txBody>
        </p:sp>
      </p:grpSp>
      <p:grpSp>
        <p:nvGrpSpPr>
          <p:cNvPr id="11" name="Group 46"/>
          <p:cNvGrpSpPr>
            <a:grpSpLocks/>
          </p:cNvGrpSpPr>
          <p:nvPr/>
        </p:nvGrpSpPr>
        <p:grpSpPr bwMode="auto">
          <a:xfrm>
            <a:off x="609600" y="1295400"/>
            <a:ext cx="2362200" cy="2805113"/>
            <a:chOff x="384" y="816"/>
            <a:chExt cx="1488" cy="1767"/>
          </a:xfrm>
        </p:grpSpPr>
        <p:sp>
          <p:nvSpPr>
            <p:cNvPr id="216071" name="Rectangle 17"/>
            <p:cNvSpPr>
              <a:spLocks noChangeArrowheads="1"/>
            </p:cNvSpPr>
            <p:nvPr/>
          </p:nvSpPr>
          <p:spPr bwMode="auto">
            <a:xfrm>
              <a:off x="432" y="816"/>
              <a:ext cx="1440" cy="1440"/>
            </a:xfrm>
            <a:prstGeom prst="rect">
              <a:avLst/>
            </a:prstGeom>
            <a:noFill/>
            <a:ln w="317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16072" name="Rectangle 19"/>
            <p:cNvSpPr>
              <a:spLocks noChangeArrowheads="1"/>
            </p:cNvSpPr>
            <p:nvPr/>
          </p:nvSpPr>
          <p:spPr bwMode="auto">
            <a:xfrm>
              <a:off x="480" y="1536"/>
              <a:ext cx="672" cy="67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600" b="1">
                  <a:solidFill>
                    <a:srgbClr val="000000"/>
                  </a:solidFill>
                  <a:latin typeface="Arial" charset="0"/>
                  <a:ea typeface="ＭＳ Ｐゴシック" charset="0"/>
                  <a:cs typeface="ＭＳ Ｐゴシック" charset="0"/>
                </a:rPr>
                <a:t>Large</a:t>
              </a:r>
              <a:br>
                <a:rPr lang="en-US" sz="1600" b="1">
                  <a:solidFill>
                    <a:srgbClr val="000000"/>
                  </a:solidFill>
                  <a:latin typeface="Arial" charset="0"/>
                  <a:ea typeface="ＭＳ Ｐゴシック" charset="0"/>
                  <a:cs typeface="ＭＳ Ｐゴシック" charset="0"/>
                </a:rPr>
              </a:br>
              <a:r>
                <a:rPr lang="en-US" sz="1600" b="1">
                  <a:solidFill>
                    <a:srgbClr val="000000"/>
                  </a:solidFill>
                  <a:latin typeface="Arial" charset="0"/>
                  <a:ea typeface="ＭＳ Ｐゴシック" charset="0"/>
                  <a:cs typeface="ＭＳ Ｐゴシック" charset="0"/>
                </a:rPr>
                <a:t>core</a:t>
              </a:r>
            </a:p>
          </p:txBody>
        </p:sp>
        <p:sp>
          <p:nvSpPr>
            <p:cNvPr id="216073" name="Rectangle 20"/>
            <p:cNvSpPr>
              <a:spLocks noChangeArrowheads="1"/>
            </p:cNvSpPr>
            <p:nvPr/>
          </p:nvSpPr>
          <p:spPr bwMode="auto">
            <a:xfrm>
              <a:off x="1152" y="1536"/>
              <a:ext cx="672" cy="67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600" b="1">
                  <a:solidFill>
                    <a:srgbClr val="000000"/>
                  </a:solidFill>
                  <a:latin typeface="Arial" charset="0"/>
                  <a:ea typeface="ＭＳ Ｐゴシック" charset="0"/>
                  <a:cs typeface="ＭＳ Ｐゴシック" charset="0"/>
                </a:rPr>
                <a:t>Large</a:t>
              </a:r>
              <a:br>
                <a:rPr lang="en-US" sz="1600" b="1">
                  <a:solidFill>
                    <a:srgbClr val="000000"/>
                  </a:solidFill>
                  <a:latin typeface="Arial" charset="0"/>
                  <a:ea typeface="ＭＳ Ｐゴシック" charset="0"/>
                  <a:cs typeface="ＭＳ Ｐゴシック" charset="0"/>
                </a:rPr>
              </a:br>
              <a:r>
                <a:rPr lang="en-US" sz="1600" b="1">
                  <a:solidFill>
                    <a:srgbClr val="000000"/>
                  </a:solidFill>
                  <a:latin typeface="Arial" charset="0"/>
                  <a:ea typeface="ＭＳ Ｐゴシック" charset="0"/>
                  <a:cs typeface="ＭＳ Ｐゴシック" charset="0"/>
                </a:rPr>
                <a:t>core</a:t>
              </a:r>
            </a:p>
          </p:txBody>
        </p:sp>
        <p:sp>
          <p:nvSpPr>
            <p:cNvPr id="216074" name="Rectangle 21"/>
            <p:cNvSpPr>
              <a:spLocks noChangeArrowheads="1"/>
            </p:cNvSpPr>
            <p:nvPr/>
          </p:nvSpPr>
          <p:spPr bwMode="auto">
            <a:xfrm>
              <a:off x="480" y="864"/>
              <a:ext cx="672" cy="67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600" b="1">
                  <a:solidFill>
                    <a:srgbClr val="000000"/>
                  </a:solidFill>
                  <a:latin typeface="Arial" charset="0"/>
                  <a:ea typeface="ＭＳ Ｐゴシック" charset="0"/>
                  <a:cs typeface="ＭＳ Ｐゴシック" charset="0"/>
                </a:rPr>
                <a:t>Large</a:t>
              </a:r>
            </a:p>
            <a:p>
              <a:pPr algn="ctr" fontAlgn="base">
                <a:spcBef>
                  <a:spcPct val="0"/>
                </a:spcBef>
                <a:spcAft>
                  <a:spcPct val="0"/>
                </a:spcAft>
              </a:pPr>
              <a:r>
                <a:rPr lang="en-US" sz="1600" b="1">
                  <a:solidFill>
                    <a:srgbClr val="000000"/>
                  </a:solidFill>
                  <a:latin typeface="Arial" charset="0"/>
                  <a:ea typeface="ＭＳ Ｐゴシック" charset="0"/>
                  <a:cs typeface="ＭＳ Ｐゴシック" charset="0"/>
                </a:rPr>
                <a:t>core</a:t>
              </a:r>
            </a:p>
          </p:txBody>
        </p:sp>
        <p:sp>
          <p:nvSpPr>
            <p:cNvPr id="216075" name="Rectangle 22"/>
            <p:cNvSpPr>
              <a:spLocks noChangeArrowheads="1"/>
            </p:cNvSpPr>
            <p:nvPr/>
          </p:nvSpPr>
          <p:spPr bwMode="auto">
            <a:xfrm>
              <a:off x="1152" y="864"/>
              <a:ext cx="672" cy="67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600" b="1">
                  <a:solidFill>
                    <a:srgbClr val="000000"/>
                  </a:solidFill>
                  <a:latin typeface="Arial" charset="0"/>
                  <a:ea typeface="ＭＳ Ｐゴシック" charset="0"/>
                  <a:cs typeface="ＭＳ Ｐゴシック" charset="0"/>
                </a:rPr>
                <a:t>Large</a:t>
              </a:r>
              <a:br>
                <a:rPr lang="en-US" sz="1600" b="1">
                  <a:solidFill>
                    <a:srgbClr val="000000"/>
                  </a:solidFill>
                  <a:latin typeface="Arial" charset="0"/>
                  <a:ea typeface="ＭＳ Ｐゴシック" charset="0"/>
                  <a:cs typeface="ＭＳ Ｐゴシック" charset="0"/>
                </a:rPr>
              </a:br>
              <a:r>
                <a:rPr lang="en-US" sz="1600" b="1">
                  <a:solidFill>
                    <a:srgbClr val="000000"/>
                  </a:solidFill>
                  <a:latin typeface="Arial" charset="0"/>
                  <a:ea typeface="ＭＳ Ｐゴシック" charset="0"/>
                  <a:cs typeface="ＭＳ Ｐゴシック" charset="0"/>
                </a:rPr>
                <a:t>core</a:t>
              </a:r>
            </a:p>
          </p:txBody>
        </p:sp>
        <p:sp>
          <p:nvSpPr>
            <p:cNvPr id="216076" name="Text Box 68"/>
            <p:cNvSpPr txBox="1">
              <a:spLocks noChangeArrowheads="1"/>
            </p:cNvSpPr>
            <p:nvPr/>
          </p:nvSpPr>
          <p:spPr bwMode="auto">
            <a:xfrm>
              <a:off x="384" y="2352"/>
              <a:ext cx="1488" cy="2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ja-JP" altLang="en-US" sz="1800">
                  <a:solidFill>
                    <a:srgbClr val="000000"/>
                  </a:solidFill>
                  <a:latin typeface="Times New Roman" charset="0"/>
                </a:rPr>
                <a:t>“</a:t>
              </a:r>
              <a:r>
                <a:rPr lang="en-US" altLang="ja-JP" sz="1800">
                  <a:solidFill>
                    <a:srgbClr val="000000"/>
                  </a:solidFill>
                  <a:latin typeface="Times New Roman" charset="0"/>
                </a:rPr>
                <a:t>Tile-Large</a:t>
              </a:r>
              <a:r>
                <a:rPr lang="ja-JP" altLang="en-US" sz="1800">
                  <a:solidFill>
                    <a:srgbClr val="000000"/>
                  </a:solidFill>
                  <a:latin typeface="Times New Roman" charset="0"/>
                </a:rPr>
                <a:t>”</a:t>
              </a:r>
              <a:endParaRPr lang="en-US" sz="1800">
                <a:solidFill>
                  <a:srgbClr val="000000"/>
                </a:solidFill>
                <a:latin typeface="Times New Roman" charset="0"/>
              </a:endParaRPr>
            </a:p>
          </p:txBody>
        </p:sp>
      </p:grpSp>
    </p:spTree>
    <p:extLst>
      <p:ext uri="{BB962C8B-B14F-4D97-AF65-F5344CB8AC3E}">
        <p14:creationId xmlns:p14="http://schemas.microsoft.com/office/powerpoint/2010/main" val="24021001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nodeType="withEffect">
                                  <p:stCondLst>
                                    <p:cond delay="0"/>
                                  </p:stCondLst>
                                  <p:childTnLst>
                                    <p:set>
                                      <p:cBhvr rctx="PPT">
                                        <p:cTn id="6" dur="indefinite"/>
                                        <p:tgtEl>
                                          <p:spTgt spid="11"/>
                                        </p:tgtEl>
                                        <p:attrNameLst>
                                          <p:attrName>style.opacity</p:attrName>
                                        </p:attrNameLst>
                                      </p:cBhvr>
                                      <p:to>
                                        <p:strVal val="0.5"/>
                                      </p:to>
                                    </p:set>
                                    <p:animEffect filter="image" prLst="opacity: 0.5">
                                      <p:cBhvr rctx="IE">
                                        <p:cTn id="7" dur="indefinite"/>
                                        <p:tgtEl>
                                          <p:spTgt spid="11"/>
                                        </p:tgtEl>
                                      </p:cBhvr>
                                    </p:animEffect>
                                  </p:childTnLst>
                                </p:cTn>
                              </p:par>
                              <p:par>
                                <p:cTn id="8" presetID="9" presetClass="emph" presetSubtype="0" nodeType="withEffect">
                                  <p:stCondLst>
                                    <p:cond delay="0"/>
                                  </p:stCondLst>
                                  <p:childTnLst>
                                    <p:set>
                                      <p:cBhvr rctx="PPT">
                                        <p:cTn id="9" dur="indefinite"/>
                                        <p:tgtEl>
                                          <p:spTgt spid="6"/>
                                        </p:tgtEl>
                                        <p:attrNameLst>
                                          <p:attrName>style.opacity</p:attrName>
                                        </p:attrNameLst>
                                      </p:cBhvr>
                                      <p:to>
                                        <p:strVal val="0.5"/>
                                      </p:to>
                                    </p:set>
                                    <p:animEffect filter="image" prLst="opacity: 0.5">
                                      <p:cBhvr rctx="IE">
                                        <p:cTn id="10" dur="indefinite"/>
                                        <p:tgtEl>
                                          <p:spTgt spid="6"/>
                                        </p:tgtEl>
                                      </p:cBhvr>
                                    </p:animEffect>
                                  </p:childTnLst>
                                </p:cTn>
                              </p:par>
                              <p:par>
                                <p:cTn id="11" presetID="9" presetClass="emph" presetSubtype="0" nodeType="withEffect">
                                  <p:stCondLst>
                                    <p:cond delay="0"/>
                                  </p:stCondLst>
                                  <p:childTnLst>
                                    <p:set>
                                      <p:cBhvr rctx="PPT">
                                        <p:cTn id="12" dur="indefinite"/>
                                        <p:tgtEl>
                                          <p:spTgt spid="2"/>
                                        </p:tgtEl>
                                        <p:attrNameLst>
                                          <p:attrName>style.opacity</p:attrName>
                                        </p:attrNameLst>
                                      </p:cBhvr>
                                      <p:to>
                                        <p:strVal val="0.5"/>
                                      </p:to>
                                    </p:set>
                                    <p:animEffect filter="image" prLst="opacity: 0.5">
                                      <p:cBhvr rctx="IE">
                                        <p:cTn id="13" dur="indefinite"/>
                                        <p:tgtEl>
                                          <p:spTgt spid="2"/>
                                        </p:tgtEl>
                                      </p:cBhvr>
                                    </p:animEffect>
                                  </p:childTnLst>
                                </p:cTn>
                              </p:par>
                              <p:par>
                                <p:cTn id="14" presetID="9" presetClass="emph" presetSubtype="0" nodeType="withEffect">
                                  <p:stCondLst>
                                    <p:cond delay="0"/>
                                  </p:stCondLst>
                                  <p:childTnLst>
                                    <p:set>
                                      <p:cBhvr rctx="PPT">
                                        <p:cTn id="15" dur="indefinite"/>
                                        <p:tgtEl>
                                          <p:spTgt spid="2"/>
                                        </p:tgtEl>
                                        <p:attrNameLst>
                                          <p:attrName>style.opacity</p:attrName>
                                        </p:attrNameLst>
                                      </p:cBhvr>
                                      <p:to>
                                        <p:strVal val="0.99"/>
                                      </p:to>
                                    </p:set>
                                    <p:animEffect filter="image" prLst="opacity: 0.99">
                                      <p:cBhvr rctx="IE">
                                        <p:cTn id="16"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Title 1"/>
          <p:cNvSpPr>
            <a:spLocks noGrp="1"/>
          </p:cNvSpPr>
          <p:nvPr>
            <p:ph type="title"/>
          </p:nvPr>
        </p:nvSpPr>
        <p:spPr/>
        <p:txBody>
          <a:bodyPr/>
          <a:lstStyle/>
          <a:p>
            <a:r>
              <a:rPr lang="en-US">
                <a:latin typeface="Garamond" charset="0"/>
                <a:ea typeface="ＭＳ Ｐゴシック" charset="0"/>
                <a:cs typeface="ＭＳ Ｐゴシック" charset="0"/>
              </a:rPr>
              <a:t>Accelerating Serial Bottlenecks</a:t>
            </a:r>
          </a:p>
        </p:txBody>
      </p:sp>
      <p:sp>
        <p:nvSpPr>
          <p:cNvPr id="217090"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217091"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293606F-D0F3-6647-89D6-57F44864914B}" type="slidenum">
              <a:rPr lang="en-US" sz="1600">
                <a:solidFill>
                  <a:srgbClr val="000000"/>
                </a:solidFill>
                <a:latin typeface="Garamond" charset="0"/>
              </a:rPr>
              <a:pPr eaLnBrk="1" hangingPunct="1"/>
              <a:t>47</a:t>
            </a:fld>
            <a:endParaRPr lang="en-US" sz="1600">
              <a:solidFill>
                <a:srgbClr val="000000"/>
              </a:solidFill>
              <a:latin typeface="Garamond" charset="0"/>
            </a:endParaRPr>
          </a:p>
        </p:txBody>
      </p:sp>
      <p:sp>
        <p:nvSpPr>
          <p:cNvPr id="5" name="Line 4"/>
          <p:cNvSpPr>
            <a:spLocks noChangeShapeType="1"/>
          </p:cNvSpPr>
          <p:nvPr/>
        </p:nvSpPr>
        <p:spPr bwMode="auto">
          <a:xfrm>
            <a:off x="1066800" y="2828925"/>
            <a:ext cx="2225675"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Freeform 5"/>
          <p:cNvSpPr>
            <a:spLocks/>
          </p:cNvSpPr>
          <p:nvPr/>
        </p:nvSpPr>
        <p:spPr bwMode="auto">
          <a:xfrm>
            <a:off x="914400" y="2828925"/>
            <a:ext cx="355600" cy="633413"/>
          </a:xfrm>
          <a:custGeom>
            <a:avLst/>
            <a:gdLst>
              <a:gd name="T0" fmla="*/ 2147483647 w 224"/>
              <a:gd name="T1" fmla="*/ 0 h 336"/>
              <a:gd name="T2" fmla="*/ 2147483647 w 224"/>
              <a:gd name="T3" fmla="*/ 2147483647 h 336"/>
              <a:gd name="T4" fmla="*/ 2147483647 w 224"/>
              <a:gd name="T5" fmla="*/ 2147483647 h 336"/>
              <a:gd name="T6" fmla="*/ 2147483647 w 224"/>
              <a:gd name="T7" fmla="*/ 2147483647 h 336"/>
              <a:gd name="T8" fmla="*/ 0 60000 65536"/>
              <a:gd name="T9" fmla="*/ 0 60000 65536"/>
              <a:gd name="T10" fmla="*/ 0 60000 65536"/>
              <a:gd name="T11" fmla="*/ 0 60000 65536"/>
              <a:gd name="T12" fmla="*/ 0 w 224"/>
              <a:gd name="T13" fmla="*/ 0 h 336"/>
              <a:gd name="T14" fmla="*/ 224 w 224"/>
              <a:gd name="T15" fmla="*/ 336 h 336"/>
            </a:gdLst>
            <a:ahLst/>
            <a:cxnLst>
              <a:cxn ang="T8">
                <a:pos x="T0" y="T1"/>
              </a:cxn>
              <a:cxn ang="T9">
                <a:pos x="T2" y="T3"/>
              </a:cxn>
              <a:cxn ang="T10">
                <a:pos x="T4" y="T5"/>
              </a:cxn>
              <a:cxn ang="T11">
                <a:pos x="T6" y="T7"/>
              </a:cxn>
            </a:cxnLst>
            <a:rect l="T12" t="T13" r="T14" b="T15"/>
            <a:pathLst>
              <a:path w="224" h="336">
                <a:moveTo>
                  <a:pt x="112" y="0"/>
                </a:moveTo>
                <a:cubicBezTo>
                  <a:pt x="168" y="28"/>
                  <a:pt x="224" y="56"/>
                  <a:pt x="208" y="96"/>
                </a:cubicBezTo>
                <a:cubicBezTo>
                  <a:pt x="192" y="136"/>
                  <a:pt x="32" y="200"/>
                  <a:pt x="16" y="240"/>
                </a:cubicBezTo>
                <a:cubicBezTo>
                  <a:pt x="0" y="280"/>
                  <a:pt x="56" y="308"/>
                  <a:pt x="112" y="336"/>
                </a:cubicBezTo>
              </a:path>
            </a:pathLst>
          </a:custGeom>
          <a:noFill/>
          <a:ln w="44450">
            <a:solidFill>
              <a:srgbClr val="FF6600"/>
            </a:solidFill>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7" name="Freeform 6"/>
          <p:cNvSpPr>
            <a:spLocks/>
          </p:cNvSpPr>
          <p:nvPr/>
        </p:nvSpPr>
        <p:spPr bwMode="auto">
          <a:xfrm>
            <a:off x="2667000" y="2828925"/>
            <a:ext cx="355600" cy="633413"/>
          </a:xfrm>
          <a:custGeom>
            <a:avLst/>
            <a:gdLst>
              <a:gd name="T0" fmla="*/ 2147483647 w 224"/>
              <a:gd name="T1" fmla="*/ 0 h 336"/>
              <a:gd name="T2" fmla="*/ 2147483647 w 224"/>
              <a:gd name="T3" fmla="*/ 2147483647 h 336"/>
              <a:gd name="T4" fmla="*/ 2147483647 w 224"/>
              <a:gd name="T5" fmla="*/ 2147483647 h 336"/>
              <a:gd name="T6" fmla="*/ 2147483647 w 224"/>
              <a:gd name="T7" fmla="*/ 2147483647 h 336"/>
              <a:gd name="T8" fmla="*/ 0 60000 65536"/>
              <a:gd name="T9" fmla="*/ 0 60000 65536"/>
              <a:gd name="T10" fmla="*/ 0 60000 65536"/>
              <a:gd name="T11" fmla="*/ 0 60000 65536"/>
              <a:gd name="T12" fmla="*/ 0 w 224"/>
              <a:gd name="T13" fmla="*/ 0 h 336"/>
              <a:gd name="T14" fmla="*/ 224 w 224"/>
              <a:gd name="T15" fmla="*/ 336 h 336"/>
            </a:gdLst>
            <a:ahLst/>
            <a:cxnLst>
              <a:cxn ang="T8">
                <a:pos x="T0" y="T1"/>
              </a:cxn>
              <a:cxn ang="T9">
                <a:pos x="T2" y="T3"/>
              </a:cxn>
              <a:cxn ang="T10">
                <a:pos x="T4" y="T5"/>
              </a:cxn>
              <a:cxn ang="T11">
                <a:pos x="T6" y="T7"/>
              </a:cxn>
            </a:cxnLst>
            <a:rect l="T12" t="T13" r="T14" b="T15"/>
            <a:pathLst>
              <a:path w="224" h="336">
                <a:moveTo>
                  <a:pt x="112" y="0"/>
                </a:moveTo>
                <a:cubicBezTo>
                  <a:pt x="168" y="28"/>
                  <a:pt x="224" y="56"/>
                  <a:pt x="208" y="96"/>
                </a:cubicBezTo>
                <a:cubicBezTo>
                  <a:pt x="192" y="136"/>
                  <a:pt x="32" y="200"/>
                  <a:pt x="16" y="240"/>
                </a:cubicBezTo>
                <a:cubicBezTo>
                  <a:pt x="0" y="280"/>
                  <a:pt x="56" y="308"/>
                  <a:pt x="112" y="336"/>
                </a:cubicBezTo>
              </a:path>
            </a:pathLst>
          </a:custGeom>
          <a:noFill/>
          <a:ln w="44450">
            <a:solidFill>
              <a:srgbClr val="800080"/>
            </a:solidFill>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8" name="Freeform 7"/>
          <p:cNvSpPr>
            <a:spLocks/>
          </p:cNvSpPr>
          <p:nvPr/>
        </p:nvSpPr>
        <p:spPr bwMode="auto">
          <a:xfrm>
            <a:off x="2286000" y="2828925"/>
            <a:ext cx="355600" cy="633413"/>
          </a:xfrm>
          <a:custGeom>
            <a:avLst/>
            <a:gdLst>
              <a:gd name="T0" fmla="*/ 2147483647 w 224"/>
              <a:gd name="T1" fmla="*/ 0 h 336"/>
              <a:gd name="T2" fmla="*/ 2147483647 w 224"/>
              <a:gd name="T3" fmla="*/ 2147483647 h 336"/>
              <a:gd name="T4" fmla="*/ 2147483647 w 224"/>
              <a:gd name="T5" fmla="*/ 2147483647 h 336"/>
              <a:gd name="T6" fmla="*/ 2147483647 w 224"/>
              <a:gd name="T7" fmla="*/ 2147483647 h 336"/>
              <a:gd name="T8" fmla="*/ 0 60000 65536"/>
              <a:gd name="T9" fmla="*/ 0 60000 65536"/>
              <a:gd name="T10" fmla="*/ 0 60000 65536"/>
              <a:gd name="T11" fmla="*/ 0 60000 65536"/>
              <a:gd name="T12" fmla="*/ 0 w 224"/>
              <a:gd name="T13" fmla="*/ 0 h 336"/>
              <a:gd name="T14" fmla="*/ 224 w 224"/>
              <a:gd name="T15" fmla="*/ 336 h 336"/>
            </a:gdLst>
            <a:ahLst/>
            <a:cxnLst>
              <a:cxn ang="T8">
                <a:pos x="T0" y="T1"/>
              </a:cxn>
              <a:cxn ang="T9">
                <a:pos x="T2" y="T3"/>
              </a:cxn>
              <a:cxn ang="T10">
                <a:pos x="T4" y="T5"/>
              </a:cxn>
              <a:cxn ang="T11">
                <a:pos x="T6" y="T7"/>
              </a:cxn>
            </a:cxnLst>
            <a:rect l="T12" t="T13" r="T14" b="T15"/>
            <a:pathLst>
              <a:path w="224" h="336">
                <a:moveTo>
                  <a:pt x="112" y="0"/>
                </a:moveTo>
                <a:cubicBezTo>
                  <a:pt x="168" y="28"/>
                  <a:pt x="224" y="56"/>
                  <a:pt x="208" y="96"/>
                </a:cubicBezTo>
                <a:cubicBezTo>
                  <a:pt x="192" y="136"/>
                  <a:pt x="32" y="200"/>
                  <a:pt x="16" y="240"/>
                </a:cubicBezTo>
                <a:cubicBezTo>
                  <a:pt x="0" y="280"/>
                  <a:pt x="56" y="308"/>
                  <a:pt x="112" y="336"/>
                </a:cubicBezTo>
              </a:path>
            </a:pathLst>
          </a:custGeom>
          <a:noFill/>
          <a:ln w="44450">
            <a:solidFill>
              <a:srgbClr val="3366FF"/>
            </a:solidFill>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9" name="Freeform 8"/>
          <p:cNvSpPr>
            <a:spLocks/>
          </p:cNvSpPr>
          <p:nvPr/>
        </p:nvSpPr>
        <p:spPr bwMode="auto">
          <a:xfrm>
            <a:off x="3119438" y="2828925"/>
            <a:ext cx="355600" cy="633413"/>
          </a:xfrm>
          <a:custGeom>
            <a:avLst/>
            <a:gdLst>
              <a:gd name="T0" fmla="*/ 2147483647 w 224"/>
              <a:gd name="T1" fmla="*/ 0 h 336"/>
              <a:gd name="T2" fmla="*/ 2147483647 w 224"/>
              <a:gd name="T3" fmla="*/ 2147483647 h 336"/>
              <a:gd name="T4" fmla="*/ 2147483647 w 224"/>
              <a:gd name="T5" fmla="*/ 2147483647 h 336"/>
              <a:gd name="T6" fmla="*/ 2147483647 w 224"/>
              <a:gd name="T7" fmla="*/ 2147483647 h 336"/>
              <a:gd name="T8" fmla="*/ 0 60000 65536"/>
              <a:gd name="T9" fmla="*/ 0 60000 65536"/>
              <a:gd name="T10" fmla="*/ 0 60000 65536"/>
              <a:gd name="T11" fmla="*/ 0 60000 65536"/>
              <a:gd name="T12" fmla="*/ 0 w 224"/>
              <a:gd name="T13" fmla="*/ 0 h 336"/>
              <a:gd name="T14" fmla="*/ 224 w 224"/>
              <a:gd name="T15" fmla="*/ 336 h 336"/>
            </a:gdLst>
            <a:ahLst/>
            <a:cxnLst>
              <a:cxn ang="T8">
                <a:pos x="T0" y="T1"/>
              </a:cxn>
              <a:cxn ang="T9">
                <a:pos x="T2" y="T3"/>
              </a:cxn>
              <a:cxn ang="T10">
                <a:pos x="T4" y="T5"/>
              </a:cxn>
              <a:cxn ang="T11">
                <a:pos x="T6" y="T7"/>
              </a:cxn>
            </a:cxnLst>
            <a:rect l="T12" t="T13" r="T14" b="T15"/>
            <a:pathLst>
              <a:path w="224" h="336">
                <a:moveTo>
                  <a:pt x="112" y="0"/>
                </a:moveTo>
                <a:cubicBezTo>
                  <a:pt x="168" y="28"/>
                  <a:pt x="224" y="56"/>
                  <a:pt x="208" y="96"/>
                </a:cubicBezTo>
                <a:cubicBezTo>
                  <a:pt x="192" y="136"/>
                  <a:pt x="32" y="200"/>
                  <a:pt x="16" y="240"/>
                </a:cubicBezTo>
                <a:cubicBezTo>
                  <a:pt x="0" y="280"/>
                  <a:pt x="56" y="308"/>
                  <a:pt x="112" y="336"/>
                </a:cubicBezTo>
              </a:path>
            </a:pathLst>
          </a:custGeom>
          <a:noFill/>
          <a:ln w="44450">
            <a:solidFill>
              <a:srgbClr val="808080"/>
            </a:solidFill>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 name="Freeform 9"/>
          <p:cNvSpPr>
            <a:spLocks/>
          </p:cNvSpPr>
          <p:nvPr/>
        </p:nvSpPr>
        <p:spPr bwMode="auto">
          <a:xfrm>
            <a:off x="1295400" y="2828925"/>
            <a:ext cx="355600" cy="633413"/>
          </a:xfrm>
          <a:custGeom>
            <a:avLst/>
            <a:gdLst>
              <a:gd name="T0" fmla="*/ 2147483647 w 224"/>
              <a:gd name="T1" fmla="*/ 0 h 336"/>
              <a:gd name="T2" fmla="*/ 2147483647 w 224"/>
              <a:gd name="T3" fmla="*/ 2147483647 h 336"/>
              <a:gd name="T4" fmla="*/ 2147483647 w 224"/>
              <a:gd name="T5" fmla="*/ 2147483647 h 336"/>
              <a:gd name="T6" fmla="*/ 2147483647 w 224"/>
              <a:gd name="T7" fmla="*/ 2147483647 h 336"/>
              <a:gd name="T8" fmla="*/ 0 60000 65536"/>
              <a:gd name="T9" fmla="*/ 0 60000 65536"/>
              <a:gd name="T10" fmla="*/ 0 60000 65536"/>
              <a:gd name="T11" fmla="*/ 0 60000 65536"/>
              <a:gd name="T12" fmla="*/ 0 w 224"/>
              <a:gd name="T13" fmla="*/ 0 h 336"/>
              <a:gd name="T14" fmla="*/ 224 w 224"/>
              <a:gd name="T15" fmla="*/ 336 h 336"/>
            </a:gdLst>
            <a:ahLst/>
            <a:cxnLst>
              <a:cxn ang="T8">
                <a:pos x="T0" y="T1"/>
              </a:cxn>
              <a:cxn ang="T9">
                <a:pos x="T2" y="T3"/>
              </a:cxn>
              <a:cxn ang="T10">
                <a:pos x="T4" y="T5"/>
              </a:cxn>
              <a:cxn ang="T11">
                <a:pos x="T6" y="T7"/>
              </a:cxn>
            </a:cxnLst>
            <a:rect l="T12" t="T13" r="T14" b="T15"/>
            <a:pathLst>
              <a:path w="224" h="336">
                <a:moveTo>
                  <a:pt x="112" y="0"/>
                </a:moveTo>
                <a:cubicBezTo>
                  <a:pt x="168" y="28"/>
                  <a:pt x="224" y="56"/>
                  <a:pt x="208" y="96"/>
                </a:cubicBezTo>
                <a:cubicBezTo>
                  <a:pt x="192" y="136"/>
                  <a:pt x="32" y="200"/>
                  <a:pt x="16" y="240"/>
                </a:cubicBezTo>
                <a:cubicBezTo>
                  <a:pt x="0" y="280"/>
                  <a:pt x="56" y="308"/>
                  <a:pt x="112" y="336"/>
                </a:cubicBezTo>
              </a:path>
            </a:pathLst>
          </a:custGeom>
          <a:noFill/>
          <a:ln w="44450">
            <a:solidFill>
              <a:srgbClr val="FF00FF"/>
            </a:solidFill>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grpSp>
        <p:nvGrpSpPr>
          <p:cNvPr id="217098" name="Group 47"/>
          <p:cNvGrpSpPr>
            <a:grpSpLocks/>
          </p:cNvGrpSpPr>
          <p:nvPr/>
        </p:nvGrpSpPr>
        <p:grpSpPr bwMode="auto">
          <a:xfrm>
            <a:off x="5410200" y="3429000"/>
            <a:ext cx="1066800" cy="1066800"/>
            <a:chOff x="3648" y="3120"/>
            <a:chExt cx="672" cy="672"/>
          </a:xfrm>
        </p:grpSpPr>
        <p:sp>
          <p:nvSpPr>
            <p:cNvPr id="217128" name="Rectangle 4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sp>
          <p:nvSpPr>
            <p:cNvPr id="217129" name="Rectangle 4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sp>
          <p:nvSpPr>
            <p:cNvPr id="217130" name="Rectangle 5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sp>
          <p:nvSpPr>
            <p:cNvPr id="217131" name="Rectangle 5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grpSp>
      <p:grpSp>
        <p:nvGrpSpPr>
          <p:cNvPr id="217099" name="Group 52"/>
          <p:cNvGrpSpPr>
            <a:grpSpLocks/>
          </p:cNvGrpSpPr>
          <p:nvPr/>
        </p:nvGrpSpPr>
        <p:grpSpPr bwMode="auto">
          <a:xfrm>
            <a:off x="6477000" y="3429000"/>
            <a:ext cx="1066800" cy="1066800"/>
            <a:chOff x="3648" y="3120"/>
            <a:chExt cx="672" cy="672"/>
          </a:xfrm>
        </p:grpSpPr>
        <p:sp>
          <p:nvSpPr>
            <p:cNvPr id="217124" name="Rectangle 5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sp>
          <p:nvSpPr>
            <p:cNvPr id="217125" name="Rectangle 5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sp>
          <p:nvSpPr>
            <p:cNvPr id="217126" name="Rectangle 5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sp>
          <p:nvSpPr>
            <p:cNvPr id="217127" name="Rectangle 5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grpSp>
      <p:grpSp>
        <p:nvGrpSpPr>
          <p:cNvPr id="217100" name="Group 57"/>
          <p:cNvGrpSpPr>
            <a:grpSpLocks/>
          </p:cNvGrpSpPr>
          <p:nvPr/>
        </p:nvGrpSpPr>
        <p:grpSpPr bwMode="auto">
          <a:xfrm>
            <a:off x="6477000" y="2362200"/>
            <a:ext cx="1066800" cy="1066800"/>
            <a:chOff x="3648" y="3120"/>
            <a:chExt cx="672" cy="672"/>
          </a:xfrm>
        </p:grpSpPr>
        <p:sp>
          <p:nvSpPr>
            <p:cNvPr id="217120" name="Rectangle 5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sp>
          <p:nvSpPr>
            <p:cNvPr id="217121" name="Rectangle 5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sp>
          <p:nvSpPr>
            <p:cNvPr id="217122" name="Rectangle 6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sp>
          <p:nvSpPr>
            <p:cNvPr id="217123" name="Rectangle 6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grpSp>
      <p:sp>
        <p:nvSpPr>
          <p:cNvPr id="217101" name="Rectangle 67"/>
          <p:cNvSpPr>
            <a:spLocks noChangeArrowheads="1"/>
          </p:cNvSpPr>
          <p:nvPr/>
        </p:nvSpPr>
        <p:spPr bwMode="auto">
          <a:xfrm>
            <a:off x="5410200" y="2362200"/>
            <a:ext cx="1066800" cy="10668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600">
                <a:solidFill>
                  <a:srgbClr val="000000"/>
                </a:solidFill>
                <a:latin typeface="Arial" charset="0"/>
                <a:ea typeface="ＭＳ Ｐゴシック" charset="0"/>
                <a:cs typeface="ＭＳ Ｐゴシック" charset="0"/>
              </a:rPr>
              <a:t>Large</a:t>
            </a:r>
          </a:p>
          <a:p>
            <a:pPr algn="ctr" fontAlgn="base">
              <a:spcBef>
                <a:spcPct val="0"/>
              </a:spcBef>
              <a:spcAft>
                <a:spcPct val="0"/>
              </a:spcAft>
            </a:pPr>
            <a:r>
              <a:rPr lang="en-US" sz="1600">
                <a:solidFill>
                  <a:srgbClr val="000000"/>
                </a:solidFill>
                <a:latin typeface="Arial" charset="0"/>
                <a:ea typeface="ＭＳ Ｐゴシック" charset="0"/>
                <a:cs typeface="ＭＳ Ｐゴシック" charset="0"/>
              </a:rPr>
              <a:t>core</a:t>
            </a:r>
          </a:p>
        </p:txBody>
      </p:sp>
      <p:sp>
        <p:nvSpPr>
          <p:cNvPr id="217102" name="Text Box 70"/>
          <p:cNvSpPr txBox="1">
            <a:spLocks noChangeArrowheads="1"/>
          </p:cNvSpPr>
          <p:nvPr/>
        </p:nvSpPr>
        <p:spPr bwMode="auto">
          <a:xfrm>
            <a:off x="5334000" y="4706938"/>
            <a:ext cx="2286000" cy="3968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2000">
                <a:solidFill>
                  <a:srgbClr val="000000"/>
                </a:solidFill>
              </a:rPr>
              <a:t>ACMP Approach</a:t>
            </a:r>
          </a:p>
        </p:txBody>
      </p:sp>
      <p:sp>
        <p:nvSpPr>
          <p:cNvPr id="28" name="Rectangle 28"/>
          <p:cNvSpPr>
            <a:spLocks noChangeArrowheads="1"/>
          </p:cNvSpPr>
          <p:nvPr/>
        </p:nvSpPr>
        <p:spPr bwMode="auto">
          <a:xfrm>
            <a:off x="5410200" y="2362200"/>
            <a:ext cx="1066800" cy="1066800"/>
          </a:xfrm>
          <a:prstGeom prst="rect">
            <a:avLst/>
          </a:pr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9" name="Rectangle 29"/>
          <p:cNvSpPr>
            <a:spLocks noChangeArrowheads="1"/>
          </p:cNvSpPr>
          <p:nvPr/>
        </p:nvSpPr>
        <p:spPr bwMode="auto">
          <a:xfrm>
            <a:off x="5410200" y="3429000"/>
            <a:ext cx="533400" cy="533400"/>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30" name="Rectangle 30"/>
          <p:cNvSpPr>
            <a:spLocks noChangeArrowheads="1"/>
          </p:cNvSpPr>
          <p:nvPr/>
        </p:nvSpPr>
        <p:spPr bwMode="auto">
          <a:xfrm>
            <a:off x="6477000" y="2895600"/>
            <a:ext cx="533400" cy="533400"/>
          </a:xfrm>
          <a:prstGeom prst="rect">
            <a:avLst/>
          </a:prstGeom>
          <a:solidFill>
            <a:srgbClr val="FF00FF"/>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31" name="Rectangle 31"/>
          <p:cNvSpPr>
            <a:spLocks noChangeArrowheads="1"/>
          </p:cNvSpPr>
          <p:nvPr/>
        </p:nvSpPr>
        <p:spPr bwMode="auto">
          <a:xfrm>
            <a:off x="6477000" y="2362200"/>
            <a:ext cx="533400" cy="533400"/>
          </a:xfrm>
          <a:prstGeom prst="rect">
            <a:avLst/>
          </a:prstGeom>
          <a:solidFill>
            <a:srgbClr val="969696"/>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32" name="Rectangle 32"/>
          <p:cNvSpPr>
            <a:spLocks noChangeArrowheads="1"/>
          </p:cNvSpPr>
          <p:nvPr/>
        </p:nvSpPr>
        <p:spPr bwMode="auto">
          <a:xfrm>
            <a:off x="5943600" y="3429000"/>
            <a:ext cx="533400" cy="533400"/>
          </a:xfrm>
          <a:prstGeom prst="rect">
            <a:avLst/>
          </a:prstGeom>
          <a:solidFill>
            <a:srgbClr val="0000FF"/>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33" name="Rectangle 33"/>
          <p:cNvSpPr>
            <a:spLocks noChangeArrowheads="1"/>
          </p:cNvSpPr>
          <p:nvPr/>
        </p:nvSpPr>
        <p:spPr bwMode="auto">
          <a:xfrm>
            <a:off x="6477000" y="3429000"/>
            <a:ext cx="533400" cy="533400"/>
          </a:xfrm>
          <a:prstGeom prst="rect">
            <a:avLst/>
          </a:prstGeom>
          <a:solidFill>
            <a:srgbClr val="800080"/>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34" name="Freeform 34"/>
          <p:cNvSpPr>
            <a:spLocks/>
          </p:cNvSpPr>
          <p:nvPr/>
        </p:nvSpPr>
        <p:spPr bwMode="auto">
          <a:xfrm>
            <a:off x="863600" y="3429000"/>
            <a:ext cx="355600" cy="633413"/>
          </a:xfrm>
          <a:custGeom>
            <a:avLst/>
            <a:gdLst>
              <a:gd name="T0" fmla="*/ 2147483647 w 224"/>
              <a:gd name="T1" fmla="*/ 0 h 336"/>
              <a:gd name="T2" fmla="*/ 2147483647 w 224"/>
              <a:gd name="T3" fmla="*/ 2147483647 h 336"/>
              <a:gd name="T4" fmla="*/ 2147483647 w 224"/>
              <a:gd name="T5" fmla="*/ 2147483647 h 336"/>
              <a:gd name="T6" fmla="*/ 2147483647 w 224"/>
              <a:gd name="T7" fmla="*/ 2147483647 h 336"/>
              <a:gd name="T8" fmla="*/ 0 60000 65536"/>
              <a:gd name="T9" fmla="*/ 0 60000 65536"/>
              <a:gd name="T10" fmla="*/ 0 60000 65536"/>
              <a:gd name="T11" fmla="*/ 0 60000 65536"/>
              <a:gd name="T12" fmla="*/ 0 w 224"/>
              <a:gd name="T13" fmla="*/ 0 h 336"/>
              <a:gd name="T14" fmla="*/ 224 w 224"/>
              <a:gd name="T15" fmla="*/ 336 h 336"/>
            </a:gdLst>
            <a:ahLst/>
            <a:cxnLst>
              <a:cxn ang="T8">
                <a:pos x="T0" y="T1"/>
              </a:cxn>
              <a:cxn ang="T9">
                <a:pos x="T2" y="T3"/>
              </a:cxn>
              <a:cxn ang="T10">
                <a:pos x="T4" y="T5"/>
              </a:cxn>
              <a:cxn ang="T11">
                <a:pos x="T6" y="T7"/>
              </a:cxn>
            </a:cxnLst>
            <a:rect l="T12" t="T13" r="T14" b="T15"/>
            <a:pathLst>
              <a:path w="224" h="336">
                <a:moveTo>
                  <a:pt x="112" y="0"/>
                </a:moveTo>
                <a:cubicBezTo>
                  <a:pt x="168" y="28"/>
                  <a:pt x="224" y="56"/>
                  <a:pt x="208" y="96"/>
                </a:cubicBezTo>
                <a:cubicBezTo>
                  <a:pt x="192" y="136"/>
                  <a:pt x="32" y="200"/>
                  <a:pt x="16" y="240"/>
                </a:cubicBezTo>
                <a:cubicBezTo>
                  <a:pt x="0" y="280"/>
                  <a:pt x="56" y="308"/>
                  <a:pt x="112" y="336"/>
                </a:cubicBezTo>
              </a:path>
            </a:pathLst>
          </a:custGeom>
          <a:noFill/>
          <a:ln w="44450">
            <a:solidFill>
              <a:srgbClr val="FF6600"/>
            </a:solidFill>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35" name="Freeform 35"/>
          <p:cNvSpPr>
            <a:spLocks/>
          </p:cNvSpPr>
          <p:nvPr/>
        </p:nvSpPr>
        <p:spPr bwMode="auto">
          <a:xfrm>
            <a:off x="2616200" y="3429000"/>
            <a:ext cx="355600" cy="633413"/>
          </a:xfrm>
          <a:custGeom>
            <a:avLst/>
            <a:gdLst>
              <a:gd name="T0" fmla="*/ 2147483647 w 224"/>
              <a:gd name="T1" fmla="*/ 0 h 336"/>
              <a:gd name="T2" fmla="*/ 2147483647 w 224"/>
              <a:gd name="T3" fmla="*/ 2147483647 h 336"/>
              <a:gd name="T4" fmla="*/ 2147483647 w 224"/>
              <a:gd name="T5" fmla="*/ 2147483647 h 336"/>
              <a:gd name="T6" fmla="*/ 2147483647 w 224"/>
              <a:gd name="T7" fmla="*/ 2147483647 h 336"/>
              <a:gd name="T8" fmla="*/ 0 60000 65536"/>
              <a:gd name="T9" fmla="*/ 0 60000 65536"/>
              <a:gd name="T10" fmla="*/ 0 60000 65536"/>
              <a:gd name="T11" fmla="*/ 0 60000 65536"/>
              <a:gd name="T12" fmla="*/ 0 w 224"/>
              <a:gd name="T13" fmla="*/ 0 h 336"/>
              <a:gd name="T14" fmla="*/ 224 w 224"/>
              <a:gd name="T15" fmla="*/ 336 h 336"/>
            </a:gdLst>
            <a:ahLst/>
            <a:cxnLst>
              <a:cxn ang="T8">
                <a:pos x="T0" y="T1"/>
              </a:cxn>
              <a:cxn ang="T9">
                <a:pos x="T2" y="T3"/>
              </a:cxn>
              <a:cxn ang="T10">
                <a:pos x="T4" y="T5"/>
              </a:cxn>
              <a:cxn ang="T11">
                <a:pos x="T6" y="T7"/>
              </a:cxn>
            </a:cxnLst>
            <a:rect l="T12" t="T13" r="T14" b="T15"/>
            <a:pathLst>
              <a:path w="224" h="336">
                <a:moveTo>
                  <a:pt x="112" y="0"/>
                </a:moveTo>
                <a:cubicBezTo>
                  <a:pt x="168" y="28"/>
                  <a:pt x="224" y="56"/>
                  <a:pt x="208" y="96"/>
                </a:cubicBezTo>
                <a:cubicBezTo>
                  <a:pt x="192" y="136"/>
                  <a:pt x="32" y="200"/>
                  <a:pt x="16" y="240"/>
                </a:cubicBezTo>
                <a:cubicBezTo>
                  <a:pt x="0" y="280"/>
                  <a:pt x="56" y="308"/>
                  <a:pt x="112" y="336"/>
                </a:cubicBezTo>
              </a:path>
            </a:pathLst>
          </a:custGeom>
          <a:noFill/>
          <a:ln w="44450">
            <a:solidFill>
              <a:srgbClr val="800080"/>
            </a:solidFill>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36" name="Freeform 36"/>
          <p:cNvSpPr>
            <a:spLocks/>
          </p:cNvSpPr>
          <p:nvPr/>
        </p:nvSpPr>
        <p:spPr bwMode="auto">
          <a:xfrm>
            <a:off x="2235200" y="3429000"/>
            <a:ext cx="355600" cy="633413"/>
          </a:xfrm>
          <a:custGeom>
            <a:avLst/>
            <a:gdLst>
              <a:gd name="T0" fmla="*/ 2147483647 w 224"/>
              <a:gd name="T1" fmla="*/ 0 h 336"/>
              <a:gd name="T2" fmla="*/ 2147483647 w 224"/>
              <a:gd name="T3" fmla="*/ 2147483647 h 336"/>
              <a:gd name="T4" fmla="*/ 2147483647 w 224"/>
              <a:gd name="T5" fmla="*/ 2147483647 h 336"/>
              <a:gd name="T6" fmla="*/ 2147483647 w 224"/>
              <a:gd name="T7" fmla="*/ 2147483647 h 336"/>
              <a:gd name="T8" fmla="*/ 0 60000 65536"/>
              <a:gd name="T9" fmla="*/ 0 60000 65536"/>
              <a:gd name="T10" fmla="*/ 0 60000 65536"/>
              <a:gd name="T11" fmla="*/ 0 60000 65536"/>
              <a:gd name="T12" fmla="*/ 0 w 224"/>
              <a:gd name="T13" fmla="*/ 0 h 336"/>
              <a:gd name="T14" fmla="*/ 224 w 224"/>
              <a:gd name="T15" fmla="*/ 336 h 336"/>
            </a:gdLst>
            <a:ahLst/>
            <a:cxnLst>
              <a:cxn ang="T8">
                <a:pos x="T0" y="T1"/>
              </a:cxn>
              <a:cxn ang="T9">
                <a:pos x="T2" y="T3"/>
              </a:cxn>
              <a:cxn ang="T10">
                <a:pos x="T4" y="T5"/>
              </a:cxn>
              <a:cxn ang="T11">
                <a:pos x="T6" y="T7"/>
              </a:cxn>
            </a:cxnLst>
            <a:rect l="T12" t="T13" r="T14" b="T15"/>
            <a:pathLst>
              <a:path w="224" h="336">
                <a:moveTo>
                  <a:pt x="112" y="0"/>
                </a:moveTo>
                <a:cubicBezTo>
                  <a:pt x="168" y="28"/>
                  <a:pt x="224" y="56"/>
                  <a:pt x="208" y="96"/>
                </a:cubicBezTo>
                <a:cubicBezTo>
                  <a:pt x="192" y="136"/>
                  <a:pt x="32" y="200"/>
                  <a:pt x="16" y="240"/>
                </a:cubicBezTo>
                <a:cubicBezTo>
                  <a:pt x="0" y="280"/>
                  <a:pt x="56" y="308"/>
                  <a:pt x="112" y="336"/>
                </a:cubicBezTo>
              </a:path>
            </a:pathLst>
          </a:custGeom>
          <a:noFill/>
          <a:ln w="44450">
            <a:solidFill>
              <a:srgbClr val="3366FF"/>
            </a:solidFill>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37" name="Freeform 37"/>
          <p:cNvSpPr>
            <a:spLocks/>
          </p:cNvSpPr>
          <p:nvPr/>
        </p:nvSpPr>
        <p:spPr bwMode="auto">
          <a:xfrm>
            <a:off x="1778000" y="3429000"/>
            <a:ext cx="355600" cy="633413"/>
          </a:xfrm>
          <a:custGeom>
            <a:avLst/>
            <a:gdLst>
              <a:gd name="T0" fmla="*/ 2147483647 w 224"/>
              <a:gd name="T1" fmla="*/ 0 h 336"/>
              <a:gd name="T2" fmla="*/ 2147483647 w 224"/>
              <a:gd name="T3" fmla="*/ 2147483647 h 336"/>
              <a:gd name="T4" fmla="*/ 2147483647 w 224"/>
              <a:gd name="T5" fmla="*/ 2147483647 h 336"/>
              <a:gd name="T6" fmla="*/ 2147483647 w 224"/>
              <a:gd name="T7" fmla="*/ 2147483647 h 336"/>
              <a:gd name="T8" fmla="*/ 0 60000 65536"/>
              <a:gd name="T9" fmla="*/ 0 60000 65536"/>
              <a:gd name="T10" fmla="*/ 0 60000 65536"/>
              <a:gd name="T11" fmla="*/ 0 60000 65536"/>
              <a:gd name="T12" fmla="*/ 0 w 224"/>
              <a:gd name="T13" fmla="*/ 0 h 336"/>
              <a:gd name="T14" fmla="*/ 224 w 224"/>
              <a:gd name="T15" fmla="*/ 336 h 336"/>
            </a:gdLst>
            <a:ahLst/>
            <a:cxnLst>
              <a:cxn ang="T8">
                <a:pos x="T0" y="T1"/>
              </a:cxn>
              <a:cxn ang="T9">
                <a:pos x="T2" y="T3"/>
              </a:cxn>
              <a:cxn ang="T10">
                <a:pos x="T4" y="T5"/>
              </a:cxn>
              <a:cxn ang="T11">
                <a:pos x="T6" y="T7"/>
              </a:cxn>
            </a:cxnLst>
            <a:rect l="T12" t="T13" r="T14" b="T15"/>
            <a:pathLst>
              <a:path w="224" h="336">
                <a:moveTo>
                  <a:pt x="112" y="0"/>
                </a:moveTo>
                <a:cubicBezTo>
                  <a:pt x="168" y="28"/>
                  <a:pt x="224" y="56"/>
                  <a:pt x="208" y="96"/>
                </a:cubicBezTo>
                <a:cubicBezTo>
                  <a:pt x="192" y="136"/>
                  <a:pt x="32" y="200"/>
                  <a:pt x="16" y="240"/>
                </a:cubicBezTo>
                <a:cubicBezTo>
                  <a:pt x="0" y="280"/>
                  <a:pt x="56" y="308"/>
                  <a:pt x="112" y="336"/>
                </a:cubicBezTo>
              </a:path>
            </a:pathLst>
          </a:custGeom>
          <a:noFill/>
          <a:ln w="444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38" name="Freeform 38"/>
          <p:cNvSpPr>
            <a:spLocks/>
          </p:cNvSpPr>
          <p:nvPr/>
        </p:nvSpPr>
        <p:spPr bwMode="auto">
          <a:xfrm>
            <a:off x="1244600" y="3429000"/>
            <a:ext cx="355600" cy="633413"/>
          </a:xfrm>
          <a:custGeom>
            <a:avLst/>
            <a:gdLst>
              <a:gd name="T0" fmla="*/ 2147483647 w 224"/>
              <a:gd name="T1" fmla="*/ 0 h 336"/>
              <a:gd name="T2" fmla="*/ 2147483647 w 224"/>
              <a:gd name="T3" fmla="*/ 2147483647 h 336"/>
              <a:gd name="T4" fmla="*/ 2147483647 w 224"/>
              <a:gd name="T5" fmla="*/ 2147483647 h 336"/>
              <a:gd name="T6" fmla="*/ 2147483647 w 224"/>
              <a:gd name="T7" fmla="*/ 2147483647 h 336"/>
              <a:gd name="T8" fmla="*/ 0 60000 65536"/>
              <a:gd name="T9" fmla="*/ 0 60000 65536"/>
              <a:gd name="T10" fmla="*/ 0 60000 65536"/>
              <a:gd name="T11" fmla="*/ 0 60000 65536"/>
              <a:gd name="T12" fmla="*/ 0 w 224"/>
              <a:gd name="T13" fmla="*/ 0 h 336"/>
              <a:gd name="T14" fmla="*/ 224 w 224"/>
              <a:gd name="T15" fmla="*/ 336 h 336"/>
            </a:gdLst>
            <a:ahLst/>
            <a:cxnLst>
              <a:cxn ang="T8">
                <a:pos x="T0" y="T1"/>
              </a:cxn>
              <a:cxn ang="T9">
                <a:pos x="T2" y="T3"/>
              </a:cxn>
              <a:cxn ang="T10">
                <a:pos x="T4" y="T5"/>
              </a:cxn>
              <a:cxn ang="T11">
                <a:pos x="T6" y="T7"/>
              </a:cxn>
            </a:cxnLst>
            <a:rect l="T12" t="T13" r="T14" b="T15"/>
            <a:pathLst>
              <a:path w="224" h="336">
                <a:moveTo>
                  <a:pt x="112" y="0"/>
                </a:moveTo>
                <a:cubicBezTo>
                  <a:pt x="168" y="28"/>
                  <a:pt x="224" y="56"/>
                  <a:pt x="208" y="96"/>
                </a:cubicBezTo>
                <a:cubicBezTo>
                  <a:pt x="192" y="136"/>
                  <a:pt x="32" y="200"/>
                  <a:pt x="16" y="240"/>
                </a:cubicBezTo>
                <a:cubicBezTo>
                  <a:pt x="0" y="280"/>
                  <a:pt x="56" y="308"/>
                  <a:pt x="112" y="336"/>
                </a:cubicBezTo>
              </a:path>
            </a:pathLst>
          </a:custGeom>
          <a:noFill/>
          <a:ln w="44450">
            <a:solidFill>
              <a:srgbClr val="FF00FF"/>
            </a:solidFill>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39" name="Freeform 39"/>
          <p:cNvSpPr>
            <a:spLocks/>
          </p:cNvSpPr>
          <p:nvPr/>
        </p:nvSpPr>
        <p:spPr bwMode="auto">
          <a:xfrm>
            <a:off x="1838325" y="2185988"/>
            <a:ext cx="355600" cy="633412"/>
          </a:xfrm>
          <a:custGeom>
            <a:avLst/>
            <a:gdLst>
              <a:gd name="T0" fmla="*/ 2147483647 w 224"/>
              <a:gd name="T1" fmla="*/ 0 h 336"/>
              <a:gd name="T2" fmla="*/ 2147483647 w 224"/>
              <a:gd name="T3" fmla="*/ 2147483647 h 336"/>
              <a:gd name="T4" fmla="*/ 2147483647 w 224"/>
              <a:gd name="T5" fmla="*/ 2147483647 h 336"/>
              <a:gd name="T6" fmla="*/ 2147483647 w 224"/>
              <a:gd name="T7" fmla="*/ 2147483647 h 336"/>
              <a:gd name="T8" fmla="*/ 0 60000 65536"/>
              <a:gd name="T9" fmla="*/ 0 60000 65536"/>
              <a:gd name="T10" fmla="*/ 0 60000 65536"/>
              <a:gd name="T11" fmla="*/ 0 60000 65536"/>
              <a:gd name="T12" fmla="*/ 0 w 224"/>
              <a:gd name="T13" fmla="*/ 0 h 336"/>
              <a:gd name="T14" fmla="*/ 224 w 224"/>
              <a:gd name="T15" fmla="*/ 336 h 336"/>
            </a:gdLst>
            <a:ahLst/>
            <a:cxnLst>
              <a:cxn ang="T8">
                <a:pos x="T0" y="T1"/>
              </a:cxn>
              <a:cxn ang="T9">
                <a:pos x="T2" y="T3"/>
              </a:cxn>
              <a:cxn ang="T10">
                <a:pos x="T4" y="T5"/>
              </a:cxn>
              <a:cxn ang="T11">
                <a:pos x="T6" y="T7"/>
              </a:cxn>
            </a:cxnLst>
            <a:rect l="T12" t="T13" r="T14" b="T15"/>
            <a:pathLst>
              <a:path w="224" h="336">
                <a:moveTo>
                  <a:pt x="112" y="0"/>
                </a:moveTo>
                <a:cubicBezTo>
                  <a:pt x="168" y="28"/>
                  <a:pt x="224" y="56"/>
                  <a:pt x="208" y="96"/>
                </a:cubicBezTo>
                <a:cubicBezTo>
                  <a:pt x="192" y="136"/>
                  <a:pt x="32" y="200"/>
                  <a:pt x="16" y="240"/>
                </a:cubicBezTo>
                <a:cubicBezTo>
                  <a:pt x="0" y="280"/>
                  <a:pt x="56" y="308"/>
                  <a:pt x="112" y="336"/>
                </a:cubicBezTo>
              </a:path>
            </a:pathLst>
          </a:custGeom>
          <a:noFill/>
          <a:ln w="444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40" name="Freeform 40"/>
          <p:cNvSpPr>
            <a:spLocks/>
          </p:cNvSpPr>
          <p:nvPr/>
        </p:nvSpPr>
        <p:spPr bwMode="auto">
          <a:xfrm>
            <a:off x="1792288" y="4067175"/>
            <a:ext cx="355600" cy="633413"/>
          </a:xfrm>
          <a:custGeom>
            <a:avLst/>
            <a:gdLst>
              <a:gd name="T0" fmla="*/ 2147483647 w 224"/>
              <a:gd name="T1" fmla="*/ 0 h 336"/>
              <a:gd name="T2" fmla="*/ 2147483647 w 224"/>
              <a:gd name="T3" fmla="*/ 2147483647 h 336"/>
              <a:gd name="T4" fmla="*/ 2147483647 w 224"/>
              <a:gd name="T5" fmla="*/ 2147483647 h 336"/>
              <a:gd name="T6" fmla="*/ 2147483647 w 224"/>
              <a:gd name="T7" fmla="*/ 2147483647 h 336"/>
              <a:gd name="T8" fmla="*/ 0 60000 65536"/>
              <a:gd name="T9" fmla="*/ 0 60000 65536"/>
              <a:gd name="T10" fmla="*/ 0 60000 65536"/>
              <a:gd name="T11" fmla="*/ 0 60000 65536"/>
              <a:gd name="T12" fmla="*/ 0 w 224"/>
              <a:gd name="T13" fmla="*/ 0 h 336"/>
              <a:gd name="T14" fmla="*/ 224 w 224"/>
              <a:gd name="T15" fmla="*/ 336 h 336"/>
            </a:gdLst>
            <a:ahLst/>
            <a:cxnLst>
              <a:cxn ang="T8">
                <a:pos x="T0" y="T1"/>
              </a:cxn>
              <a:cxn ang="T9">
                <a:pos x="T2" y="T3"/>
              </a:cxn>
              <a:cxn ang="T10">
                <a:pos x="T4" y="T5"/>
              </a:cxn>
              <a:cxn ang="T11">
                <a:pos x="T6" y="T7"/>
              </a:cxn>
            </a:cxnLst>
            <a:rect l="T12" t="T13" r="T14" b="T15"/>
            <a:pathLst>
              <a:path w="224" h="336">
                <a:moveTo>
                  <a:pt x="112" y="0"/>
                </a:moveTo>
                <a:cubicBezTo>
                  <a:pt x="168" y="28"/>
                  <a:pt x="224" y="56"/>
                  <a:pt x="208" y="96"/>
                </a:cubicBezTo>
                <a:cubicBezTo>
                  <a:pt x="192" y="136"/>
                  <a:pt x="32" y="200"/>
                  <a:pt x="16" y="240"/>
                </a:cubicBezTo>
                <a:cubicBezTo>
                  <a:pt x="0" y="280"/>
                  <a:pt x="56" y="308"/>
                  <a:pt x="112" y="336"/>
                </a:cubicBezTo>
              </a:path>
            </a:pathLst>
          </a:custGeom>
          <a:noFill/>
          <a:ln w="444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41" name="Line 41"/>
          <p:cNvSpPr>
            <a:spLocks noChangeShapeType="1"/>
          </p:cNvSpPr>
          <p:nvPr/>
        </p:nvSpPr>
        <p:spPr bwMode="auto">
          <a:xfrm>
            <a:off x="977900" y="4067175"/>
            <a:ext cx="2314575"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42" name="Freeform 8"/>
          <p:cNvSpPr>
            <a:spLocks/>
          </p:cNvSpPr>
          <p:nvPr/>
        </p:nvSpPr>
        <p:spPr bwMode="auto">
          <a:xfrm>
            <a:off x="3108325" y="3462338"/>
            <a:ext cx="355600" cy="633412"/>
          </a:xfrm>
          <a:custGeom>
            <a:avLst/>
            <a:gdLst>
              <a:gd name="T0" fmla="*/ 2147483647 w 224"/>
              <a:gd name="T1" fmla="*/ 0 h 336"/>
              <a:gd name="T2" fmla="*/ 2147483647 w 224"/>
              <a:gd name="T3" fmla="*/ 2147483647 h 336"/>
              <a:gd name="T4" fmla="*/ 2147483647 w 224"/>
              <a:gd name="T5" fmla="*/ 2147483647 h 336"/>
              <a:gd name="T6" fmla="*/ 2147483647 w 224"/>
              <a:gd name="T7" fmla="*/ 2147483647 h 336"/>
              <a:gd name="T8" fmla="*/ 0 60000 65536"/>
              <a:gd name="T9" fmla="*/ 0 60000 65536"/>
              <a:gd name="T10" fmla="*/ 0 60000 65536"/>
              <a:gd name="T11" fmla="*/ 0 60000 65536"/>
              <a:gd name="T12" fmla="*/ 0 w 224"/>
              <a:gd name="T13" fmla="*/ 0 h 336"/>
              <a:gd name="T14" fmla="*/ 224 w 224"/>
              <a:gd name="T15" fmla="*/ 336 h 336"/>
            </a:gdLst>
            <a:ahLst/>
            <a:cxnLst>
              <a:cxn ang="T8">
                <a:pos x="T0" y="T1"/>
              </a:cxn>
              <a:cxn ang="T9">
                <a:pos x="T2" y="T3"/>
              </a:cxn>
              <a:cxn ang="T10">
                <a:pos x="T4" y="T5"/>
              </a:cxn>
              <a:cxn ang="T11">
                <a:pos x="T6" y="T7"/>
              </a:cxn>
            </a:cxnLst>
            <a:rect l="T12" t="T13" r="T14" b="T15"/>
            <a:pathLst>
              <a:path w="224" h="336">
                <a:moveTo>
                  <a:pt x="112" y="0"/>
                </a:moveTo>
                <a:cubicBezTo>
                  <a:pt x="168" y="28"/>
                  <a:pt x="224" y="56"/>
                  <a:pt x="208" y="96"/>
                </a:cubicBezTo>
                <a:cubicBezTo>
                  <a:pt x="192" y="136"/>
                  <a:pt x="32" y="200"/>
                  <a:pt x="16" y="240"/>
                </a:cubicBezTo>
                <a:cubicBezTo>
                  <a:pt x="0" y="280"/>
                  <a:pt x="56" y="308"/>
                  <a:pt x="112" y="336"/>
                </a:cubicBezTo>
              </a:path>
            </a:pathLst>
          </a:custGeom>
          <a:noFill/>
          <a:ln w="44450">
            <a:solidFill>
              <a:srgbClr val="808080"/>
            </a:solidFill>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43" name="Freeform 37"/>
          <p:cNvSpPr>
            <a:spLocks/>
          </p:cNvSpPr>
          <p:nvPr/>
        </p:nvSpPr>
        <p:spPr bwMode="auto">
          <a:xfrm>
            <a:off x="1828800" y="2828925"/>
            <a:ext cx="355600" cy="633413"/>
          </a:xfrm>
          <a:custGeom>
            <a:avLst/>
            <a:gdLst>
              <a:gd name="T0" fmla="*/ 2147483647 w 224"/>
              <a:gd name="T1" fmla="*/ 0 h 336"/>
              <a:gd name="T2" fmla="*/ 2147483647 w 224"/>
              <a:gd name="T3" fmla="*/ 2147483647 h 336"/>
              <a:gd name="T4" fmla="*/ 2147483647 w 224"/>
              <a:gd name="T5" fmla="*/ 2147483647 h 336"/>
              <a:gd name="T6" fmla="*/ 2147483647 w 224"/>
              <a:gd name="T7" fmla="*/ 2147483647 h 336"/>
              <a:gd name="T8" fmla="*/ 0 60000 65536"/>
              <a:gd name="T9" fmla="*/ 0 60000 65536"/>
              <a:gd name="T10" fmla="*/ 0 60000 65536"/>
              <a:gd name="T11" fmla="*/ 0 60000 65536"/>
              <a:gd name="T12" fmla="*/ 0 w 224"/>
              <a:gd name="T13" fmla="*/ 0 h 336"/>
              <a:gd name="T14" fmla="*/ 224 w 224"/>
              <a:gd name="T15" fmla="*/ 336 h 336"/>
            </a:gdLst>
            <a:ahLst/>
            <a:cxnLst>
              <a:cxn ang="T8">
                <a:pos x="T0" y="T1"/>
              </a:cxn>
              <a:cxn ang="T9">
                <a:pos x="T2" y="T3"/>
              </a:cxn>
              <a:cxn ang="T10">
                <a:pos x="T4" y="T5"/>
              </a:cxn>
              <a:cxn ang="T11">
                <a:pos x="T6" y="T7"/>
              </a:cxn>
            </a:cxnLst>
            <a:rect l="T12" t="T13" r="T14" b="T15"/>
            <a:pathLst>
              <a:path w="224" h="336">
                <a:moveTo>
                  <a:pt x="112" y="0"/>
                </a:moveTo>
                <a:cubicBezTo>
                  <a:pt x="168" y="28"/>
                  <a:pt x="224" y="56"/>
                  <a:pt x="208" y="96"/>
                </a:cubicBezTo>
                <a:cubicBezTo>
                  <a:pt x="192" y="136"/>
                  <a:pt x="32" y="200"/>
                  <a:pt x="16" y="240"/>
                </a:cubicBezTo>
                <a:cubicBezTo>
                  <a:pt x="0" y="280"/>
                  <a:pt x="56" y="308"/>
                  <a:pt x="112" y="336"/>
                </a:cubicBezTo>
              </a:path>
            </a:pathLst>
          </a:custGeom>
          <a:noFill/>
          <a:ln w="444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17119" name="Text Box 52"/>
          <p:cNvSpPr txBox="1">
            <a:spLocks noChangeArrowheads="1"/>
          </p:cNvSpPr>
          <p:nvPr/>
        </p:nvSpPr>
        <p:spPr bwMode="auto">
          <a:xfrm>
            <a:off x="2468563" y="1385888"/>
            <a:ext cx="4541837" cy="854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2000">
                <a:solidFill>
                  <a:srgbClr val="000000"/>
                </a:solidFill>
              </a:rPr>
              <a:t>Single thread </a:t>
            </a:r>
            <a:r>
              <a:rPr lang="en-US" sz="2000">
                <a:solidFill>
                  <a:srgbClr val="000000"/>
                </a:solidFill>
                <a:sym typeface="Wingdings" charset="0"/>
              </a:rPr>
              <a:t> Large core</a:t>
            </a:r>
          </a:p>
          <a:p>
            <a:pPr eaLnBrk="1" fontAlgn="base" hangingPunct="1">
              <a:spcBef>
                <a:spcPct val="50000"/>
              </a:spcBef>
              <a:spcAft>
                <a:spcPct val="0"/>
              </a:spcAft>
            </a:pPr>
            <a:endParaRPr lang="en-US" sz="2000">
              <a:solidFill>
                <a:srgbClr val="000000"/>
              </a:solidFill>
            </a:endParaRPr>
          </a:p>
        </p:txBody>
      </p:sp>
    </p:spTree>
    <p:extLst>
      <p:ext uri="{BB962C8B-B14F-4D97-AF65-F5344CB8AC3E}">
        <p14:creationId xmlns:p14="http://schemas.microsoft.com/office/powerpoint/2010/main" val="39592759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grpId="0" nodeType="afterEffect">
                                  <p:stCondLst>
                                    <p:cond delay="50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childTnLst>
                                </p:cTn>
                              </p:par>
                            </p:childTnLst>
                          </p:cTn>
                        </p:par>
                        <p:par>
                          <p:cTn id="20" fill="hold" nodeType="afterGroup">
                            <p:stCondLst>
                              <p:cond delay="500"/>
                            </p:stCondLst>
                            <p:childTnLst>
                              <p:par>
                                <p:cTn id="21" presetID="1" presetClass="entr" presetSubtype="0" fill="hold" grpId="0" nodeType="afterEffect">
                                  <p:stCondLst>
                                    <p:cond delay="50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par>
                          <p:cTn id="25" fill="hold" nodeType="afterGroup">
                            <p:stCondLst>
                              <p:cond delay="1000"/>
                            </p:stCondLst>
                            <p:childTnLst>
                              <p:par>
                                <p:cTn id="26" presetID="1" presetClass="entr" presetSubtype="0" fill="hold" grpId="0" nodeType="afterEffect">
                                  <p:stCondLst>
                                    <p:cond delay="500"/>
                                  </p:stCondLst>
                                  <p:childTnLst>
                                    <p:set>
                                      <p:cBhvr>
                                        <p:cTn id="27" dur="1" fill="hold">
                                          <p:stCondLst>
                                            <p:cond delay="0"/>
                                          </p:stCondLst>
                                        </p:cTn>
                                        <p:tgtEl>
                                          <p:spTgt spid="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childTnLst>
                                </p:cTn>
                              </p:par>
                            </p:childTnLst>
                          </p:cTn>
                        </p:par>
                        <p:par>
                          <p:cTn id="30" fill="hold" nodeType="afterGroup">
                            <p:stCondLst>
                              <p:cond delay="1500"/>
                            </p:stCondLst>
                            <p:childTnLst>
                              <p:par>
                                <p:cTn id="31" presetID="1" presetClass="entr" presetSubtype="0" fill="hold" grpId="0" nodeType="afterEffect">
                                  <p:stCondLst>
                                    <p:cond delay="50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par>
                          <p:cTn id="35" fill="hold" nodeType="afterGroup">
                            <p:stCondLst>
                              <p:cond delay="2000"/>
                            </p:stCondLst>
                            <p:childTnLst>
                              <p:par>
                                <p:cTn id="36" presetID="1" presetClass="entr" presetSubtype="0" fill="hold" grpId="0" nodeType="afterEffect">
                                  <p:stCondLst>
                                    <p:cond delay="500"/>
                                  </p:stCondLst>
                                  <p:childTnLst>
                                    <p:set>
                                      <p:cBhvr>
                                        <p:cTn id="37" dur="1" fill="hold">
                                          <p:stCondLst>
                                            <p:cond delay="0"/>
                                          </p:stCondLst>
                                        </p:cTn>
                                        <p:tgtEl>
                                          <p:spTgt spid="7"/>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childTnLst>
                                </p:cTn>
                              </p:par>
                            </p:childTnLst>
                          </p:cTn>
                        </p:par>
                        <p:par>
                          <p:cTn id="40" fill="hold" nodeType="afterGroup">
                            <p:stCondLst>
                              <p:cond delay="2500"/>
                            </p:stCondLst>
                            <p:childTnLst>
                              <p:par>
                                <p:cTn id="41" presetID="1" presetClass="entr" presetSubtype="0" fill="hold" grpId="0" nodeType="after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grpId="0" nodeType="withEffect">
                                  <p:stCondLst>
                                    <p:cond delay="500"/>
                                  </p:stCondLst>
                                  <p:childTnLst>
                                    <p:set>
                                      <p:cBhvr>
                                        <p:cTn id="48" dur="1" fill="hold">
                                          <p:stCondLst>
                                            <p:cond delay="0"/>
                                          </p:stCondLst>
                                        </p:cTn>
                                        <p:tgtEl>
                                          <p:spTgt spid="41"/>
                                        </p:tgtEl>
                                        <p:attrNameLst>
                                          <p:attrName>style.visibility</p:attrName>
                                        </p:attrNameLst>
                                      </p:cBhvr>
                                      <p:to>
                                        <p:strVal val="visible"/>
                                      </p:to>
                                    </p:set>
                                  </p:childTnLst>
                                </p:cTn>
                              </p:par>
                            </p:childTnLst>
                          </p:cTn>
                        </p:par>
                        <p:par>
                          <p:cTn id="49" fill="hold" nodeType="afterGroup">
                            <p:stCondLst>
                              <p:cond delay="500"/>
                            </p:stCondLst>
                            <p:childTnLst>
                              <p:par>
                                <p:cTn id="50" presetID="1" presetClass="exit" presetSubtype="0" fill="hold" grpId="1" nodeType="afterEffect">
                                  <p:stCondLst>
                                    <p:cond delay="100"/>
                                  </p:stCondLst>
                                  <p:childTnLst>
                                    <p:set>
                                      <p:cBhvr>
                                        <p:cTn id="51" dur="1" fill="hold">
                                          <p:stCondLst>
                                            <p:cond delay="0"/>
                                          </p:stCondLst>
                                        </p:cTn>
                                        <p:tgtEl>
                                          <p:spTgt spid="29"/>
                                        </p:tgtEl>
                                        <p:attrNameLst>
                                          <p:attrName>style.visibility</p:attrName>
                                        </p:attrNameLst>
                                      </p:cBhvr>
                                      <p:to>
                                        <p:strVal val="hidden"/>
                                      </p:to>
                                    </p:set>
                                  </p:childTnLst>
                                </p:cTn>
                              </p:par>
                            </p:childTnLst>
                          </p:cTn>
                        </p:par>
                        <p:par>
                          <p:cTn id="52" fill="hold" nodeType="afterGroup">
                            <p:stCondLst>
                              <p:cond delay="600"/>
                            </p:stCondLst>
                            <p:childTnLst>
                              <p:par>
                                <p:cTn id="53" presetID="1" presetClass="entr" presetSubtype="0" fill="hold" grpId="0" nodeType="afterEffect">
                                  <p:stCondLst>
                                    <p:cond delay="100"/>
                                  </p:stCondLst>
                                  <p:childTnLst>
                                    <p:set>
                                      <p:cBhvr>
                                        <p:cTn id="54" dur="1" fill="hold">
                                          <p:stCondLst>
                                            <p:cond delay="0"/>
                                          </p:stCondLst>
                                        </p:cTn>
                                        <p:tgtEl>
                                          <p:spTgt spid="38"/>
                                        </p:tgtEl>
                                        <p:attrNameLst>
                                          <p:attrName>style.visibility</p:attrName>
                                        </p:attrNameLst>
                                      </p:cBhvr>
                                      <p:to>
                                        <p:strVal val="visible"/>
                                      </p:to>
                                    </p:set>
                                  </p:childTnLst>
                                </p:cTn>
                              </p:par>
                            </p:childTnLst>
                          </p:cTn>
                        </p:par>
                        <p:par>
                          <p:cTn id="55" fill="hold" nodeType="afterGroup">
                            <p:stCondLst>
                              <p:cond delay="700"/>
                            </p:stCondLst>
                            <p:childTnLst>
                              <p:par>
                                <p:cTn id="56" presetID="1" presetClass="exit" presetSubtype="0" fill="hold" grpId="1" nodeType="afterEffect">
                                  <p:stCondLst>
                                    <p:cond delay="100"/>
                                  </p:stCondLst>
                                  <p:childTnLst>
                                    <p:set>
                                      <p:cBhvr>
                                        <p:cTn id="57" dur="1" fill="hold">
                                          <p:stCondLst>
                                            <p:cond delay="0"/>
                                          </p:stCondLst>
                                        </p:cTn>
                                        <p:tgtEl>
                                          <p:spTgt spid="30"/>
                                        </p:tgtEl>
                                        <p:attrNameLst>
                                          <p:attrName>style.visibility</p:attrName>
                                        </p:attrNameLst>
                                      </p:cBhvr>
                                      <p:to>
                                        <p:strVal val="hidden"/>
                                      </p:to>
                                    </p:set>
                                  </p:childTnLst>
                                </p:cTn>
                              </p:par>
                            </p:childTnLst>
                          </p:cTn>
                        </p:par>
                        <p:par>
                          <p:cTn id="58" fill="hold" nodeType="afterGroup">
                            <p:stCondLst>
                              <p:cond delay="800"/>
                            </p:stCondLst>
                            <p:childTnLst>
                              <p:par>
                                <p:cTn id="59" presetID="1" presetClass="entr" presetSubtype="0" fill="hold" grpId="0" nodeType="afterEffect">
                                  <p:stCondLst>
                                    <p:cond delay="100"/>
                                  </p:stCondLst>
                                  <p:childTnLst>
                                    <p:set>
                                      <p:cBhvr>
                                        <p:cTn id="60" dur="1" fill="hold">
                                          <p:stCondLst>
                                            <p:cond delay="0"/>
                                          </p:stCondLst>
                                        </p:cTn>
                                        <p:tgtEl>
                                          <p:spTgt spid="37"/>
                                        </p:tgtEl>
                                        <p:attrNameLst>
                                          <p:attrName>style.visibility</p:attrName>
                                        </p:attrNameLst>
                                      </p:cBhvr>
                                      <p:to>
                                        <p:strVal val="visible"/>
                                      </p:to>
                                    </p:set>
                                  </p:childTnLst>
                                </p:cTn>
                              </p:par>
                            </p:childTnLst>
                          </p:cTn>
                        </p:par>
                        <p:par>
                          <p:cTn id="61" fill="hold" nodeType="afterGroup">
                            <p:stCondLst>
                              <p:cond delay="900"/>
                            </p:stCondLst>
                            <p:childTnLst>
                              <p:par>
                                <p:cTn id="62" presetID="1" presetClass="exit" presetSubtype="0" fill="hold" grpId="1" nodeType="afterEffect">
                                  <p:stCondLst>
                                    <p:cond delay="100"/>
                                  </p:stCondLst>
                                  <p:childTnLst>
                                    <p:set>
                                      <p:cBhvr>
                                        <p:cTn id="63" dur="1" fill="hold">
                                          <p:stCondLst>
                                            <p:cond delay="0"/>
                                          </p:stCondLst>
                                        </p:cTn>
                                        <p:tgtEl>
                                          <p:spTgt spid="31"/>
                                        </p:tgtEl>
                                        <p:attrNameLst>
                                          <p:attrName>style.visibility</p:attrName>
                                        </p:attrNameLst>
                                      </p:cBhvr>
                                      <p:to>
                                        <p:strVal val="hidden"/>
                                      </p:to>
                                    </p:set>
                                  </p:childTnLst>
                                </p:cTn>
                              </p:par>
                            </p:childTnLst>
                          </p:cTn>
                        </p:par>
                        <p:par>
                          <p:cTn id="64" fill="hold" nodeType="afterGroup">
                            <p:stCondLst>
                              <p:cond delay="1000"/>
                            </p:stCondLst>
                            <p:childTnLst>
                              <p:par>
                                <p:cTn id="65" presetID="1" presetClass="entr" presetSubtype="0" fill="hold" grpId="0" nodeType="afterEffect">
                                  <p:stCondLst>
                                    <p:cond delay="100"/>
                                  </p:stCondLst>
                                  <p:childTnLst>
                                    <p:set>
                                      <p:cBhvr>
                                        <p:cTn id="66" dur="1" fill="hold">
                                          <p:stCondLst>
                                            <p:cond delay="0"/>
                                          </p:stCondLst>
                                        </p:cTn>
                                        <p:tgtEl>
                                          <p:spTgt spid="36"/>
                                        </p:tgtEl>
                                        <p:attrNameLst>
                                          <p:attrName>style.visibility</p:attrName>
                                        </p:attrNameLst>
                                      </p:cBhvr>
                                      <p:to>
                                        <p:strVal val="visible"/>
                                      </p:to>
                                    </p:set>
                                  </p:childTnLst>
                                </p:cTn>
                              </p:par>
                            </p:childTnLst>
                          </p:cTn>
                        </p:par>
                        <p:par>
                          <p:cTn id="67" fill="hold" nodeType="afterGroup">
                            <p:stCondLst>
                              <p:cond delay="1100"/>
                            </p:stCondLst>
                            <p:childTnLst>
                              <p:par>
                                <p:cTn id="68" presetID="1" presetClass="exit" presetSubtype="0" fill="hold" grpId="1" nodeType="afterEffect">
                                  <p:stCondLst>
                                    <p:cond delay="100"/>
                                  </p:stCondLst>
                                  <p:childTnLst>
                                    <p:set>
                                      <p:cBhvr>
                                        <p:cTn id="69" dur="1" fill="hold">
                                          <p:stCondLst>
                                            <p:cond delay="0"/>
                                          </p:stCondLst>
                                        </p:cTn>
                                        <p:tgtEl>
                                          <p:spTgt spid="32"/>
                                        </p:tgtEl>
                                        <p:attrNameLst>
                                          <p:attrName>style.visibility</p:attrName>
                                        </p:attrNameLst>
                                      </p:cBhvr>
                                      <p:to>
                                        <p:strVal val="hidden"/>
                                      </p:to>
                                    </p:set>
                                  </p:childTnLst>
                                </p:cTn>
                              </p:par>
                            </p:childTnLst>
                          </p:cTn>
                        </p:par>
                        <p:par>
                          <p:cTn id="70" fill="hold" nodeType="afterGroup">
                            <p:stCondLst>
                              <p:cond delay="1200"/>
                            </p:stCondLst>
                            <p:childTnLst>
                              <p:par>
                                <p:cTn id="71" presetID="1" presetClass="entr" presetSubtype="0" fill="hold" grpId="0" nodeType="afterEffect">
                                  <p:stCondLst>
                                    <p:cond delay="100"/>
                                  </p:stCondLst>
                                  <p:childTnLst>
                                    <p:set>
                                      <p:cBhvr>
                                        <p:cTn id="72" dur="1" fill="hold">
                                          <p:stCondLst>
                                            <p:cond delay="0"/>
                                          </p:stCondLst>
                                        </p:cTn>
                                        <p:tgtEl>
                                          <p:spTgt spid="35"/>
                                        </p:tgtEl>
                                        <p:attrNameLst>
                                          <p:attrName>style.visibility</p:attrName>
                                        </p:attrNameLst>
                                      </p:cBhvr>
                                      <p:to>
                                        <p:strVal val="visible"/>
                                      </p:to>
                                    </p:set>
                                  </p:childTnLst>
                                </p:cTn>
                              </p:par>
                            </p:childTnLst>
                          </p:cTn>
                        </p:par>
                        <p:par>
                          <p:cTn id="73" fill="hold" nodeType="afterGroup">
                            <p:stCondLst>
                              <p:cond delay="1300"/>
                            </p:stCondLst>
                            <p:childTnLst>
                              <p:par>
                                <p:cTn id="74" presetID="1" presetClass="exit" presetSubtype="0" fill="hold" grpId="1" nodeType="afterEffect">
                                  <p:stCondLst>
                                    <p:cond delay="100"/>
                                  </p:stCondLst>
                                  <p:childTnLst>
                                    <p:set>
                                      <p:cBhvr>
                                        <p:cTn id="75" dur="1" fill="hold">
                                          <p:stCondLst>
                                            <p:cond delay="0"/>
                                          </p:stCondLst>
                                        </p:cTn>
                                        <p:tgtEl>
                                          <p:spTgt spid="33"/>
                                        </p:tgtEl>
                                        <p:attrNameLst>
                                          <p:attrName>style.visibility</p:attrName>
                                        </p:attrNameLst>
                                      </p:cBhvr>
                                      <p:to>
                                        <p:strVal val="hidden"/>
                                      </p:to>
                                    </p:set>
                                  </p:childTnLst>
                                </p:cTn>
                              </p:par>
                            </p:childTnLst>
                          </p:cTn>
                        </p:par>
                        <p:par>
                          <p:cTn id="76" fill="hold" nodeType="afterGroup">
                            <p:stCondLst>
                              <p:cond delay="1400"/>
                            </p:stCondLst>
                            <p:childTnLst>
                              <p:par>
                                <p:cTn id="77" presetID="1" presetClass="entr" presetSubtype="0"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childTnLst>
                          </p:cTn>
                        </p:par>
                        <p:par>
                          <p:cTn id="79" fill="hold" nodeType="afterGroup">
                            <p:stCondLst>
                              <p:cond delay="1400"/>
                            </p:stCondLst>
                            <p:childTnLst>
                              <p:par>
                                <p:cTn id="80" presetID="1" presetClass="entr" presetSubtype="0" fill="hold" grpId="0" nodeType="afterEffect">
                                  <p:stCondLst>
                                    <p:cond delay="0"/>
                                  </p:stCondLst>
                                  <p:childTnLst>
                                    <p:set>
                                      <p:cBhvr>
                                        <p:cTn id="81"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28" grpId="0"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Title 1"/>
          <p:cNvSpPr>
            <a:spLocks noGrp="1"/>
          </p:cNvSpPr>
          <p:nvPr>
            <p:ph type="title"/>
          </p:nvPr>
        </p:nvSpPr>
        <p:spPr/>
        <p:txBody>
          <a:bodyPr/>
          <a:lstStyle/>
          <a:p>
            <a:r>
              <a:rPr lang="en-US">
                <a:latin typeface="Garamond" charset="0"/>
                <a:ea typeface="ＭＳ Ｐゴシック" charset="0"/>
                <a:cs typeface="ＭＳ Ｐゴシック" charset="0"/>
              </a:rPr>
              <a:t>Performance vs. Parallelism</a:t>
            </a:r>
          </a:p>
        </p:txBody>
      </p:sp>
      <p:sp>
        <p:nvSpPr>
          <p:cNvPr id="218114"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218115"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9DFC91-7C1F-5E4F-8660-2B26BF1C8FD9}" type="slidenum">
              <a:rPr lang="en-US" sz="1600">
                <a:solidFill>
                  <a:srgbClr val="000000"/>
                </a:solidFill>
                <a:latin typeface="Garamond" charset="0"/>
              </a:rPr>
              <a:pPr eaLnBrk="1" hangingPunct="1"/>
              <a:t>48</a:t>
            </a:fld>
            <a:endParaRPr lang="en-US" sz="1600">
              <a:solidFill>
                <a:srgbClr val="000000"/>
              </a:solidFill>
              <a:latin typeface="Garamond" charset="0"/>
            </a:endParaRPr>
          </a:p>
        </p:txBody>
      </p:sp>
      <p:sp>
        <p:nvSpPr>
          <p:cNvPr id="218116" name="Text Box 79"/>
          <p:cNvSpPr txBox="1">
            <a:spLocks noChangeArrowheads="1"/>
          </p:cNvSpPr>
          <p:nvPr/>
        </p:nvSpPr>
        <p:spPr bwMode="auto">
          <a:xfrm>
            <a:off x="898525" y="1143000"/>
            <a:ext cx="7532688" cy="3805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buFontTx/>
              <a:buChar char="•"/>
            </a:pPr>
            <a:endParaRPr lang="en-US" sz="1800" i="1">
              <a:solidFill>
                <a:srgbClr val="000000"/>
              </a:solidFill>
            </a:endParaRPr>
          </a:p>
          <a:p>
            <a:pPr eaLnBrk="1" fontAlgn="base" hangingPunct="1">
              <a:spcBef>
                <a:spcPct val="50000"/>
              </a:spcBef>
              <a:spcAft>
                <a:spcPct val="0"/>
              </a:spcAft>
              <a:buFontTx/>
              <a:buChar char="•"/>
            </a:pPr>
            <a:endParaRPr lang="en-US" sz="1800" i="1">
              <a:solidFill>
                <a:srgbClr val="000000"/>
              </a:solidFill>
            </a:endParaRPr>
          </a:p>
          <a:p>
            <a:pPr eaLnBrk="1" fontAlgn="base" hangingPunct="1">
              <a:spcBef>
                <a:spcPct val="50000"/>
              </a:spcBef>
              <a:spcAft>
                <a:spcPct val="0"/>
              </a:spcAft>
            </a:pPr>
            <a:r>
              <a:rPr lang="en-US" sz="1800" i="1">
                <a:solidFill>
                  <a:srgbClr val="000000"/>
                </a:solidFill>
              </a:rPr>
              <a:t>Assumptions:</a:t>
            </a:r>
          </a:p>
          <a:p>
            <a:pPr eaLnBrk="1" fontAlgn="base" hangingPunct="1">
              <a:spcBef>
                <a:spcPct val="50000"/>
              </a:spcBef>
              <a:spcAft>
                <a:spcPct val="0"/>
              </a:spcAft>
            </a:pPr>
            <a:r>
              <a:rPr lang="en-US" sz="1800" i="1">
                <a:solidFill>
                  <a:srgbClr val="000000"/>
                </a:solidFill>
              </a:rPr>
              <a:t>	</a:t>
            </a:r>
            <a:r>
              <a:rPr lang="en-US" sz="1800">
                <a:solidFill>
                  <a:srgbClr val="000000"/>
                </a:solidFill>
              </a:rPr>
              <a:t>1.</a:t>
            </a:r>
            <a:r>
              <a:rPr lang="en-US" sz="1800" i="1">
                <a:solidFill>
                  <a:srgbClr val="000000"/>
                </a:solidFill>
              </a:rPr>
              <a:t> Small cores takes an area budget of 1 and has 		performance  of 1</a:t>
            </a:r>
          </a:p>
          <a:p>
            <a:pPr eaLnBrk="1" fontAlgn="base" hangingPunct="1">
              <a:spcBef>
                <a:spcPct val="50000"/>
              </a:spcBef>
              <a:spcAft>
                <a:spcPct val="0"/>
              </a:spcAft>
            </a:pPr>
            <a:r>
              <a:rPr lang="en-US" sz="1800" i="1">
                <a:solidFill>
                  <a:srgbClr val="000000"/>
                </a:solidFill>
              </a:rPr>
              <a:t>	</a:t>
            </a:r>
          </a:p>
          <a:p>
            <a:pPr eaLnBrk="1" fontAlgn="base" hangingPunct="1">
              <a:spcBef>
                <a:spcPct val="50000"/>
              </a:spcBef>
              <a:spcAft>
                <a:spcPct val="0"/>
              </a:spcAft>
            </a:pPr>
            <a:r>
              <a:rPr lang="en-US" sz="1800" i="1">
                <a:solidFill>
                  <a:srgbClr val="000000"/>
                </a:solidFill>
              </a:rPr>
              <a:t>	</a:t>
            </a:r>
            <a:r>
              <a:rPr lang="en-US" sz="1800">
                <a:solidFill>
                  <a:srgbClr val="000000"/>
                </a:solidFill>
              </a:rPr>
              <a:t>2.</a:t>
            </a:r>
            <a:r>
              <a:rPr lang="en-US" sz="1800" i="1">
                <a:solidFill>
                  <a:srgbClr val="000000"/>
                </a:solidFill>
              </a:rPr>
              <a:t> Large core takes an area budget of 4 and has 	performance of 2</a:t>
            </a:r>
          </a:p>
          <a:p>
            <a:pPr eaLnBrk="1" fontAlgn="base" hangingPunct="1">
              <a:spcBef>
                <a:spcPct val="50000"/>
              </a:spcBef>
              <a:spcAft>
                <a:spcPct val="0"/>
              </a:spcAft>
            </a:pPr>
            <a:r>
              <a:rPr lang="en-US" sz="1800" i="1">
                <a:solidFill>
                  <a:srgbClr val="000000"/>
                </a:solidFill>
              </a:rPr>
              <a:t>	</a:t>
            </a:r>
          </a:p>
          <a:p>
            <a:pPr eaLnBrk="1" fontAlgn="base" hangingPunct="1">
              <a:spcBef>
                <a:spcPct val="50000"/>
              </a:spcBef>
              <a:spcAft>
                <a:spcPct val="0"/>
              </a:spcAft>
            </a:pPr>
            <a:r>
              <a:rPr lang="en-US" sz="1800" i="1">
                <a:solidFill>
                  <a:srgbClr val="000000"/>
                </a:solidFill>
              </a:rPr>
              <a:t>	</a:t>
            </a:r>
            <a:endParaRPr lang="en-US" sz="1600" i="1">
              <a:solidFill>
                <a:srgbClr val="000000"/>
              </a:solidFill>
            </a:endParaRPr>
          </a:p>
        </p:txBody>
      </p:sp>
    </p:spTree>
    <p:extLst>
      <p:ext uri="{BB962C8B-B14F-4D97-AF65-F5344CB8AC3E}">
        <p14:creationId xmlns:p14="http://schemas.microsoft.com/office/powerpoint/2010/main" val="372998760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itle 1"/>
          <p:cNvSpPr>
            <a:spLocks noGrp="1"/>
          </p:cNvSpPr>
          <p:nvPr>
            <p:ph type="title"/>
          </p:nvPr>
        </p:nvSpPr>
        <p:spPr/>
        <p:txBody>
          <a:bodyPr/>
          <a:lstStyle/>
          <a:p>
            <a:r>
              <a:rPr lang="en-US">
                <a:latin typeface="Garamond" charset="0"/>
                <a:ea typeface="ＭＳ Ｐゴシック" charset="0"/>
                <a:cs typeface="ＭＳ Ｐゴシック" charset="0"/>
              </a:rPr>
              <a:t>ACMP Performance vs. Parallelism</a:t>
            </a:r>
          </a:p>
        </p:txBody>
      </p:sp>
      <p:sp>
        <p:nvSpPr>
          <p:cNvPr id="219138"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219139"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87E6014-2564-4C48-90B0-54B99D5C81DF}" type="slidenum">
              <a:rPr lang="en-US" sz="1600">
                <a:solidFill>
                  <a:srgbClr val="000000"/>
                </a:solidFill>
                <a:latin typeface="Garamond" charset="0"/>
              </a:rPr>
              <a:pPr eaLnBrk="1" hangingPunct="1"/>
              <a:t>49</a:t>
            </a:fld>
            <a:endParaRPr lang="en-US" sz="1600">
              <a:solidFill>
                <a:srgbClr val="000000"/>
              </a:solidFill>
              <a:latin typeface="Garamond" charset="0"/>
            </a:endParaRPr>
          </a:p>
        </p:txBody>
      </p:sp>
      <p:sp>
        <p:nvSpPr>
          <p:cNvPr id="219140" name="Rectangle 6"/>
          <p:cNvSpPr txBox="1">
            <a:spLocks noChangeArrowheads="1"/>
          </p:cNvSpPr>
          <p:nvPr/>
        </p:nvSpPr>
        <p:spPr bwMode="auto">
          <a:xfrm>
            <a:off x="3505200" y="6457950"/>
            <a:ext cx="2133600"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0"/>
              </a:spcBef>
              <a:spcAft>
                <a:spcPct val="0"/>
              </a:spcAft>
            </a:pPr>
            <a:fld id="{D8B22F49-2772-DD4F-B6ED-890D7D0576B0}" type="slidenum">
              <a:rPr lang="en-US" sz="1400" b="1">
                <a:solidFill>
                  <a:srgbClr val="DC5900"/>
                </a:solidFill>
              </a:rPr>
              <a:pPr algn="ctr" fontAlgn="base">
                <a:spcBef>
                  <a:spcPct val="0"/>
                </a:spcBef>
                <a:spcAft>
                  <a:spcPct val="0"/>
                </a:spcAft>
              </a:pPr>
              <a:t>49</a:t>
            </a:fld>
            <a:endParaRPr lang="en-US" sz="1400" b="1">
              <a:solidFill>
                <a:srgbClr val="DC5900"/>
              </a:solidFill>
            </a:endParaRPr>
          </a:p>
        </p:txBody>
      </p:sp>
      <p:grpSp>
        <p:nvGrpSpPr>
          <p:cNvPr id="219141" name="Group 46"/>
          <p:cNvGrpSpPr>
            <a:grpSpLocks/>
          </p:cNvGrpSpPr>
          <p:nvPr/>
        </p:nvGrpSpPr>
        <p:grpSpPr bwMode="auto">
          <a:xfrm>
            <a:off x="1828800" y="1597025"/>
            <a:ext cx="1695450" cy="2136775"/>
            <a:chOff x="384" y="816"/>
            <a:chExt cx="1488" cy="1852"/>
          </a:xfrm>
        </p:grpSpPr>
        <p:sp>
          <p:nvSpPr>
            <p:cNvPr id="219215" name="Rectangle 17"/>
            <p:cNvSpPr>
              <a:spLocks noChangeArrowheads="1"/>
            </p:cNvSpPr>
            <p:nvPr/>
          </p:nvSpPr>
          <p:spPr bwMode="auto">
            <a:xfrm>
              <a:off x="432" y="816"/>
              <a:ext cx="1440" cy="1440"/>
            </a:xfrm>
            <a:prstGeom prst="rect">
              <a:avLst/>
            </a:prstGeom>
            <a:noFill/>
            <a:ln w="317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19216" name="Rectangle 19"/>
            <p:cNvSpPr>
              <a:spLocks noChangeArrowheads="1"/>
            </p:cNvSpPr>
            <p:nvPr/>
          </p:nvSpPr>
          <p:spPr bwMode="auto">
            <a:xfrm>
              <a:off x="480" y="1536"/>
              <a:ext cx="672" cy="67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600">
                  <a:solidFill>
                    <a:srgbClr val="000000"/>
                  </a:solidFill>
                  <a:latin typeface="Arial" charset="0"/>
                  <a:ea typeface="ＭＳ Ｐゴシック" charset="0"/>
                  <a:cs typeface="ＭＳ Ｐゴシック" charset="0"/>
                </a:rPr>
                <a:t>Large</a:t>
              </a:r>
              <a:br>
                <a:rPr lang="en-US" sz="1600">
                  <a:solidFill>
                    <a:srgbClr val="000000"/>
                  </a:solidFill>
                  <a:latin typeface="Arial" charset="0"/>
                  <a:ea typeface="ＭＳ Ｐゴシック" charset="0"/>
                  <a:cs typeface="ＭＳ Ｐゴシック" charset="0"/>
                </a:rPr>
              </a:br>
              <a:r>
                <a:rPr lang="en-US" sz="1600">
                  <a:solidFill>
                    <a:srgbClr val="000000"/>
                  </a:solidFill>
                  <a:latin typeface="Arial" charset="0"/>
                  <a:ea typeface="ＭＳ Ｐゴシック" charset="0"/>
                  <a:cs typeface="ＭＳ Ｐゴシック" charset="0"/>
                </a:rPr>
                <a:t>core</a:t>
              </a:r>
            </a:p>
          </p:txBody>
        </p:sp>
        <p:sp>
          <p:nvSpPr>
            <p:cNvPr id="219217" name="Rectangle 20"/>
            <p:cNvSpPr>
              <a:spLocks noChangeArrowheads="1"/>
            </p:cNvSpPr>
            <p:nvPr/>
          </p:nvSpPr>
          <p:spPr bwMode="auto">
            <a:xfrm>
              <a:off x="1152" y="1536"/>
              <a:ext cx="672" cy="67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600">
                  <a:solidFill>
                    <a:srgbClr val="000000"/>
                  </a:solidFill>
                  <a:latin typeface="Arial" charset="0"/>
                  <a:ea typeface="ＭＳ Ｐゴシック" charset="0"/>
                  <a:cs typeface="ＭＳ Ｐゴシック" charset="0"/>
                </a:rPr>
                <a:t>Large</a:t>
              </a:r>
              <a:br>
                <a:rPr lang="en-US" sz="1600">
                  <a:solidFill>
                    <a:srgbClr val="000000"/>
                  </a:solidFill>
                  <a:latin typeface="Arial" charset="0"/>
                  <a:ea typeface="ＭＳ Ｐゴシック" charset="0"/>
                  <a:cs typeface="ＭＳ Ｐゴシック" charset="0"/>
                </a:rPr>
              </a:br>
              <a:r>
                <a:rPr lang="en-US" sz="1600">
                  <a:solidFill>
                    <a:srgbClr val="000000"/>
                  </a:solidFill>
                  <a:latin typeface="Arial" charset="0"/>
                  <a:ea typeface="ＭＳ Ｐゴシック" charset="0"/>
                  <a:cs typeface="ＭＳ Ｐゴシック" charset="0"/>
                </a:rPr>
                <a:t>core</a:t>
              </a:r>
            </a:p>
          </p:txBody>
        </p:sp>
        <p:sp>
          <p:nvSpPr>
            <p:cNvPr id="219218" name="Rectangle 21"/>
            <p:cNvSpPr>
              <a:spLocks noChangeArrowheads="1"/>
            </p:cNvSpPr>
            <p:nvPr/>
          </p:nvSpPr>
          <p:spPr bwMode="auto">
            <a:xfrm>
              <a:off x="480" y="864"/>
              <a:ext cx="672" cy="67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600">
                  <a:solidFill>
                    <a:srgbClr val="000000"/>
                  </a:solidFill>
                  <a:latin typeface="Arial" charset="0"/>
                  <a:ea typeface="ＭＳ Ｐゴシック" charset="0"/>
                  <a:cs typeface="ＭＳ Ｐゴシック" charset="0"/>
                </a:rPr>
                <a:t>Large</a:t>
              </a:r>
            </a:p>
            <a:p>
              <a:pPr algn="ctr" fontAlgn="base">
                <a:spcBef>
                  <a:spcPct val="0"/>
                </a:spcBef>
                <a:spcAft>
                  <a:spcPct val="0"/>
                </a:spcAft>
              </a:pPr>
              <a:r>
                <a:rPr lang="en-US" sz="1600">
                  <a:solidFill>
                    <a:srgbClr val="000000"/>
                  </a:solidFill>
                  <a:latin typeface="Arial" charset="0"/>
                  <a:ea typeface="ＭＳ Ｐゴシック" charset="0"/>
                  <a:cs typeface="ＭＳ Ｐゴシック" charset="0"/>
                </a:rPr>
                <a:t>core</a:t>
              </a:r>
            </a:p>
          </p:txBody>
        </p:sp>
        <p:sp>
          <p:nvSpPr>
            <p:cNvPr id="219219" name="Rectangle 22"/>
            <p:cNvSpPr>
              <a:spLocks noChangeArrowheads="1"/>
            </p:cNvSpPr>
            <p:nvPr/>
          </p:nvSpPr>
          <p:spPr bwMode="auto">
            <a:xfrm>
              <a:off x="1152" y="864"/>
              <a:ext cx="672" cy="67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600">
                  <a:solidFill>
                    <a:srgbClr val="000000"/>
                  </a:solidFill>
                  <a:latin typeface="Arial" charset="0"/>
                  <a:ea typeface="ＭＳ Ｐゴシック" charset="0"/>
                  <a:cs typeface="ＭＳ Ｐゴシック" charset="0"/>
                </a:rPr>
                <a:t>Large</a:t>
              </a:r>
              <a:br>
                <a:rPr lang="en-US" sz="1600">
                  <a:solidFill>
                    <a:srgbClr val="000000"/>
                  </a:solidFill>
                  <a:latin typeface="Arial" charset="0"/>
                  <a:ea typeface="ＭＳ Ｐゴシック" charset="0"/>
                  <a:cs typeface="ＭＳ Ｐゴシック" charset="0"/>
                </a:rPr>
              </a:br>
              <a:r>
                <a:rPr lang="en-US" sz="1600">
                  <a:solidFill>
                    <a:srgbClr val="000000"/>
                  </a:solidFill>
                  <a:latin typeface="Arial" charset="0"/>
                  <a:ea typeface="ＭＳ Ｐゴシック" charset="0"/>
                  <a:cs typeface="ＭＳ Ｐゴシック" charset="0"/>
                </a:rPr>
                <a:t>core</a:t>
              </a:r>
            </a:p>
          </p:txBody>
        </p:sp>
        <p:sp>
          <p:nvSpPr>
            <p:cNvPr id="219220" name="Text Box 68"/>
            <p:cNvSpPr txBox="1">
              <a:spLocks noChangeArrowheads="1"/>
            </p:cNvSpPr>
            <p:nvPr/>
          </p:nvSpPr>
          <p:spPr bwMode="auto">
            <a:xfrm>
              <a:off x="384" y="2350"/>
              <a:ext cx="1488" cy="31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ja-JP" altLang="en-US" sz="1800">
                  <a:solidFill>
                    <a:srgbClr val="000000"/>
                  </a:solidFill>
                  <a:latin typeface="Times New Roman" charset="0"/>
                </a:rPr>
                <a:t>“</a:t>
              </a:r>
              <a:r>
                <a:rPr lang="en-US" altLang="ja-JP" sz="1800">
                  <a:solidFill>
                    <a:srgbClr val="000000"/>
                  </a:solidFill>
                  <a:latin typeface="Times New Roman" charset="0"/>
                </a:rPr>
                <a:t>Tile-Large</a:t>
              </a:r>
              <a:r>
                <a:rPr lang="ja-JP" altLang="en-US" sz="1800">
                  <a:solidFill>
                    <a:srgbClr val="000000"/>
                  </a:solidFill>
                  <a:latin typeface="Times New Roman" charset="0"/>
                </a:rPr>
                <a:t>”</a:t>
              </a:r>
              <a:endParaRPr lang="en-US" sz="1800">
                <a:solidFill>
                  <a:srgbClr val="000000"/>
                </a:solidFill>
                <a:latin typeface="Times New Roman" charset="0"/>
              </a:endParaRPr>
            </a:p>
          </p:txBody>
        </p:sp>
      </p:grpSp>
      <p:graphicFrame>
        <p:nvGraphicFramePr>
          <p:cNvPr id="14" name="Group 11"/>
          <p:cNvGraphicFramePr>
            <a:graphicFrameLocks noGrp="1"/>
          </p:cNvGraphicFramePr>
          <p:nvPr>
            <p:extLst>
              <p:ext uri="{D42A27DB-BD31-4B8C-83A1-F6EECF244321}">
                <p14:modId xmlns:p14="http://schemas.microsoft.com/office/powerpoint/2010/main" val="750736809"/>
              </p:ext>
            </p:extLst>
          </p:nvPr>
        </p:nvGraphicFramePr>
        <p:xfrm>
          <a:off x="128588" y="3757613"/>
          <a:ext cx="8777287" cy="2560636"/>
        </p:xfrm>
        <a:graphic>
          <a:graphicData uri="http://schemas.openxmlformats.org/drawingml/2006/table">
            <a:tbl>
              <a:tblPr/>
              <a:tblGrid>
                <a:gridCol w="1535112">
                  <a:extLst>
                    <a:ext uri="{9D8B030D-6E8A-4147-A177-3AD203B41FA5}">
                      <a16:colId xmlns:a16="http://schemas.microsoft.com/office/drawing/2014/main" val="20000"/>
                    </a:ext>
                  </a:extLst>
                </a:gridCol>
                <a:gridCol w="2414588">
                  <a:extLst>
                    <a:ext uri="{9D8B030D-6E8A-4147-A177-3AD203B41FA5}">
                      <a16:colId xmlns:a16="http://schemas.microsoft.com/office/drawing/2014/main" val="20001"/>
                    </a:ext>
                  </a:extLst>
                </a:gridCol>
                <a:gridCol w="2524125">
                  <a:extLst>
                    <a:ext uri="{9D8B030D-6E8A-4147-A177-3AD203B41FA5}">
                      <a16:colId xmlns:a16="http://schemas.microsoft.com/office/drawing/2014/main" val="20002"/>
                    </a:ext>
                  </a:extLst>
                </a:gridCol>
                <a:gridCol w="2303462">
                  <a:extLst>
                    <a:ext uri="{9D8B030D-6E8A-4147-A177-3AD203B41FA5}">
                      <a16:colId xmlns:a16="http://schemas.microsoft.com/office/drawing/2014/main" val="20003"/>
                    </a:ext>
                  </a:extLst>
                </a:gridCol>
              </a:tblGrid>
              <a:tr h="64015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Large </a:t>
                      </a:r>
                      <a:br>
                        <a:rPr kumimoji="0" lang="en-US" sz="18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Cores</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015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Small </a:t>
                      </a:r>
                      <a:br>
                        <a:rPr kumimoji="0" lang="en-US" sz="18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Cores</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12</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015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Serial Performance</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2</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015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Parallel</a:t>
                      </a:r>
                      <a:br>
                        <a:rPr kumimoji="0" lang="en-US" sz="18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Throughput</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2 x 4 = 8</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 x 16 = 16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1x2 + 1x12 = 14</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pSp>
        <p:nvGrpSpPr>
          <p:cNvPr id="219169" name="Group 74"/>
          <p:cNvGrpSpPr>
            <a:grpSpLocks/>
          </p:cNvGrpSpPr>
          <p:nvPr/>
        </p:nvGrpSpPr>
        <p:grpSpPr bwMode="auto">
          <a:xfrm>
            <a:off x="4578350" y="1573213"/>
            <a:ext cx="1584325" cy="2173287"/>
            <a:chOff x="576" y="1008"/>
            <a:chExt cx="1440" cy="1848"/>
          </a:xfrm>
        </p:grpSpPr>
        <p:sp>
          <p:nvSpPr>
            <p:cNvPr id="219193" name="Rectangle 4"/>
            <p:cNvSpPr>
              <a:spLocks noChangeArrowheads="1"/>
            </p:cNvSpPr>
            <p:nvPr/>
          </p:nvSpPr>
          <p:spPr bwMode="auto">
            <a:xfrm>
              <a:off x="576" y="1008"/>
              <a:ext cx="1440" cy="1440"/>
            </a:xfrm>
            <a:prstGeom prst="rect">
              <a:avLst/>
            </a:prstGeom>
            <a:noFill/>
            <a:ln w="317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grpSp>
          <p:nvGrpSpPr>
            <p:cNvPr id="219194" name="Group 27"/>
            <p:cNvGrpSpPr>
              <a:grpSpLocks/>
            </p:cNvGrpSpPr>
            <p:nvPr/>
          </p:nvGrpSpPr>
          <p:grpSpPr bwMode="auto">
            <a:xfrm>
              <a:off x="624" y="1056"/>
              <a:ext cx="672" cy="672"/>
              <a:chOff x="3648" y="3120"/>
              <a:chExt cx="672" cy="672"/>
            </a:xfrm>
          </p:grpSpPr>
          <p:sp>
            <p:nvSpPr>
              <p:cNvPr id="219211" name="Rectangle 2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sp>
            <p:nvSpPr>
              <p:cNvPr id="219212" name="Rectangle 2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sp>
            <p:nvSpPr>
              <p:cNvPr id="219213" name="Rectangle 3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sp>
            <p:nvSpPr>
              <p:cNvPr id="219214" name="Rectangle 3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grpSp>
        <p:grpSp>
          <p:nvGrpSpPr>
            <p:cNvPr id="219195" name="Group 32"/>
            <p:cNvGrpSpPr>
              <a:grpSpLocks/>
            </p:cNvGrpSpPr>
            <p:nvPr/>
          </p:nvGrpSpPr>
          <p:grpSpPr bwMode="auto">
            <a:xfrm>
              <a:off x="624" y="1728"/>
              <a:ext cx="672" cy="672"/>
              <a:chOff x="3648" y="3120"/>
              <a:chExt cx="672" cy="672"/>
            </a:xfrm>
          </p:grpSpPr>
          <p:sp>
            <p:nvSpPr>
              <p:cNvPr id="219207" name="Rectangle 3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sp>
            <p:nvSpPr>
              <p:cNvPr id="219208" name="Rectangle 3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sp>
            <p:nvSpPr>
              <p:cNvPr id="219209" name="Rectangle 3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sp>
            <p:nvSpPr>
              <p:cNvPr id="219210" name="Rectangle 3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grpSp>
        <p:grpSp>
          <p:nvGrpSpPr>
            <p:cNvPr id="219196" name="Group 37"/>
            <p:cNvGrpSpPr>
              <a:grpSpLocks/>
            </p:cNvGrpSpPr>
            <p:nvPr/>
          </p:nvGrpSpPr>
          <p:grpSpPr bwMode="auto">
            <a:xfrm>
              <a:off x="1296" y="1056"/>
              <a:ext cx="672" cy="672"/>
              <a:chOff x="3648" y="3120"/>
              <a:chExt cx="672" cy="672"/>
            </a:xfrm>
          </p:grpSpPr>
          <p:sp>
            <p:nvSpPr>
              <p:cNvPr id="219203" name="Rectangle 3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sp>
            <p:nvSpPr>
              <p:cNvPr id="219204" name="Rectangle 3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sp>
            <p:nvSpPr>
              <p:cNvPr id="219205" name="Rectangle 4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sp>
            <p:nvSpPr>
              <p:cNvPr id="219206" name="Rectangle 4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grpSp>
        <p:grpSp>
          <p:nvGrpSpPr>
            <p:cNvPr id="219197" name="Group 42"/>
            <p:cNvGrpSpPr>
              <a:grpSpLocks/>
            </p:cNvGrpSpPr>
            <p:nvPr/>
          </p:nvGrpSpPr>
          <p:grpSpPr bwMode="auto">
            <a:xfrm>
              <a:off x="1296" y="1728"/>
              <a:ext cx="672" cy="672"/>
              <a:chOff x="3648" y="3120"/>
              <a:chExt cx="672" cy="672"/>
            </a:xfrm>
          </p:grpSpPr>
          <p:sp>
            <p:nvSpPr>
              <p:cNvPr id="219199" name="Rectangle 4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sp>
            <p:nvSpPr>
              <p:cNvPr id="219200" name="Rectangle 4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sp>
            <p:nvSpPr>
              <p:cNvPr id="219201" name="Rectangle 4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sp>
            <p:nvSpPr>
              <p:cNvPr id="219202" name="Rectangle 4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grpSp>
        <p:sp>
          <p:nvSpPr>
            <p:cNvPr id="219198" name="Text Box 69"/>
            <p:cNvSpPr txBox="1">
              <a:spLocks noChangeArrowheads="1"/>
            </p:cNvSpPr>
            <p:nvPr/>
          </p:nvSpPr>
          <p:spPr bwMode="auto">
            <a:xfrm>
              <a:off x="624" y="2544"/>
              <a:ext cx="1344" cy="31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ja-JP" altLang="en-US" sz="1800">
                  <a:solidFill>
                    <a:srgbClr val="000000"/>
                  </a:solidFill>
                  <a:latin typeface="Times New Roman" charset="0"/>
                </a:rPr>
                <a:t>“</a:t>
              </a:r>
              <a:r>
                <a:rPr lang="en-US" altLang="ja-JP" sz="1800">
                  <a:solidFill>
                    <a:srgbClr val="000000"/>
                  </a:solidFill>
                  <a:latin typeface="Times New Roman" charset="0"/>
                </a:rPr>
                <a:t>Tile-Small</a:t>
              </a:r>
              <a:r>
                <a:rPr lang="ja-JP" altLang="en-US" sz="1800">
                  <a:solidFill>
                    <a:srgbClr val="000000"/>
                  </a:solidFill>
                  <a:latin typeface="Times New Roman" charset="0"/>
                </a:rPr>
                <a:t>”</a:t>
              </a:r>
              <a:endParaRPr lang="en-US" sz="1800">
                <a:solidFill>
                  <a:srgbClr val="000000"/>
                </a:solidFill>
                <a:latin typeface="Times New Roman" charset="0"/>
              </a:endParaRPr>
            </a:p>
          </p:txBody>
        </p:sp>
      </p:grpSp>
      <p:grpSp>
        <p:nvGrpSpPr>
          <p:cNvPr id="219170" name="Group 4"/>
          <p:cNvGrpSpPr>
            <a:grpSpLocks/>
          </p:cNvGrpSpPr>
          <p:nvPr/>
        </p:nvGrpSpPr>
        <p:grpSpPr bwMode="auto">
          <a:xfrm>
            <a:off x="6937375" y="1563688"/>
            <a:ext cx="1584325" cy="2160587"/>
            <a:chOff x="3888" y="816"/>
            <a:chExt cx="1440" cy="1837"/>
          </a:xfrm>
        </p:grpSpPr>
        <p:sp>
          <p:nvSpPr>
            <p:cNvPr id="219175" name="Rectangle 18"/>
            <p:cNvSpPr>
              <a:spLocks noChangeArrowheads="1"/>
            </p:cNvSpPr>
            <p:nvPr/>
          </p:nvSpPr>
          <p:spPr bwMode="auto">
            <a:xfrm>
              <a:off x="3888" y="816"/>
              <a:ext cx="1440" cy="1440"/>
            </a:xfrm>
            <a:prstGeom prst="rect">
              <a:avLst/>
            </a:prstGeom>
            <a:noFill/>
            <a:ln w="317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grpSp>
          <p:nvGrpSpPr>
            <p:cNvPr id="219176" name="Group 47"/>
            <p:cNvGrpSpPr>
              <a:grpSpLocks/>
            </p:cNvGrpSpPr>
            <p:nvPr/>
          </p:nvGrpSpPr>
          <p:grpSpPr bwMode="auto">
            <a:xfrm>
              <a:off x="3936" y="1536"/>
              <a:ext cx="672" cy="672"/>
              <a:chOff x="3648" y="3120"/>
              <a:chExt cx="672" cy="672"/>
            </a:xfrm>
          </p:grpSpPr>
          <p:sp>
            <p:nvSpPr>
              <p:cNvPr id="219189" name="Rectangle 4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sp>
            <p:nvSpPr>
              <p:cNvPr id="219190" name="Rectangle 4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sp>
            <p:nvSpPr>
              <p:cNvPr id="219191" name="Rectangle 5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sp>
            <p:nvSpPr>
              <p:cNvPr id="219192" name="Rectangle 5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grpSp>
        <p:grpSp>
          <p:nvGrpSpPr>
            <p:cNvPr id="219177" name="Group 52"/>
            <p:cNvGrpSpPr>
              <a:grpSpLocks/>
            </p:cNvGrpSpPr>
            <p:nvPr/>
          </p:nvGrpSpPr>
          <p:grpSpPr bwMode="auto">
            <a:xfrm>
              <a:off x="4608" y="1536"/>
              <a:ext cx="672" cy="672"/>
              <a:chOff x="3648" y="3120"/>
              <a:chExt cx="672" cy="672"/>
            </a:xfrm>
          </p:grpSpPr>
          <p:sp>
            <p:nvSpPr>
              <p:cNvPr id="219185" name="Rectangle 5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sp>
            <p:nvSpPr>
              <p:cNvPr id="219186" name="Rectangle 5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sp>
            <p:nvSpPr>
              <p:cNvPr id="219187" name="Rectangle 5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sp>
            <p:nvSpPr>
              <p:cNvPr id="219188" name="Rectangle 5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grpSp>
        <p:grpSp>
          <p:nvGrpSpPr>
            <p:cNvPr id="219178" name="Group 57"/>
            <p:cNvGrpSpPr>
              <a:grpSpLocks/>
            </p:cNvGrpSpPr>
            <p:nvPr/>
          </p:nvGrpSpPr>
          <p:grpSpPr bwMode="auto">
            <a:xfrm>
              <a:off x="4608" y="864"/>
              <a:ext cx="672" cy="672"/>
              <a:chOff x="3648" y="3120"/>
              <a:chExt cx="672" cy="672"/>
            </a:xfrm>
          </p:grpSpPr>
          <p:sp>
            <p:nvSpPr>
              <p:cNvPr id="219181" name="Rectangle 5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sp>
            <p:nvSpPr>
              <p:cNvPr id="219182" name="Rectangle 5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sp>
            <p:nvSpPr>
              <p:cNvPr id="219183" name="Rectangle 6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sp>
            <p:nvSpPr>
              <p:cNvPr id="219184" name="Rectangle 6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a:solidFill>
                      <a:srgbClr val="000000"/>
                    </a:solidFill>
                    <a:latin typeface="Arial" charset="0"/>
                    <a:ea typeface="ＭＳ Ｐゴシック" charset="0"/>
                    <a:cs typeface="ＭＳ Ｐゴシック" charset="0"/>
                  </a:rPr>
                  <a:t>Small</a:t>
                </a:r>
                <a:br>
                  <a:rPr lang="en-US" sz="1000">
                    <a:solidFill>
                      <a:srgbClr val="000000"/>
                    </a:solidFill>
                    <a:latin typeface="Arial" charset="0"/>
                    <a:ea typeface="ＭＳ Ｐゴシック" charset="0"/>
                    <a:cs typeface="ＭＳ Ｐゴシック" charset="0"/>
                  </a:rPr>
                </a:br>
                <a:r>
                  <a:rPr lang="en-US" sz="1000">
                    <a:solidFill>
                      <a:srgbClr val="000000"/>
                    </a:solidFill>
                    <a:latin typeface="Arial" charset="0"/>
                    <a:ea typeface="ＭＳ Ｐゴシック" charset="0"/>
                    <a:cs typeface="ＭＳ Ｐゴシック" charset="0"/>
                  </a:rPr>
                  <a:t>core</a:t>
                </a:r>
              </a:p>
            </p:txBody>
          </p:sp>
        </p:grpSp>
        <p:sp>
          <p:nvSpPr>
            <p:cNvPr id="219179" name="Rectangle 67"/>
            <p:cNvSpPr>
              <a:spLocks noChangeArrowheads="1"/>
            </p:cNvSpPr>
            <p:nvPr/>
          </p:nvSpPr>
          <p:spPr bwMode="auto">
            <a:xfrm>
              <a:off x="3936" y="864"/>
              <a:ext cx="672" cy="67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600">
                  <a:solidFill>
                    <a:srgbClr val="000000"/>
                  </a:solidFill>
                  <a:latin typeface="Arial" charset="0"/>
                  <a:ea typeface="ＭＳ Ｐゴシック" charset="0"/>
                  <a:cs typeface="ＭＳ Ｐゴシック" charset="0"/>
                </a:rPr>
                <a:t>Large</a:t>
              </a:r>
            </a:p>
            <a:p>
              <a:pPr algn="ctr" fontAlgn="base">
                <a:spcBef>
                  <a:spcPct val="0"/>
                </a:spcBef>
                <a:spcAft>
                  <a:spcPct val="0"/>
                </a:spcAft>
              </a:pPr>
              <a:r>
                <a:rPr lang="en-US" sz="1600">
                  <a:solidFill>
                    <a:srgbClr val="000000"/>
                  </a:solidFill>
                  <a:latin typeface="Arial" charset="0"/>
                  <a:ea typeface="ＭＳ Ｐゴシック" charset="0"/>
                  <a:cs typeface="ＭＳ Ｐゴシック" charset="0"/>
                </a:rPr>
                <a:t>core</a:t>
              </a:r>
            </a:p>
          </p:txBody>
        </p:sp>
        <p:sp>
          <p:nvSpPr>
            <p:cNvPr id="219180" name="Text Box 70"/>
            <p:cNvSpPr txBox="1">
              <a:spLocks noChangeArrowheads="1"/>
            </p:cNvSpPr>
            <p:nvPr/>
          </p:nvSpPr>
          <p:spPr bwMode="auto">
            <a:xfrm>
              <a:off x="3936" y="2341"/>
              <a:ext cx="1344" cy="31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latin typeface="Times New Roman" charset="0"/>
                </a:rPr>
                <a:t>ACMP</a:t>
              </a:r>
            </a:p>
          </p:txBody>
        </p:sp>
      </p:grpSp>
      <p:sp>
        <p:nvSpPr>
          <p:cNvPr id="57" name="AutoShape 80"/>
          <p:cNvSpPr>
            <a:spLocks noChangeArrowheads="1"/>
          </p:cNvSpPr>
          <p:nvPr/>
        </p:nvSpPr>
        <p:spPr bwMode="auto">
          <a:xfrm>
            <a:off x="1719263" y="1470025"/>
            <a:ext cx="2122487" cy="5137150"/>
          </a:xfrm>
          <a:prstGeom prst="flowChartAlternateProcess">
            <a:avLst/>
          </a:prstGeom>
          <a:noFill/>
          <a:ln w="38100">
            <a:solidFill>
              <a:srgbClr val="FF33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8" name="AutoShape 81"/>
          <p:cNvSpPr>
            <a:spLocks noChangeArrowheads="1"/>
          </p:cNvSpPr>
          <p:nvPr/>
        </p:nvSpPr>
        <p:spPr bwMode="auto">
          <a:xfrm>
            <a:off x="4340225" y="1468438"/>
            <a:ext cx="2122488" cy="5137150"/>
          </a:xfrm>
          <a:prstGeom prst="flowChartAlternateProcess">
            <a:avLst/>
          </a:prstGeom>
          <a:noFill/>
          <a:ln w="38100">
            <a:solidFill>
              <a:srgbClr val="FF33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9" name="AutoShape 82"/>
          <p:cNvSpPr>
            <a:spLocks noChangeArrowheads="1"/>
          </p:cNvSpPr>
          <p:nvPr/>
        </p:nvSpPr>
        <p:spPr bwMode="auto">
          <a:xfrm>
            <a:off x="6750050" y="1477963"/>
            <a:ext cx="2122488" cy="5137150"/>
          </a:xfrm>
          <a:prstGeom prst="flowChartAlternateProcess">
            <a:avLst/>
          </a:prstGeom>
          <a:noFill/>
          <a:ln w="38100">
            <a:solidFill>
              <a:srgbClr val="FF33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19174" name="Text Box 83"/>
          <p:cNvSpPr txBox="1">
            <a:spLocks noChangeArrowheads="1"/>
          </p:cNvSpPr>
          <p:nvPr/>
        </p:nvSpPr>
        <p:spPr bwMode="auto">
          <a:xfrm>
            <a:off x="898525" y="1143000"/>
            <a:ext cx="72390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600" i="1">
                <a:solidFill>
                  <a:srgbClr val="000000"/>
                </a:solidFill>
              </a:rPr>
              <a:t>Area-budget = 16 small cores</a:t>
            </a:r>
          </a:p>
        </p:txBody>
      </p:sp>
    </p:spTree>
    <p:extLst>
      <p:ext uri="{BB962C8B-B14F-4D97-AF65-F5344CB8AC3E}">
        <p14:creationId xmlns:p14="http://schemas.microsoft.com/office/powerpoint/2010/main" val="1999131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8"/>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7" grpId="1" animBg="1"/>
      <p:bldP spid="58" grpId="0" animBg="1"/>
      <p:bldP spid="58" grpId="1" animBg="1"/>
      <p:bldP spid="5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Asymmetry in Design? (I)</a:t>
            </a:r>
          </a:p>
        </p:txBody>
      </p:sp>
      <p:sp>
        <p:nvSpPr>
          <p:cNvPr id="3" name="Content Placeholder 2"/>
          <p:cNvSpPr>
            <a:spLocks noGrp="1"/>
          </p:cNvSpPr>
          <p:nvPr>
            <p:ph idx="1"/>
          </p:nvPr>
        </p:nvSpPr>
        <p:spPr>
          <a:xfrm>
            <a:off x="76200" y="1054677"/>
            <a:ext cx="9067800" cy="5193723"/>
          </a:xfrm>
        </p:spPr>
        <p:txBody>
          <a:bodyPr/>
          <a:lstStyle/>
          <a:p>
            <a:r>
              <a:rPr lang="en-US" sz="2300" dirty="0">
                <a:solidFill>
                  <a:srgbClr val="0000FF"/>
                </a:solidFill>
              </a:rPr>
              <a:t>Different workloads executing in a system can have different behavior</a:t>
            </a:r>
          </a:p>
          <a:p>
            <a:pPr lvl="1"/>
            <a:r>
              <a:rPr lang="en-US" sz="2000" dirty="0"/>
              <a:t>Different applications can have different behavior </a:t>
            </a:r>
          </a:p>
          <a:p>
            <a:pPr lvl="1"/>
            <a:r>
              <a:rPr lang="en-US" sz="2000" dirty="0"/>
              <a:t>Different execution phases of an application can have different behavior </a:t>
            </a:r>
          </a:p>
          <a:p>
            <a:pPr lvl="1"/>
            <a:r>
              <a:rPr lang="en-US" sz="2000" dirty="0"/>
              <a:t>The same application executing at different times can have different behavior (due to input set changes and dynamic events)</a:t>
            </a:r>
          </a:p>
          <a:p>
            <a:pPr lvl="1"/>
            <a:r>
              <a:rPr lang="en-US" sz="2000" dirty="0"/>
              <a:t>E.g., locality, predictability of branches, instruction-level parallelism, data dependencies, serial fraction in a parallel program, bottlenecks in parallel portion of a program, interference characteristics, …</a:t>
            </a:r>
          </a:p>
          <a:p>
            <a:endParaRPr lang="en-US" dirty="0"/>
          </a:p>
          <a:p>
            <a:r>
              <a:rPr lang="en-US" sz="2300" dirty="0">
                <a:solidFill>
                  <a:srgbClr val="0000FF"/>
                </a:solidFill>
              </a:rPr>
              <a:t>Systems are designed to satisfy different metrics at the same time</a:t>
            </a:r>
          </a:p>
          <a:p>
            <a:pPr lvl="1"/>
            <a:r>
              <a:rPr lang="en-US" sz="2000" dirty="0"/>
              <a:t>There is almost never a single goal in design, depending on design point</a:t>
            </a:r>
          </a:p>
          <a:p>
            <a:pPr lvl="1"/>
            <a:r>
              <a:rPr lang="en-US" sz="2000" dirty="0"/>
              <a:t>E.g., Performance, energy efficiency, fairness, predictability, reliability, availability, cost, memory capacity, latency, bandwidth, …</a:t>
            </a:r>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37B5C049-F3BE-984F-A3E0-79C422D89CF3}" type="slidenum">
              <a:rPr lang="en-US" smtClean="0"/>
              <a:pPr>
                <a:defRPr/>
              </a:pPr>
              <a:t>5</a:t>
            </a:fld>
            <a:endParaRPr lang="en-US"/>
          </a:p>
        </p:txBody>
      </p:sp>
    </p:spTree>
    <p:extLst>
      <p:ext uri="{BB962C8B-B14F-4D97-AF65-F5344CB8AC3E}">
        <p14:creationId xmlns:p14="http://schemas.microsoft.com/office/powerpoint/2010/main" val="7138520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Title 1"/>
          <p:cNvSpPr>
            <a:spLocks noGrp="1"/>
          </p:cNvSpPr>
          <p:nvPr>
            <p:ph type="title"/>
          </p:nvPr>
        </p:nvSpPr>
        <p:spPr/>
        <p:txBody>
          <a:bodyPr/>
          <a:lstStyle/>
          <a:p>
            <a:r>
              <a:rPr lang="en-US" dirty="0">
                <a:latin typeface="Garamond" charset="0"/>
                <a:ea typeface="ＭＳ Ｐゴシック" charset="0"/>
                <a:cs typeface="ＭＳ Ｐゴシック" charset="0"/>
              </a:rPr>
              <a:t>Amdahl’s Law Modified</a:t>
            </a:r>
          </a:p>
        </p:txBody>
      </p:sp>
      <p:sp>
        <p:nvSpPr>
          <p:cNvPr id="49155" name="Content Placeholder 2"/>
          <p:cNvSpPr>
            <a:spLocks noGrp="1"/>
          </p:cNvSpPr>
          <p:nvPr>
            <p:ph idx="1"/>
          </p:nvPr>
        </p:nvSpPr>
        <p:spPr>
          <a:xfrm>
            <a:off x="228600" y="996950"/>
            <a:ext cx="8915400" cy="5194300"/>
          </a:xfrm>
        </p:spPr>
        <p:txBody>
          <a:bodyPr/>
          <a:lstStyle/>
          <a:p>
            <a:r>
              <a:rPr lang="en-US" dirty="0">
                <a:latin typeface="Tahoma" charset="0"/>
                <a:ea typeface="ＭＳ Ｐゴシック" charset="0"/>
                <a:cs typeface="ＭＳ Ｐゴシック" charset="0"/>
              </a:rPr>
              <a:t>Simplified Amdahl</a:t>
            </a:r>
            <a:r>
              <a:rPr lang="ja-JP" altLang="en-US" dirty="0">
                <a:latin typeface="Tahoma" charset="0"/>
                <a:ea typeface="ＭＳ Ｐゴシック" charset="0"/>
                <a:cs typeface="ＭＳ Ｐゴシック" charset="0"/>
              </a:rPr>
              <a:t>’</a:t>
            </a:r>
            <a:r>
              <a:rPr lang="en-US" altLang="ja-JP" dirty="0">
                <a:latin typeface="Tahoma" charset="0"/>
                <a:ea typeface="ＭＳ Ｐゴシック" charset="0"/>
                <a:cs typeface="ＭＳ Ｐゴシック" charset="0"/>
              </a:rPr>
              <a:t>s Law for an Asymmetric Multiprocessor</a:t>
            </a:r>
          </a:p>
          <a:p>
            <a:r>
              <a:rPr lang="en-US" altLang="ja-JP" dirty="0">
                <a:latin typeface="Tahoma" charset="0"/>
                <a:ea typeface="ＭＳ Ｐゴシック" charset="0"/>
                <a:cs typeface="ＭＳ Ｐゴシック" charset="0"/>
              </a:rPr>
              <a:t>Assumptions: </a:t>
            </a:r>
          </a:p>
          <a:p>
            <a:pPr lvl="1"/>
            <a:r>
              <a:rPr lang="en-US" altLang="ja-JP" dirty="0">
                <a:latin typeface="Tahoma" charset="0"/>
                <a:ea typeface="ＭＳ Ｐゴシック" charset="0"/>
                <a:cs typeface="ＭＳ Ｐゴシック" charset="0"/>
              </a:rPr>
              <a:t>Serial portion executed on the large core</a:t>
            </a:r>
          </a:p>
          <a:p>
            <a:pPr lvl="1"/>
            <a:r>
              <a:rPr lang="en-US" altLang="ja-JP" dirty="0">
                <a:latin typeface="Tahoma" charset="0"/>
                <a:ea typeface="ＭＳ Ｐゴシック" charset="0"/>
                <a:cs typeface="ＭＳ Ｐゴシック" charset="0"/>
              </a:rPr>
              <a:t>Parallel portion executed on both small cores and large cores</a:t>
            </a:r>
          </a:p>
          <a:p>
            <a:pPr lvl="1"/>
            <a:r>
              <a:rPr lang="en-US" dirty="0">
                <a:latin typeface="Tahoma" charset="0"/>
                <a:ea typeface="ＭＳ Ｐゴシック" charset="0"/>
              </a:rPr>
              <a:t>f: Parallelizable fraction of a program</a:t>
            </a:r>
          </a:p>
          <a:p>
            <a:pPr lvl="1"/>
            <a:r>
              <a:rPr lang="en-US" dirty="0">
                <a:latin typeface="Tahoma" charset="0"/>
                <a:ea typeface="ＭＳ Ｐゴシック" charset="0"/>
              </a:rPr>
              <a:t>L: Number of large processors</a:t>
            </a:r>
          </a:p>
          <a:p>
            <a:pPr lvl="1"/>
            <a:r>
              <a:rPr lang="en-US" dirty="0">
                <a:latin typeface="Tahoma" charset="0"/>
                <a:ea typeface="ＭＳ Ｐゴシック" charset="0"/>
              </a:rPr>
              <a:t>S: Number of small processors</a:t>
            </a:r>
          </a:p>
          <a:p>
            <a:pPr lvl="1"/>
            <a:r>
              <a:rPr lang="en-US" dirty="0">
                <a:latin typeface="Tahoma" charset="0"/>
                <a:ea typeface="ＭＳ Ｐゴシック" charset="0"/>
              </a:rPr>
              <a:t>X: Speedup of a large processor over a small one</a:t>
            </a:r>
          </a:p>
          <a:p>
            <a:pPr lvl="1"/>
            <a:endParaRPr lang="en-US" dirty="0">
              <a:latin typeface="Tahoma" charset="0"/>
              <a:ea typeface="ＭＳ Ｐゴシック" charset="0"/>
            </a:endParaRPr>
          </a:p>
          <a:p>
            <a:pPr lvl="1"/>
            <a:endParaRPr lang="en-US" dirty="0">
              <a:latin typeface="Tahoma" charset="0"/>
              <a:ea typeface="ＭＳ Ｐゴシック" charset="0"/>
            </a:endParaRPr>
          </a:p>
          <a:p>
            <a:pPr lvl="1"/>
            <a:endParaRPr lang="en-US" dirty="0">
              <a:latin typeface="Tahoma" charset="0"/>
              <a:ea typeface="ＭＳ Ｐゴシック" charset="0"/>
            </a:endParaRPr>
          </a:p>
          <a:p>
            <a:pPr lvl="1"/>
            <a:endParaRPr lang="en-US" dirty="0">
              <a:latin typeface="Tahoma" charset="0"/>
              <a:ea typeface="ＭＳ Ｐゴシック" charset="0"/>
            </a:endParaRPr>
          </a:p>
          <a:p>
            <a:pPr marL="344487" lvl="1" indent="0">
              <a:buNone/>
            </a:pPr>
            <a:endParaRPr lang="en-US" dirty="0">
              <a:latin typeface="Tahoma" charset="0"/>
              <a:ea typeface="ＭＳ Ｐゴシック" charset="0"/>
            </a:endParaRPr>
          </a:p>
        </p:txBody>
      </p:sp>
      <p:sp>
        <p:nvSpPr>
          <p:cNvPr id="197635"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DEBA45D-191A-CE4E-9FFA-360FC4F55D46}" type="slidenum">
              <a:rPr lang="en-US" sz="1600">
                <a:solidFill>
                  <a:srgbClr val="000000"/>
                </a:solidFill>
                <a:latin typeface="Garamond" charset="0"/>
                <a:cs typeface="Arial" charset="0"/>
              </a:rPr>
              <a:pPr eaLnBrk="1" hangingPunct="1"/>
              <a:t>50</a:t>
            </a:fld>
            <a:endParaRPr lang="en-US" sz="1600" dirty="0">
              <a:solidFill>
                <a:srgbClr val="000000"/>
              </a:solidFill>
              <a:latin typeface="Garamond" charset="0"/>
              <a:cs typeface="Arial" charset="0"/>
            </a:endParaRPr>
          </a:p>
        </p:txBody>
      </p:sp>
      <p:sp>
        <p:nvSpPr>
          <p:cNvPr id="197636" name="Text Box 6"/>
          <p:cNvSpPr txBox="1">
            <a:spLocks noChangeArrowheads="1"/>
          </p:cNvSpPr>
          <p:nvPr/>
        </p:nvSpPr>
        <p:spPr bwMode="auto">
          <a:xfrm>
            <a:off x="914400" y="5111750"/>
            <a:ext cx="18034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fontAlgn="base">
              <a:spcBef>
                <a:spcPct val="50000"/>
              </a:spcBef>
              <a:spcAft>
                <a:spcPct val="0"/>
              </a:spcAft>
            </a:pPr>
            <a:r>
              <a:rPr lang="en-US" sz="1800">
                <a:solidFill>
                  <a:srgbClr val="000000"/>
                </a:solidFill>
                <a:cs typeface="Arial" charset="0"/>
              </a:rPr>
              <a:t>Speedup =</a:t>
            </a:r>
          </a:p>
        </p:txBody>
      </p:sp>
      <p:sp>
        <p:nvSpPr>
          <p:cNvPr id="197637" name="Line 7"/>
          <p:cNvSpPr>
            <a:spLocks noChangeShapeType="1"/>
          </p:cNvSpPr>
          <p:nvPr/>
        </p:nvSpPr>
        <p:spPr bwMode="auto">
          <a:xfrm>
            <a:off x="2747963" y="5332413"/>
            <a:ext cx="5329237" cy="1587"/>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97638" name="Text Box 8"/>
          <p:cNvSpPr txBox="1">
            <a:spLocks noChangeArrowheads="1"/>
          </p:cNvSpPr>
          <p:nvPr/>
        </p:nvSpPr>
        <p:spPr bwMode="auto">
          <a:xfrm>
            <a:off x="4953000" y="4876800"/>
            <a:ext cx="9144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50000"/>
              </a:spcBef>
              <a:spcAft>
                <a:spcPct val="0"/>
              </a:spcAft>
            </a:pPr>
            <a:r>
              <a:rPr lang="en-US" sz="1800" dirty="0">
                <a:solidFill>
                  <a:srgbClr val="000000"/>
                </a:solidFill>
                <a:cs typeface="Arial" charset="0"/>
              </a:rPr>
              <a:t>1</a:t>
            </a:r>
          </a:p>
        </p:txBody>
      </p:sp>
      <p:sp>
        <p:nvSpPr>
          <p:cNvPr id="197639" name="Text Box 9"/>
          <p:cNvSpPr txBox="1">
            <a:spLocks noChangeArrowheads="1"/>
          </p:cNvSpPr>
          <p:nvPr/>
        </p:nvSpPr>
        <p:spPr bwMode="auto">
          <a:xfrm>
            <a:off x="4978400" y="5334000"/>
            <a:ext cx="915988"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50000"/>
              </a:spcBef>
              <a:spcAft>
                <a:spcPct val="0"/>
              </a:spcAft>
            </a:pPr>
            <a:r>
              <a:rPr lang="en-US" sz="3200">
                <a:solidFill>
                  <a:srgbClr val="000000"/>
                </a:solidFill>
                <a:cs typeface="Arial" charset="0"/>
              </a:rPr>
              <a:t>+</a:t>
            </a:r>
          </a:p>
        </p:txBody>
      </p:sp>
      <p:sp>
        <p:nvSpPr>
          <p:cNvPr id="197641" name="Text Box 13"/>
          <p:cNvSpPr txBox="1">
            <a:spLocks noChangeArrowheads="1"/>
          </p:cNvSpPr>
          <p:nvPr/>
        </p:nvSpPr>
        <p:spPr bwMode="auto">
          <a:xfrm>
            <a:off x="6183313" y="5303838"/>
            <a:ext cx="1154112"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50000"/>
              </a:spcBef>
              <a:spcAft>
                <a:spcPct val="0"/>
              </a:spcAft>
            </a:pPr>
            <a:r>
              <a:rPr lang="en-US" sz="1800">
                <a:solidFill>
                  <a:srgbClr val="FF0000"/>
                </a:solidFill>
                <a:cs typeface="Arial" charset="0"/>
              </a:rPr>
              <a:t>f</a:t>
            </a:r>
          </a:p>
        </p:txBody>
      </p:sp>
      <p:sp>
        <p:nvSpPr>
          <p:cNvPr id="197642" name="Text Box 14"/>
          <p:cNvSpPr txBox="1">
            <a:spLocks noChangeArrowheads="1"/>
          </p:cNvSpPr>
          <p:nvPr/>
        </p:nvSpPr>
        <p:spPr bwMode="auto">
          <a:xfrm>
            <a:off x="5478463" y="5638800"/>
            <a:ext cx="257968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50000"/>
              </a:spcBef>
              <a:spcAft>
                <a:spcPct val="0"/>
              </a:spcAft>
            </a:pPr>
            <a:r>
              <a:rPr lang="en-US" sz="1800" dirty="0">
                <a:solidFill>
                  <a:srgbClr val="FF0000"/>
                </a:solidFill>
                <a:cs typeface="Arial" charset="0"/>
              </a:rPr>
              <a:t>S + X*L</a:t>
            </a:r>
          </a:p>
        </p:txBody>
      </p:sp>
      <p:sp>
        <p:nvSpPr>
          <p:cNvPr id="197643" name="Line 15"/>
          <p:cNvSpPr>
            <a:spLocks noChangeShapeType="1"/>
          </p:cNvSpPr>
          <p:nvPr/>
        </p:nvSpPr>
        <p:spPr bwMode="auto">
          <a:xfrm flipV="1">
            <a:off x="5689600" y="5638800"/>
            <a:ext cx="2270125" cy="11113"/>
          </a:xfrm>
          <a:prstGeom prst="line">
            <a:avLst/>
          </a:prstGeom>
          <a:noFill/>
          <a:ln w="28575">
            <a:solidFill>
              <a:srgbClr val="FF0000"/>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3" name="Text Box 13"/>
          <p:cNvSpPr txBox="1">
            <a:spLocks noChangeArrowheads="1"/>
          </p:cNvSpPr>
          <p:nvPr/>
        </p:nvSpPr>
        <p:spPr bwMode="auto">
          <a:xfrm>
            <a:off x="3371850" y="5314950"/>
            <a:ext cx="1154112"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50000"/>
              </a:spcBef>
              <a:spcAft>
                <a:spcPct val="0"/>
              </a:spcAft>
            </a:pPr>
            <a:r>
              <a:rPr lang="en-US" sz="1800" dirty="0">
                <a:solidFill>
                  <a:srgbClr val="FF0000"/>
                </a:solidFill>
                <a:cs typeface="Arial" charset="0"/>
              </a:rPr>
              <a:t>1 - f</a:t>
            </a:r>
          </a:p>
        </p:txBody>
      </p:sp>
      <p:sp>
        <p:nvSpPr>
          <p:cNvPr id="14" name="Text Box 14"/>
          <p:cNvSpPr txBox="1">
            <a:spLocks noChangeArrowheads="1"/>
          </p:cNvSpPr>
          <p:nvPr/>
        </p:nvSpPr>
        <p:spPr bwMode="auto">
          <a:xfrm>
            <a:off x="2667000" y="5649912"/>
            <a:ext cx="257968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50000"/>
              </a:spcBef>
              <a:spcAft>
                <a:spcPct val="0"/>
              </a:spcAft>
            </a:pPr>
            <a:r>
              <a:rPr lang="en-US" sz="1800" dirty="0">
                <a:solidFill>
                  <a:srgbClr val="FF0000"/>
                </a:solidFill>
                <a:cs typeface="Arial" charset="0"/>
              </a:rPr>
              <a:t>X</a:t>
            </a:r>
          </a:p>
        </p:txBody>
      </p:sp>
      <p:sp>
        <p:nvSpPr>
          <p:cNvPr id="15" name="Line 15"/>
          <p:cNvSpPr>
            <a:spLocks noChangeShapeType="1"/>
          </p:cNvSpPr>
          <p:nvPr/>
        </p:nvSpPr>
        <p:spPr bwMode="auto">
          <a:xfrm flipV="1">
            <a:off x="2878137" y="5649912"/>
            <a:ext cx="2270125" cy="11113"/>
          </a:xfrm>
          <a:prstGeom prst="line">
            <a:avLst/>
          </a:prstGeom>
          <a:noFill/>
          <a:ln w="28575">
            <a:solidFill>
              <a:srgbClr val="FF0000"/>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315942708"/>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Title 1"/>
          <p:cNvSpPr>
            <a:spLocks noGrp="1"/>
          </p:cNvSpPr>
          <p:nvPr>
            <p:ph type="title"/>
          </p:nvPr>
        </p:nvSpPr>
        <p:spPr/>
        <p:txBody>
          <a:bodyPr/>
          <a:lstStyle/>
          <a:p>
            <a:r>
              <a:rPr lang="en-US">
                <a:latin typeface="Garamond" charset="0"/>
                <a:ea typeface="ＭＳ Ｐゴシック" charset="0"/>
                <a:cs typeface="ＭＳ Ｐゴシック" charset="0"/>
              </a:rPr>
              <a:t>Caveats of Parallelism, Revisited</a:t>
            </a:r>
          </a:p>
        </p:txBody>
      </p:sp>
      <p:sp>
        <p:nvSpPr>
          <p:cNvPr id="220162" name="Content Placeholder 2"/>
          <p:cNvSpPr>
            <a:spLocks noGrp="1"/>
          </p:cNvSpPr>
          <p:nvPr>
            <p:ph idx="1"/>
          </p:nvPr>
        </p:nvSpPr>
        <p:spPr>
          <a:xfrm>
            <a:off x="228600" y="996950"/>
            <a:ext cx="8915400" cy="5194300"/>
          </a:xfrm>
        </p:spPr>
        <p:txBody>
          <a:bodyPr/>
          <a:lstStyle/>
          <a:p>
            <a:r>
              <a:rPr lang="en-US">
                <a:latin typeface="Tahoma" charset="0"/>
                <a:ea typeface="ＭＳ Ｐゴシック" charset="0"/>
                <a:cs typeface="ＭＳ Ｐゴシック" charset="0"/>
              </a:rPr>
              <a:t>Amdahl</a:t>
            </a:r>
            <a:r>
              <a:rPr lang="ja-JP" altLang="en-US">
                <a:latin typeface="Tahoma" charset="0"/>
                <a:ea typeface="ＭＳ Ｐゴシック" charset="0"/>
                <a:cs typeface="ＭＳ Ｐゴシック" charset="0"/>
              </a:rPr>
              <a:t>’</a:t>
            </a:r>
            <a:r>
              <a:rPr lang="en-US" altLang="ja-JP">
                <a:latin typeface="Tahoma" charset="0"/>
                <a:ea typeface="ＭＳ Ｐゴシック" charset="0"/>
                <a:cs typeface="ＭＳ Ｐゴシック" charset="0"/>
              </a:rPr>
              <a:t>s Law</a:t>
            </a:r>
          </a:p>
          <a:p>
            <a:pPr lvl="1"/>
            <a:r>
              <a:rPr lang="en-US">
                <a:latin typeface="Tahoma" charset="0"/>
                <a:ea typeface="ＭＳ Ｐゴシック" charset="0"/>
              </a:rPr>
              <a:t>f: Parallelizable fraction of a program</a:t>
            </a:r>
          </a:p>
          <a:p>
            <a:pPr lvl="1"/>
            <a:r>
              <a:rPr lang="en-US">
                <a:latin typeface="Tahoma" charset="0"/>
                <a:ea typeface="ＭＳ Ｐゴシック" charset="0"/>
              </a:rPr>
              <a:t>N: Number of processors</a:t>
            </a:r>
          </a:p>
          <a:p>
            <a:pPr lvl="1"/>
            <a:endParaRPr lang="en-US">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a:p>
            <a:pPr lvl="1"/>
            <a:r>
              <a:rPr lang="en-US" sz="1700">
                <a:latin typeface="Tahoma" charset="0"/>
                <a:ea typeface="ＭＳ Ｐゴシック" charset="0"/>
              </a:rPr>
              <a:t>Amdahl, </a:t>
            </a:r>
            <a:r>
              <a:rPr lang="ja-JP" altLang="en-US" sz="1700">
                <a:latin typeface="Tahoma" charset="0"/>
                <a:ea typeface="ＭＳ Ｐゴシック" charset="0"/>
              </a:rPr>
              <a:t>“</a:t>
            </a:r>
            <a:r>
              <a:rPr lang="en-US" altLang="ja-JP" sz="1700">
                <a:solidFill>
                  <a:srgbClr val="0000FF"/>
                </a:solidFill>
                <a:latin typeface="Tahoma" charset="0"/>
                <a:ea typeface="ＭＳ Ｐゴシック" charset="0"/>
              </a:rPr>
              <a:t>Validity of the single processor approach to achieving large scale computing capabilities</a:t>
            </a:r>
            <a:r>
              <a:rPr lang="en-US" altLang="ja-JP" sz="1700">
                <a:latin typeface="Tahoma" charset="0"/>
                <a:ea typeface="ＭＳ Ｐゴシック" charset="0"/>
              </a:rPr>
              <a:t>,</a:t>
            </a:r>
            <a:r>
              <a:rPr lang="ja-JP" altLang="en-US" sz="1700">
                <a:latin typeface="Tahoma" charset="0"/>
                <a:ea typeface="ＭＳ Ｐゴシック" charset="0"/>
              </a:rPr>
              <a:t>”</a:t>
            </a:r>
            <a:r>
              <a:rPr lang="en-US" altLang="ja-JP" sz="1700">
                <a:latin typeface="Tahoma" charset="0"/>
                <a:ea typeface="ＭＳ Ｐゴシック" charset="0"/>
              </a:rPr>
              <a:t> AFIPS 1967. </a:t>
            </a:r>
          </a:p>
          <a:p>
            <a:r>
              <a:rPr lang="en-US">
                <a:solidFill>
                  <a:srgbClr val="FF0000"/>
                </a:solidFill>
                <a:latin typeface="Tahoma" charset="0"/>
                <a:ea typeface="ＭＳ Ｐゴシック" charset="0"/>
                <a:cs typeface="ＭＳ Ｐゴシック" charset="0"/>
              </a:rPr>
              <a:t>Maximum speedup limited by serial portion: </a:t>
            </a:r>
            <a:r>
              <a:rPr lang="en-US">
                <a:solidFill>
                  <a:srgbClr val="0000FF"/>
                </a:solidFill>
                <a:latin typeface="Tahoma" charset="0"/>
                <a:ea typeface="ＭＳ Ｐゴシック" charset="0"/>
                <a:cs typeface="ＭＳ Ｐゴシック" charset="0"/>
              </a:rPr>
              <a:t>Serial bottleneck</a:t>
            </a:r>
          </a:p>
          <a:p>
            <a:r>
              <a:rPr lang="en-US">
                <a:solidFill>
                  <a:srgbClr val="FF0000"/>
                </a:solidFill>
                <a:latin typeface="Tahoma" charset="0"/>
                <a:ea typeface="ＭＳ Ｐゴシック" charset="0"/>
                <a:cs typeface="ＭＳ Ｐゴシック" charset="0"/>
              </a:rPr>
              <a:t>Parallel portion is usually not perfectly parallel</a:t>
            </a:r>
          </a:p>
          <a:p>
            <a:pPr lvl="1"/>
            <a:r>
              <a:rPr lang="en-US">
                <a:solidFill>
                  <a:srgbClr val="0000FF"/>
                </a:solidFill>
                <a:latin typeface="Tahoma" charset="0"/>
                <a:ea typeface="ＭＳ Ｐゴシック" charset="0"/>
              </a:rPr>
              <a:t>Synchronization</a:t>
            </a:r>
            <a:r>
              <a:rPr lang="en-US">
                <a:latin typeface="Tahoma" charset="0"/>
                <a:ea typeface="ＭＳ Ｐゴシック" charset="0"/>
              </a:rPr>
              <a:t> overhead (e.g., updates to shared data)</a:t>
            </a:r>
          </a:p>
          <a:p>
            <a:pPr lvl="1"/>
            <a:r>
              <a:rPr lang="en-US">
                <a:solidFill>
                  <a:srgbClr val="0000FF"/>
                </a:solidFill>
                <a:latin typeface="Tahoma" charset="0"/>
                <a:ea typeface="ＭＳ Ｐゴシック" charset="0"/>
              </a:rPr>
              <a:t>Load imbalance </a:t>
            </a:r>
            <a:r>
              <a:rPr lang="en-US">
                <a:latin typeface="Tahoma" charset="0"/>
                <a:ea typeface="ＭＳ Ｐゴシック" charset="0"/>
              </a:rPr>
              <a:t>overhead (imperfect parallelization)</a:t>
            </a:r>
          </a:p>
          <a:p>
            <a:pPr lvl="1"/>
            <a:r>
              <a:rPr lang="en-US">
                <a:solidFill>
                  <a:srgbClr val="0000FF"/>
                </a:solidFill>
                <a:latin typeface="Tahoma" charset="0"/>
                <a:ea typeface="ＭＳ Ｐゴシック" charset="0"/>
              </a:rPr>
              <a:t>Resource sharing </a:t>
            </a:r>
            <a:r>
              <a:rPr lang="en-US">
                <a:latin typeface="Tahoma" charset="0"/>
                <a:ea typeface="ＭＳ Ｐゴシック" charset="0"/>
              </a:rPr>
              <a:t>overhead (contention among N processors)</a:t>
            </a:r>
          </a:p>
          <a:p>
            <a:pPr lvl="1"/>
            <a:endParaRPr lang="en-US">
              <a:latin typeface="Tahoma" charset="0"/>
              <a:ea typeface="ＭＳ Ｐゴシック" charset="0"/>
            </a:endParaRPr>
          </a:p>
        </p:txBody>
      </p:sp>
      <p:sp>
        <p:nvSpPr>
          <p:cNvPr id="220163"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C415228-36BB-6A41-A6C3-7A42358B1C84}" type="slidenum">
              <a:rPr lang="en-US" sz="1600">
                <a:solidFill>
                  <a:srgbClr val="000000"/>
                </a:solidFill>
                <a:latin typeface="Garamond" charset="0"/>
                <a:cs typeface="Arial" charset="0"/>
              </a:rPr>
              <a:pPr eaLnBrk="1" hangingPunct="1"/>
              <a:t>51</a:t>
            </a:fld>
            <a:endParaRPr lang="en-US" sz="1600">
              <a:solidFill>
                <a:srgbClr val="000000"/>
              </a:solidFill>
              <a:latin typeface="Garamond" charset="0"/>
              <a:cs typeface="Arial" charset="0"/>
            </a:endParaRPr>
          </a:p>
        </p:txBody>
      </p:sp>
      <p:sp>
        <p:nvSpPr>
          <p:cNvPr id="220164" name="Text Box 6"/>
          <p:cNvSpPr txBox="1">
            <a:spLocks noChangeArrowheads="1"/>
          </p:cNvSpPr>
          <p:nvPr/>
        </p:nvSpPr>
        <p:spPr bwMode="auto">
          <a:xfrm>
            <a:off x="914400" y="2749550"/>
            <a:ext cx="18034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fontAlgn="base">
              <a:spcBef>
                <a:spcPct val="50000"/>
              </a:spcBef>
              <a:spcAft>
                <a:spcPct val="0"/>
              </a:spcAft>
            </a:pPr>
            <a:r>
              <a:rPr lang="en-US" sz="1800">
                <a:solidFill>
                  <a:srgbClr val="000000"/>
                </a:solidFill>
                <a:cs typeface="Arial" charset="0"/>
              </a:rPr>
              <a:t>Speedup =</a:t>
            </a:r>
          </a:p>
        </p:txBody>
      </p:sp>
      <p:sp>
        <p:nvSpPr>
          <p:cNvPr id="220165" name="Line 7"/>
          <p:cNvSpPr>
            <a:spLocks noChangeShapeType="1"/>
          </p:cNvSpPr>
          <p:nvPr/>
        </p:nvSpPr>
        <p:spPr bwMode="auto">
          <a:xfrm>
            <a:off x="2747963" y="2970213"/>
            <a:ext cx="3862387" cy="1587"/>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20166" name="Text Box 8"/>
          <p:cNvSpPr txBox="1">
            <a:spLocks noChangeArrowheads="1"/>
          </p:cNvSpPr>
          <p:nvPr/>
        </p:nvSpPr>
        <p:spPr bwMode="auto">
          <a:xfrm>
            <a:off x="4138613" y="2514600"/>
            <a:ext cx="9144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50000"/>
              </a:spcBef>
              <a:spcAft>
                <a:spcPct val="0"/>
              </a:spcAft>
            </a:pPr>
            <a:r>
              <a:rPr lang="en-US" sz="1800">
                <a:solidFill>
                  <a:srgbClr val="000000"/>
                </a:solidFill>
                <a:cs typeface="Arial" charset="0"/>
              </a:rPr>
              <a:t>1</a:t>
            </a:r>
          </a:p>
        </p:txBody>
      </p:sp>
      <p:sp>
        <p:nvSpPr>
          <p:cNvPr id="220167" name="Text Box 9"/>
          <p:cNvSpPr txBox="1">
            <a:spLocks noChangeArrowheads="1"/>
          </p:cNvSpPr>
          <p:nvPr/>
        </p:nvSpPr>
        <p:spPr bwMode="auto">
          <a:xfrm>
            <a:off x="3530600" y="2971800"/>
            <a:ext cx="915988"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50000"/>
              </a:spcBef>
              <a:spcAft>
                <a:spcPct val="0"/>
              </a:spcAft>
            </a:pPr>
            <a:r>
              <a:rPr lang="en-US" sz="3200">
                <a:solidFill>
                  <a:srgbClr val="000000"/>
                </a:solidFill>
                <a:cs typeface="Arial" charset="0"/>
              </a:rPr>
              <a:t>+</a:t>
            </a:r>
          </a:p>
        </p:txBody>
      </p:sp>
      <p:sp>
        <p:nvSpPr>
          <p:cNvPr id="220168" name="Text Box 10"/>
          <p:cNvSpPr txBox="1">
            <a:spLocks noChangeArrowheads="1"/>
          </p:cNvSpPr>
          <p:nvPr/>
        </p:nvSpPr>
        <p:spPr bwMode="auto">
          <a:xfrm>
            <a:off x="2820988" y="3044825"/>
            <a:ext cx="914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50000"/>
              </a:spcBef>
              <a:spcAft>
                <a:spcPct val="0"/>
              </a:spcAft>
            </a:pPr>
            <a:r>
              <a:rPr lang="en-US" sz="2000">
                <a:solidFill>
                  <a:srgbClr val="000000"/>
                </a:solidFill>
                <a:cs typeface="Arial" charset="0"/>
              </a:rPr>
              <a:t>1 - f</a:t>
            </a:r>
          </a:p>
        </p:txBody>
      </p:sp>
      <p:sp>
        <p:nvSpPr>
          <p:cNvPr id="220169" name="Text Box 13"/>
          <p:cNvSpPr txBox="1">
            <a:spLocks noChangeArrowheads="1"/>
          </p:cNvSpPr>
          <p:nvPr/>
        </p:nvSpPr>
        <p:spPr bwMode="auto">
          <a:xfrm>
            <a:off x="4735513" y="2941638"/>
            <a:ext cx="1154112"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50000"/>
              </a:spcBef>
              <a:spcAft>
                <a:spcPct val="0"/>
              </a:spcAft>
            </a:pPr>
            <a:r>
              <a:rPr lang="en-US" sz="1800">
                <a:solidFill>
                  <a:srgbClr val="FF0000"/>
                </a:solidFill>
                <a:cs typeface="Arial" charset="0"/>
              </a:rPr>
              <a:t>f</a:t>
            </a:r>
          </a:p>
        </p:txBody>
      </p:sp>
      <p:sp>
        <p:nvSpPr>
          <p:cNvPr id="220170" name="Text Box 14"/>
          <p:cNvSpPr txBox="1">
            <a:spLocks noChangeArrowheads="1"/>
          </p:cNvSpPr>
          <p:nvPr/>
        </p:nvSpPr>
        <p:spPr bwMode="auto">
          <a:xfrm>
            <a:off x="4030663" y="3276600"/>
            <a:ext cx="257968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50000"/>
              </a:spcBef>
              <a:spcAft>
                <a:spcPct val="0"/>
              </a:spcAft>
            </a:pPr>
            <a:r>
              <a:rPr lang="en-US" sz="1800">
                <a:solidFill>
                  <a:srgbClr val="FF0000"/>
                </a:solidFill>
                <a:cs typeface="Arial" charset="0"/>
              </a:rPr>
              <a:t>N</a:t>
            </a:r>
          </a:p>
        </p:txBody>
      </p:sp>
      <p:sp>
        <p:nvSpPr>
          <p:cNvPr id="220171" name="Line 15"/>
          <p:cNvSpPr>
            <a:spLocks noChangeShapeType="1"/>
          </p:cNvSpPr>
          <p:nvPr/>
        </p:nvSpPr>
        <p:spPr bwMode="auto">
          <a:xfrm flipV="1">
            <a:off x="4241800" y="3276600"/>
            <a:ext cx="2270125" cy="11113"/>
          </a:xfrm>
          <a:prstGeom prst="line">
            <a:avLst/>
          </a:prstGeom>
          <a:noFill/>
          <a:ln w="28575">
            <a:solidFill>
              <a:srgbClr val="FF0000"/>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037941771"/>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Title 6"/>
          <p:cNvSpPr>
            <a:spLocks noGrp="1"/>
          </p:cNvSpPr>
          <p:nvPr>
            <p:ph type="title"/>
          </p:nvPr>
        </p:nvSpPr>
        <p:spPr/>
        <p:txBody>
          <a:bodyPr/>
          <a:lstStyle/>
          <a:p>
            <a:r>
              <a:rPr lang="en-US">
                <a:latin typeface="Garamond" charset="0"/>
                <a:ea typeface="ＭＳ Ｐゴシック" charset="0"/>
                <a:cs typeface="ＭＳ Ｐゴシック" charset="0"/>
              </a:rPr>
              <a:t>Accelerating Parallel Bottlenecks</a:t>
            </a:r>
          </a:p>
        </p:txBody>
      </p:sp>
      <p:sp>
        <p:nvSpPr>
          <p:cNvPr id="8" name="Content Placeholder 7"/>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Serialized or imbalanced execution in the parallel portion can also benefit from a large core</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Examples:</a:t>
            </a:r>
          </a:p>
          <a:p>
            <a:pPr lvl="1"/>
            <a:r>
              <a:rPr lang="en-US">
                <a:latin typeface="Tahoma" charset="0"/>
                <a:ea typeface="ＭＳ Ｐゴシック" charset="0"/>
              </a:rPr>
              <a:t>Critical sections that are contended</a:t>
            </a:r>
          </a:p>
          <a:p>
            <a:pPr lvl="1"/>
            <a:r>
              <a:rPr lang="en-US">
                <a:latin typeface="Tahoma" charset="0"/>
                <a:ea typeface="ＭＳ Ｐゴシック" charset="0"/>
              </a:rPr>
              <a:t>Parallel stages that take longer than others to execute</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Idea: </a:t>
            </a:r>
            <a:r>
              <a:rPr lang="en-US">
                <a:solidFill>
                  <a:srgbClr val="0000FF"/>
                </a:solidFill>
                <a:latin typeface="Tahoma" charset="0"/>
                <a:ea typeface="ＭＳ Ｐゴシック" charset="0"/>
                <a:cs typeface="ＭＳ Ｐゴシック" charset="0"/>
              </a:rPr>
              <a:t>Dynamically identify these code portions that cause serialization and execute them on a large core</a:t>
            </a:r>
          </a:p>
        </p:txBody>
      </p:sp>
      <p:sp>
        <p:nvSpPr>
          <p:cNvPr id="221187"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BBB1A8F-229D-224A-8B31-0309DD28B457}" type="slidenum">
              <a:rPr lang="en-US" sz="1600">
                <a:solidFill>
                  <a:srgbClr val="000000"/>
                </a:solidFill>
                <a:latin typeface="Garamond" charset="0"/>
              </a:rPr>
              <a:pPr eaLnBrk="1" hangingPunct="1"/>
              <a:t>52</a:t>
            </a:fld>
            <a:endParaRPr lang="en-US" sz="1600">
              <a:solidFill>
                <a:srgbClr val="000000"/>
              </a:solidFill>
              <a:latin typeface="Garamond" charset="0"/>
            </a:endParaRPr>
          </a:p>
        </p:txBody>
      </p:sp>
    </p:spTree>
    <p:extLst>
      <p:ext uri="{BB962C8B-B14F-4D97-AF65-F5344CB8AC3E}">
        <p14:creationId xmlns:p14="http://schemas.microsoft.com/office/powerpoint/2010/main" val="16702733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Title 4"/>
          <p:cNvSpPr>
            <a:spLocks noGrp="1"/>
          </p:cNvSpPr>
          <p:nvPr>
            <p:ph type="ctrTitle"/>
          </p:nvPr>
        </p:nvSpPr>
        <p:spPr/>
        <p:txBody>
          <a:bodyPr/>
          <a:lstStyle/>
          <a:p>
            <a:r>
              <a:rPr lang="en-US">
                <a:latin typeface="Garamond" charset="0"/>
                <a:ea typeface="ＭＳ Ｐゴシック" charset="0"/>
                <a:cs typeface="ＭＳ Ｐゴシック" charset="0"/>
              </a:rPr>
              <a:t>Accelerated Critical Sections</a:t>
            </a:r>
          </a:p>
        </p:txBody>
      </p:sp>
      <p:sp>
        <p:nvSpPr>
          <p:cNvPr id="222210" name="Subtitle 5"/>
          <p:cNvSpPr>
            <a:spLocks noGrp="1"/>
          </p:cNvSpPr>
          <p:nvPr>
            <p:ph type="subTitle" idx="1"/>
          </p:nvPr>
        </p:nvSpPr>
        <p:spPr>
          <a:xfrm>
            <a:off x="76200" y="3962400"/>
            <a:ext cx="8991600" cy="1752600"/>
          </a:xfrm>
        </p:spPr>
        <p:txBody>
          <a:bodyPr/>
          <a:lstStyle/>
          <a:p>
            <a:pPr>
              <a:buFont typeface="Wingdings" charset="0"/>
              <a:buNone/>
            </a:pPr>
            <a:r>
              <a:rPr lang="en-US" sz="1600" dirty="0">
                <a:latin typeface="Tahoma" charset="0"/>
                <a:ea typeface="ＭＳ Ｐゴシック" charset="0"/>
                <a:cs typeface="ＭＳ Ｐゴシック" charset="0"/>
              </a:rPr>
              <a:t>M. </a:t>
            </a:r>
            <a:r>
              <a:rPr lang="en-US" sz="1600" dirty="0" err="1">
                <a:latin typeface="Tahoma" charset="0"/>
                <a:ea typeface="ＭＳ Ｐゴシック" charset="0"/>
                <a:cs typeface="ＭＳ Ｐゴシック" charset="0"/>
              </a:rPr>
              <a:t>Aater</a:t>
            </a:r>
            <a:r>
              <a:rPr lang="en-US" sz="1600" dirty="0">
                <a:latin typeface="Tahoma" charset="0"/>
                <a:ea typeface="ＭＳ Ｐゴシック" charset="0"/>
                <a:cs typeface="ＭＳ Ｐゴシック" charset="0"/>
              </a:rPr>
              <a:t> </a:t>
            </a:r>
            <a:r>
              <a:rPr lang="en-US" sz="1600" dirty="0" err="1">
                <a:latin typeface="Tahoma" charset="0"/>
                <a:ea typeface="ＭＳ Ｐゴシック" charset="0"/>
                <a:cs typeface="ＭＳ Ｐゴシック" charset="0"/>
              </a:rPr>
              <a:t>Suleman</a:t>
            </a:r>
            <a:r>
              <a:rPr lang="en-US" sz="1600" dirty="0">
                <a:latin typeface="Tahoma" charset="0"/>
                <a:ea typeface="ＭＳ Ｐゴシック" charset="0"/>
                <a:cs typeface="ＭＳ Ｐゴシック" charset="0"/>
              </a:rPr>
              <a:t>, </a:t>
            </a:r>
            <a:r>
              <a:rPr lang="en-US" sz="1600" dirty="0" err="1">
                <a:latin typeface="Tahoma" charset="0"/>
                <a:ea typeface="ＭＳ Ｐゴシック" charset="0"/>
                <a:cs typeface="ＭＳ Ｐゴシック" charset="0"/>
              </a:rPr>
              <a:t>Onur</a:t>
            </a:r>
            <a:r>
              <a:rPr lang="en-US" sz="1600" dirty="0">
                <a:latin typeface="Tahoma" charset="0"/>
                <a:ea typeface="ＭＳ Ｐゴシック" charset="0"/>
                <a:cs typeface="ＭＳ Ｐゴシック" charset="0"/>
              </a:rPr>
              <a:t> </a:t>
            </a:r>
            <a:r>
              <a:rPr lang="en-US" sz="1600" dirty="0" err="1">
                <a:latin typeface="Tahoma" charset="0"/>
                <a:ea typeface="ＭＳ Ｐゴシック" charset="0"/>
                <a:cs typeface="ＭＳ Ｐゴシック" charset="0"/>
              </a:rPr>
              <a:t>Mutlu</a:t>
            </a:r>
            <a:r>
              <a:rPr lang="en-US" sz="1600" dirty="0">
                <a:latin typeface="Tahoma" charset="0"/>
                <a:ea typeface="ＭＳ Ｐゴシック" charset="0"/>
                <a:cs typeface="ＭＳ Ｐゴシック" charset="0"/>
              </a:rPr>
              <a:t>, </a:t>
            </a:r>
            <a:r>
              <a:rPr lang="en-US" sz="1600" dirty="0" err="1">
                <a:latin typeface="Tahoma" charset="0"/>
                <a:ea typeface="ＭＳ Ｐゴシック" charset="0"/>
                <a:cs typeface="ＭＳ Ｐゴシック" charset="0"/>
              </a:rPr>
              <a:t>Moinuddin</a:t>
            </a:r>
            <a:r>
              <a:rPr lang="en-US" sz="1600" dirty="0">
                <a:latin typeface="Tahoma" charset="0"/>
                <a:ea typeface="ＭＳ Ｐゴシック" charset="0"/>
                <a:cs typeface="ＭＳ Ｐゴシック" charset="0"/>
              </a:rPr>
              <a:t> K. </a:t>
            </a:r>
            <a:r>
              <a:rPr lang="en-US" sz="1600" dirty="0" err="1">
                <a:latin typeface="Tahoma" charset="0"/>
                <a:ea typeface="ＭＳ Ｐゴシック" charset="0"/>
                <a:cs typeface="ＭＳ Ｐゴシック" charset="0"/>
              </a:rPr>
              <a:t>Qureshi</a:t>
            </a:r>
            <a:r>
              <a:rPr lang="en-US" sz="1600" dirty="0">
                <a:latin typeface="Tahoma" charset="0"/>
                <a:ea typeface="ＭＳ Ｐゴシック" charset="0"/>
                <a:cs typeface="ＭＳ Ｐゴシック" charset="0"/>
              </a:rPr>
              <a:t>, and Yale N. </a:t>
            </a:r>
            <a:r>
              <a:rPr lang="en-US" sz="1600" dirty="0" err="1">
                <a:latin typeface="Tahoma" charset="0"/>
                <a:ea typeface="ＭＳ Ｐゴシック" charset="0"/>
                <a:cs typeface="ＭＳ Ｐゴシック" charset="0"/>
              </a:rPr>
              <a:t>Patt</a:t>
            </a:r>
            <a:r>
              <a:rPr lang="en-US" sz="1600" dirty="0">
                <a:latin typeface="Tahoma" charset="0"/>
                <a:ea typeface="ＭＳ Ｐゴシック" charset="0"/>
                <a:cs typeface="ＭＳ Ｐゴシック" charset="0"/>
              </a:rPr>
              <a:t>,</a:t>
            </a:r>
            <a:br>
              <a:rPr lang="en-US" sz="1600" dirty="0">
                <a:latin typeface="Tahoma" charset="0"/>
                <a:ea typeface="ＭＳ Ｐゴシック" charset="0"/>
                <a:cs typeface="ＭＳ Ｐゴシック" charset="0"/>
              </a:rPr>
            </a:br>
            <a:r>
              <a:rPr lang="en-US" sz="1600" b="1" dirty="0">
                <a:latin typeface="Tahoma" charset="0"/>
                <a:ea typeface="ＭＳ Ｐゴシック" charset="0"/>
                <a:cs typeface="ＭＳ Ｐゴシック" charset="0"/>
                <a:hlinkClick r:id="rId2"/>
              </a:rPr>
              <a:t>"Accelerating Critical Section Execution with Asymmetric Multi-Core Architectures"</a:t>
            </a:r>
            <a:r>
              <a:rPr lang="en-US" sz="1600" dirty="0">
                <a:latin typeface="Tahoma" charset="0"/>
                <a:ea typeface="ＭＳ Ｐゴシック" charset="0"/>
                <a:cs typeface="ＭＳ Ｐゴシック" charset="0"/>
              </a:rPr>
              <a:t> </a:t>
            </a:r>
            <a:br>
              <a:rPr lang="en-US" sz="1600" dirty="0">
                <a:latin typeface="Tahoma" charset="0"/>
                <a:ea typeface="ＭＳ Ｐゴシック" charset="0"/>
                <a:cs typeface="ＭＳ Ｐゴシック" charset="0"/>
              </a:rPr>
            </a:br>
            <a:r>
              <a:rPr lang="en-US" sz="1600" i="1" dirty="0">
                <a:latin typeface="Tahoma" charset="0"/>
                <a:ea typeface="ＭＳ Ｐゴシック" charset="0"/>
                <a:cs typeface="ＭＳ Ｐゴシック" charset="0"/>
              </a:rPr>
              <a:t>Proceedings of the </a:t>
            </a:r>
            <a:r>
              <a:rPr lang="en-US" sz="1600" i="1" dirty="0">
                <a:latin typeface="Tahoma" charset="0"/>
                <a:ea typeface="ＭＳ Ｐゴシック" charset="0"/>
                <a:cs typeface="ＭＳ Ｐゴシック" charset="0"/>
                <a:hlinkClick r:id="rId3"/>
              </a:rPr>
              <a:t>14th International Conference on Architectural Support for Programming Languages and Operating Systems</a:t>
            </a:r>
            <a:r>
              <a:rPr lang="en-US" sz="1600" i="1" dirty="0">
                <a:latin typeface="Tahoma" charset="0"/>
                <a:ea typeface="ＭＳ Ｐゴシック" charset="0"/>
                <a:cs typeface="ＭＳ Ｐゴシック" charset="0"/>
              </a:rPr>
              <a:t> (</a:t>
            </a:r>
            <a:r>
              <a:rPr lang="en-US" sz="1600" b="1" i="1" dirty="0">
                <a:latin typeface="Tahoma" charset="0"/>
                <a:ea typeface="ＭＳ Ｐゴシック" charset="0"/>
                <a:cs typeface="ＭＳ Ｐゴシック" charset="0"/>
              </a:rPr>
              <a:t>ASPLOS</a:t>
            </a:r>
            <a:r>
              <a:rPr lang="en-US" sz="1600" i="1" dirty="0">
                <a:latin typeface="Tahoma" charset="0"/>
                <a:ea typeface="ＭＳ Ｐゴシック" charset="0"/>
                <a:cs typeface="ＭＳ Ｐゴシック" charset="0"/>
              </a:rPr>
              <a:t>), 2009</a:t>
            </a:r>
            <a:endParaRPr lang="en-US" sz="1600" dirty="0">
              <a:latin typeface="Tahoma" charset="0"/>
              <a:ea typeface="ＭＳ Ｐゴシック" charset="0"/>
              <a:cs typeface="ＭＳ Ｐゴシック" charset="0"/>
            </a:endParaRPr>
          </a:p>
        </p:txBody>
      </p:sp>
      <p:sp>
        <p:nvSpPr>
          <p:cNvPr id="222211"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86FA6F8-9009-B744-9179-F3668464F0FE}" type="slidenum">
              <a:rPr lang="en-US" sz="1200">
                <a:solidFill>
                  <a:srgbClr val="000000"/>
                </a:solidFill>
                <a:latin typeface="Garamond" charset="0"/>
              </a:rPr>
              <a:pPr eaLnBrk="1" hangingPunct="1"/>
              <a:t>53</a:t>
            </a:fld>
            <a:endParaRPr lang="en-US" sz="1200">
              <a:solidFill>
                <a:srgbClr val="000000"/>
              </a:solidFill>
              <a:latin typeface="Garamond" charset="0"/>
            </a:endParaRPr>
          </a:p>
        </p:txBody>
      </p:sp>
    </p:spTree>
    <p:extLst>
      <p:ext uri="{BB962C8B-B14F-4D97-AF65-F5344CB8AC3E}">
        <p14:creationId xmlns:p14="http://schemas.microsoft.com/office/powerpoint/2010/main" val="1391275260"/>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Title 1"/>
          <p:cNvSpPr>
            <a:spLocks noGrp="1"/>
          </p:cNvSpPr>
          <p:nvPr>
            <p:ph type="title"/>
          </p:nvPr>
        </p:nvSpPr>
        <p:spPr/>
        <p:txBody>
          <a:bodyPr/>
          <a:lstStyle/>
          <a:p>
            <a:r>
              <a:rPr lang="en-US">
                <a:latin typeface="Garamond" charset="0"/>
              </a:rPr>
              <a:t>Contention for Critical Sections</a:t>
            </a:r>
          </a:p>
        </p:txBody>
      </p:sp>
      <p:sp>
        <p:nvSpPr>
          <p:cNvPr id="223234" name="Content Placeholder 2"/>
          <p:cNvSpPr>
            <a:spLocks noGrp="1"/>
          </p:cNvSpPr>
          <p:nvPr>
            <p:ph idx="1"/>
          </p:nvPr>
        </p:nvSpPr>
        <p:spPr/>
        <p:txBody>
          <a:bodyPr/>
          <a:lstStyle/>
          <a:p>
            <a:endParaRPr lang="en-US">
              <a:latin typeface="Tahoma" charset="0"/>
            </a:endParaRPr>
          </a:p>
        </p:txBody>
      </p:sp>
      <p:sp>
        <p:nvSpPr>
          <p:cNvPr id="223235"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2FF11B8-D3EB-F54D-9CCA-EFB21B10F4D7}" type="slidenum">
              <a:rPr lang="en-US" sz="1600">
                <a:solidFill>
                  <a:srgbClr val="000000"/>
                </a:solidFill>
                <a:latin typeface="Garamond" charset="0"/>
              </a:rPr>
              <a:pPr eaLnBrk="1" hangingPunct="1"/>
              <a:t>54</a:t>
            </a:fld>
            <a:endParaRPr lang="en-US" sz="1600">
              <a:solidFill>
                <a:srgbClr val="000000"/>
              </a:solidFill>
              <a:latin typeface="Garamond" charset="0"/>
            </a:endParaRPr>
          </a:p>
        </p:txBody>
      </p:sp>
      <p:sp>
        <p:nvSpPr>
          <p:cNvPr id="5" name="Line 3"/>
          <p:cNvSpPr>
            <a:spLocks noChangeShapeType="1"/>
          </p:cNvSpPr>
          <p:nvPr/>
        </p:nvSpPr>
        <p:spPr bwMode="auto">
          <a:xfrm flipH="1" flipV="1">
            <a:off x="749300" y="1373188"/>
            <a:ext cx="0" cy="4400550"/>
          </a:xfrm>
          <a:prstGeom prst="line">
            <a:avLst/>
          </a:prstGeom>
          <a:noFill/>
          <a:ln w="9525">
            <a:solidFill>
              <a:schemeClr val="tx1"/>
            </a:solidFill>
            <a:round/>
            <a:headEnd/>
            <a:tailEnd type="none" w="lg" len="lg"/>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6" name="Line 4"/>
          <p:cNvSpPr>
            <a:spLocks noChangeShapeType="1"/>
          </p:cNvSpPr>
          <p:nvPr/>
        </p:nvSpPr>
        <p:spPr bwMode="auto">
          <a:xfrm flipV="1">
            <a:off x="735013" y="5757863"/>
            <a:ext cx="8296275" cy="15875"/>
          </a:xfrm>
          <a:prstGeom prst="line">
            <a:avLst/>
          </a:prstGeom>
          <a:noFill/>
          <a:ln w="9525">
            <a:solidFill>
              <a:schemeClr val="tx1"/>
            </a:solidFill>
            <a:round/>
            <a:headEnd/>
            <a:tailEnd type="triangle" w="lg" len="lg"/>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23238" name="Text Box 5"/>
          <p:cNvSpPr txBox="1">
            <a:spLocks noChangeArrowheads="1"/>
          </p:cNvSpPr>
          <p:nvPr/>
        </p:nvSpPr>
        <p:spPr bwMode="auto">
          <a:xfrm>
            <a:off x="511175" y="5810250"/>
            <a:ext cx="457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rPr>
              <a:t>0</a:t>
            </a:r>
          </a:p>
        </p:txBody>
      </p:sp>
      <p:sp>
        <p:nvSpPr>
          <p:cNvPr id="8" name="Rectangle 93"/>
          <p:cNvSpPr>
            <a:spLocks noChangeArrowheads="1"/>
          </p:cNvSpPr>
          <p:nvPr/>
        </p:nvSpPr>
        <p:spPr bwMode="auto">
          <a:xfrm>
            <a:off x="7680325" y="1143000"/>
            <a:ext cx="457200" cy="152400"/>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9" name="Rectangle 94"/>
          <p:cNvSpPr>
            <a:spLocks noChangeArrowheads="1"/>
          </p:cNvSpPr>
          <p:nvPr/>
        </p:nvSpPr>
        <p:spPr bwMode="auto">
          <a:xfrm>
            <a:off x="7680325" y="1609725"/>
            <a:ext cx="457200" cy="152400"/>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0" name="Rectangle 95"/>
          <p:cNvSpPr>
            <a:spLocks noChangeArrowheads="1"/>
          </p:cNvSpPr>
          <p:nvPr/>
        </p:nvSpPr>
        <p:spPr bwMode="auto">
          <a:xfrm>
            <a:off x="7334250" y="914400"/>
            <a:ext cx="1717675" cy="1295400"/>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23242" name="Text Box 96"/>
          <p:cNvSpPr txBox="1">
            <a:spLocks noChangeArrowheads="1"/>
          </p:cNvSpPr>
          <p:nvPr/>
        </p:nvSpPr>
        <p:spPr bwMode="auto">
          <a:xfrm>
            <a:off x="8137525" y="914400"/>
            <a:ext cx="1143000"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600">
                <a:solidFill>
                  <a:srgbClr val="000000"/>
                </a:solidFill>
              </a:rPr>
              <a:t>Critical Section</a:t>
            </a:r>
          </a:p>
        </p:txBody>
      </p:sp>
      <p:sp>
        <p:nvSpPr>
          <p:cNvPr id="223243" name="Text Box 97"/>
          <p:cNvSpPr txBox="1">
            <a:spLocks noChangeArrowheads="1"/>
          </p:cNvSpPr>
          <p:nvPr/>
        </p:nvSpPr>
        <p:spPr bwMode="auto">
          <a:xfrm>
            <a:off x="8137525" y="1492250"/>
            <a:ext cx="11430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600">
                <a:solidFill>
                  <a:srgbClr val="000000"/>
                </a:solidFill>
              </a:rPr>
              <a:t>Parallel</a:t>
            </a:r>
          </a:p>
        </p:txBody>
      </p:sp>
      <p:sp>
        <p:nvSpPr>
          <p:cNvPr id="13" name="Line 98"/>
          <p:cNvSpPr>
            <a:spLocks noChangeShapeType="1"/>
          </p:cNvSpPr>
          <p:nvPr/>
        </p:nvSpPr>
        <p:spPr bwMode="auto">
          <a:xfrm>
            <a:off x="7680325" y="1993900"/>
            <a:ext cx="457200" cy="0"/>
          </a:xfrm>
          <a:prstGeom prst="line">
            <a:avLst/>
          </a:prstGeom>
          <a:noFill/>
          <a:ln w="38100">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23245" name="Text Box 99"/>
          <p:cNvSpPr txBox="1">
            <a:spLocks noChangeArrowheads="1"/>
          </p:cNvSpPr>
          <p:nvPr/>
        </p:nvSpPr>
        <p:spPr bwMode="auto">
          <a:xfrm>
            <a:off x="8137525" y="1828800"/>
            <a:ext cx="11430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600">
                <a:solidFill>
                  <a:srgbClr val="000000"/>
                </a:solidFill>
              </a:rPr>
              <a:t>Idle</a:t>
            </a:r>
          </a:p>
        </p:txBody>
      </p:sp>
      <p:sp>
        <p:nvSpPr>
          <p:cNvPr id="223246" name="Text Box 13"/>
          <p:cNvSpPr txBox="1">
            <a:spLocks noChangeArrowheads="1"/>
          </p:cNvSpPr>
          <p:nvPr/>
        </p:nvSpPr>
        <p:spPr bwMode="auto">
          <a:xfrm>
            <a:off x="639763" y="1006475"/>
            <a:ext cx="7177087"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b="1" i="1">
                <a:solidFill>
                  <a:srgbClr val="000000"/>
                </a:solidFill>
              </a:rPr>
              <a:t>12 iterations, 33% instructions inside the critical section</a:t>
            </a:r>
          </a:p>
        </p:txBody>
      </p:sp>
      <p:sp>
        <p:nvSpPr>
          <p:cNvPr id="223247" name="Text Box 14"/>
          <p:cNvSpPr txBox="1">
            <a:spLocks noChangeArrowheads="1"/>
          </p:cNvSpPr>
          <p:nvPr/>
        </p:nvSpPr>
        <p:spPr bwMode="auto">
          <a:xfrm>
            <a:off x="0" y="5413375"/>
            <a:ext cx="7302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a:solidFill>
                  <a:srgbClr val="000000"/>
                </a:solidFill>
              </a:rPr>
              <a:t>P = 1</a:t>
            </a:r>
          </a:p>
        </p:txBody>
      </p:sp>
      <p:sp>
        <p:nvSpPr>
          <p:cNvPr id="17" name="Text Box 15"/>
          <p:cNvSpPr txBox="1">
            <a:spLocks noChangeArrowheads="1"/>
          </p:cNvSpPr>
          <p:nvPr/>
        </p:nvSpPr>
        <p:spPr bwMode="auto">
          <a:xfrm>
            <a:off x="0" y="3684588"/>
            <a:ext cx="7302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a:solidFill>
                  <a:srgbClr val="000000"/>
                </a:solidFill>
              </a:rPr>
              <a:t>P = 3</a:t>
            </a:r>
          </a:p>
        </p:txBody>
      </p:sp>
      <p:sp>
        <p:nvSpPr>
          <p:cNvPr id="18" name="Text Box 16"/>
          <p:cNvSpPr txBox="1">
            <a:spLocks noChangeArrowheads="1"/>
          </p:cNvSpPr>
          <p:nvPr/>
        </p:nvSpPr>
        <p:spPr bwMode="auto">
          <a:xfrm>
            <a:off x="0" y="4752975"/>
            <a:ext cx="7302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a:solidFill>
                  <a:srgbClr val="000000"/>
                </a:solidFill>
              </a:rPr>
              <a:t>P = 2</a:t>
            </a:r>
          </a:p>
        </p:txBody>
      </p:sp>
      <p:sp>
        <p:nvSpPr>
          <p:cNvPr id="19" name="Text Box 17"/>
          <p:cNvSpPr txBox="1">
            <a:spLocks noChangeArrowheads="1"/>
          </p:cNvSpPr>
          <p:nvPr/>
        </p:nvSpPr>
        <p:spPr bwMode="auto">
          <a:xfrm>
            <a:off x="0" y="2393950"/>
            <a:ext cx="7302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a:solidFill>
                  <a:srgbClr val="000000"/>
                </a:solidFill>
              </a:rPr>
              <a:t>P = 4</a:t>
            </a:r>
          </a:p>
        </p:txBody>
      </p:sp>
      <p:sp>
        <p:nvSpPr>
          <p:cNvPr id="20" name="Line 18"/>
          <p:cNvSpPr>
            <a:spLocks noChangeShapeType="1"/>
          </p:cNvSpPr>
          <p:nvPr/>
        </p:nvSpPr>
        <p:spPr bwMode="auto">
          <a:xfrm>
            <a:off x="1408113" y="5737225"/>
            <a:ext cx="0" cy="1539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23252" name="Text Box 19"/>
          <p:cNvSpPr txBox="1">
            <a:spLocks noChangeArrowheads="1"/>
          </p:cNvSpPr>
          <p:nvPr/>
        </p:nvSpPr>
        <p:spPr bwMode="auto">
          <a:xfrm>
            <a:off x="1179513" y="5851525"/>
            <a:ext cx="457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rPr>
              <a:t>1</a:t>
            </a:r>
          </a:p>
        </p:txBody>
      </p:sp>
      <p:sp>
        <p:nvSpPr>
          <p:cNvPr id="22" name="Line 20"/>
          <p:cNvSpPr>
            <a:spLocks noChangeShapeType="1"/>
          </p:cNvSpPr>
          <p:nvPr/>
        </p:nvSpPr>
        <p:spPr bwMode="auto">
          <a:xfrm>
            <a:off x="749300" y="5716588"/>
            <a:ext cx="0" cy="15398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3" name="Line 21"/>
          <p:cNvSpPr>
            <a:spLocks noChangeShapeType="1"/>
          </p:cNvSpPr>
          <p:nvPr/>
        </p:nvSpPr>
        <p:spPr bwMode="auto">
          <a:xfrm>
            <a:off x="2066925" y="5737225"/>
            <a:ext cx="0" cy="1539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23255" name="Text Box 22"/>
          <p:cNvSpPr txBox="1">
            <a:spLocks noChangeArrowheads="1"/>
          </p:cNvSpPr>
          <p:nvPr/>
        </p:nvSpPr>
        <p:spPr bwMode="auto">
          <a:xfrm>
            <a:off x="1838325" y="5851525"/>
            <a:ext cx="457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rPr>
              <a:t>2</a:t>
            </a:r>
          </a:p>
        </p:txBody>
      </p:sp>
      <p:sp>
        <p:nvSpPr>
          <p:cNvPr id="25" name="Line 23"/>
          <p:cNvSpPr>
            <a:spLocks noChangeShapeType="1"/>
          </p:cNvSpPr>
          <p:nvPr/>
        </p:nvSpPr>
        <p:spPr bwMode="auto">
          <a:xfrm>
            <a:off x="2724150" y="5737225"/>
            <a:ext cx="0" cy="1539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23257" name="Text Box 24"/>
          <p:cNvSpPr txBox="1">
            <a:spLocks noChangeArrowheads="1"/>
          </p:cNvSpPr>
          <p:nvPr/>
        </p:nvSpPr>
        <p:spPr bwMode="auto">
          <a:xfrm>
            <a:off x="2495550" y="5851525"/>
            <a:ext cx="457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rPr>
              <a:t>3</a:t>
            </a:r>
          </a:p>
        </p:txBody>
      </p:sp>
      <p:sp>
        <p:nvSpPr>
          <p:cNvPr id="27" name="Line 25"/>
          <p:cNvSpPr>
            <a:spLocks noChangeShapeType="1"/>
          </p:cNvSpPr>
          <p:nvPr/>
        </p:nvSpPr>
        <p:spPr bwMode="auto">
          <a:xfrm>
            <a:off x="3382963" y="5737225"/>
            <a:ext cx="0" cy="1539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23259" name="Text Box 26"/>
          <p:cNvSpPr txBox="1">
            <a:spLocks noChangeArrowheads="1"/>
          </p:cNvSpPr>
          <p:nvPr/>
        </p:nvSpPr>
        <p:spPr bwMode="auto">
          <a:xfrm>
            <a:off x="3154363" y="5851525"/>
            <a:ext cx="457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rPr>
              <a:t>4</a:t>
            </a:r>
          </a:p>
        </p:txBody>
      </p:sp>
      <p:sp>
        <p:nvSpPr>
          <p:cNvPr id="29" name="Line 27"/>
          <p:cNvSpPr>
            <a:spLocks noChangeShapeType="1"/>
          </p:cNvSpPr>
          <p:nvPr/>
        </p:nvSpPr>
        <p:spPr bwMode="auto">
          <a:xfrm>
            <a:off x="4032250" y="5737225"/>
            <a:ext cx="0" cy="1539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23261" name="Text Box 28"/>
          <p:cNvSpPr txBox="1">
            <a:spLocks noChangeArrowheads="1"/>
          </p:cNvSpPr>
          <p:nvPr/>
        </p:nvSpPr>
        <p:spPr bwMode="auto">
          <a:xfrm>
            <a:off x="3803650" y="5851525"/>
            <a:ext cx="457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rPr>
              <a:t>5</a:t>
            </a:r>
          </a:p>
        </p:txBody>
      </p:sp>
      <p:sp>
        <p:nvSpPr>
          <p:cNvPr id="31" name="Line 29"/>
          <p:cNvSpPr>
            <a:spLocks noChangeShapeType="1"/>
          </p:cNvSpPr>
          <p:nvPr/>
        </p:nvSpPr>
        <p:spPr bwMode="auto">
          <a:xfrm>
            <a:off x="4691063" y="5737225"/>
            <a:ext cx="0" cy="1539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23263" name="Text Box 30"/>
          <p:cNvSpPr txBox="1">
            <a:spLocks noChangeArrowheads="1"/>
          </p:cNvSpPr>
          <p:nvPr/>
        </p:nvSpPr>
        <p:spPr bwMode="auto">
          <a:xfrm>
            <a:off x="4462463" y="5851525"/>
            <a:ext cx="457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rPr>
              <a:t>6</a:t>
            </a:r>
          </a:p>
        </p:txBody>
      </p:sp>
      <p:sp>
        <p:nvSpPr>
          <p:cNvPr id="33" name="Line 31"/>
          <p:cNvSpPr>
            <a:spLocks noChangeShapeType="1"/>
          </p:cNvSpPr>
          <p:nvPr/>
        </p:nvSpPr>
        <p:spPr bwMode="auto">
          <a:xfrm>
            <a:off x="5348288" y="5737225"/>
            <a:ext cx="0" cy="1539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23265" name="Text Box 32"/>
          <p:cNvSpPr txBox="1">
            <a:spLocks noChangeArrowheads="1"/>
          </p:cNvSpPr>
          <p:nvPr/>
        </p:nvSpPr>
        <p:spPr bwMode="auto">
          <a:xfrm>
            <a:off x="5119688" y="5851525"/>
            <a:ext cx="457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rPr>
              <a:t>7</a:t>
            </a:r>
          </a:p>
        </p:txBody>
      </p:sp>
      <p:sp>
        <p:nvSpPr>
          <p:cNvPr id="35" name="Line 33"/>
          <p:cNvSpPr>
            <a:spLocks noChangeShapeType="1"/>
          </p:cNvSpPr>
          <p:nvPr/>
        </p:nvSpPr>
        <p:spPr bwMode="auto">
          <a:xfrm>
            <a:off x="6007100" y="5737225"/>
            <a:ext cx="0" cy="1539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23267" name="Text Box 34"/>
          <p:cNvSpPr txBox="1">
            <a:spLocks noChangeArrowheads="1"/>
          </p:cNvSpPr>
          <p:nvPr/>
        </p:nvSpPr>
        <p:spPr bwMode="auto">
          <a:xfrm>
            <a:off x="5778500" y="5851525"/>
            <a:ext cx="457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rPr>
              <a:t>8</a:t>
            </a:r>
          </a:p>
        </p:txBody>
      </p:sp>
      <p:sp>
        <p:nvSpPr>
          <p:cNvPr id="37" name="Line 35"/>
          <p:cNvSpPr>
            <a:spLocks noChangeShapeType="1"/>
          </p:cNvSpPr>
          <p:nvPr/>
        </p:nvSpPr>
        <p:spPr bwMode="auto">
          <a:xfrm>
            <a:off x="6675438" y="5737225"/>
            <a:ext cx="0" cy="1539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23269" name="Text Box 36"/>
          <p:cNvSpPr txBox="1">
            <a:spLocks noChangeArrowheads="1"/>
          </p:cNvSpPr>
          <p:nvPr/>
        </p:nvSpPr>
        <p:spPr bwMode="auto">
          <a:xfrm>
            <a:off x="6446838" y="5851525"/>
            <a:ext cx="457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rPr>
              <a:t>9</a:t>
            </a:r>
          </a:p>
        </p:txBody>
      </p:sp>
      <p:sp>
        <p:nvSpPr>
          <p:cNvPr id="39" name="Line 37"/>
          <p:cNvSpPr>
            <a:spLocks noChangeShapeType="1"/>
          </p:cNvSpPr>
          <p:nvPr/>
        </p:nvSpPr>
        <p:spPr bwMode="auto">
          <a:xfrm>
            <a:off x="7334250" y="5737225"/>
            <a:ext cx="0" cy="1539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23271" name="Text Box 38"/>
          <p:cNvSpPr txBox="1">
            <a:spLocks noChangeArrowheads="1"/>
          </p:cNvSpPr>
          <p:nvPr/>
        </p:nvSpPr>
        <p:spPr bwMode="auto">
          <a:xfrm>
            <a:off x="7105650" y="5851525"/>
            <a:ext cx="457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rPr>
              <a:t>10</a:t>
            </a:r>
          </a:p>
        </p:txBody>
      </p:sp>
      <p:sp>
        <p:nvSpPr>
          <p:cNvPr id="41" name="Line 39"/>
          <p:cNvSpPr>
            <a:spLocks noChangeShapeType="1"/>
          </p:cNvSpPr>
          <p:nvPr/>
        </p:nvSpPr>
        <p:spPr bwMode="auto">
          <a:xfrm>
            <a:off x="7991475" y="5737225"/>
            <a:ext cx="0" cy="1539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23273" name="Text Box 40"/>
          <p:cNvSpPr txBox="1">
            <a:spLocks noChangeArrowheads="1"/>
          </p:cNvSpPr>
          <p:nvPr/>
        </p:nvSpPr>
        <p:spPr bwMode="auto">
          <a:xfrm>
            <a:off x="7762875" y="5851525"/>
            <a:ext cx="457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rPr>
              <a:t>11</a:t>
            </a:r>
          </a:p>
        </p:txBody>
      </p:sp>
      <p:sp>
        <p:nvSpPr>
          <p:cNvPr id="43" name="Line 41"/>
          <p:cNvSpPr>
            <a:spLocks noChangeShapeType="1"/>
          </p:cNvSpPr>
          <p:nvPr/>
        </p:nvSpPr>
        <p:spPr bwMode="auto">
          <a:xfrm>
            <a:off x="8650288" y="5737225"/>
            <a:ext cx="0" cy="1539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23275" name="Text Box 42"/>
          <p:cNvSpPr txBox="1">
            <a:spLocks noChangeArrowheads="1"/>
          </p:cNvSpPr>
          <p:nvPr/>
        </p:nvSpPr>
        <p:spPr bwMode="auto">
          <a:xfrm>
            <a:off x="8421688" y="5851525"/>
            <a:ext cx="457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rPr>
              <a:t>12</a:t>
            </a:r>
          </a:p>
        </p:txBody>
      </p:sp>
      <p:grpSp>
        <p:nvGrpSpPr>
          <p:cNvPr id="45" name="Group 288"/>
          <p:cNvGrpSpPr>
            <a:grpSpLocks/>
          </p:cNvGrpSpPr>
          <p:nvPr/>
        </p:nvGrpSpPr>
        <p:grpSpPr bwMode="auto">
          <a:xfrm>
            <a:off x="749300" y="5559425"/>
            <a:ext cx="658813" cy="109538"/>
            <a:chOff x="530" y="3646"/>
            <a:chExt cx="415" cy="69"/>
          </a:xfrm>
        </p:grpSpPr>
        <p:sp>
          <p:nvSpPr>
            <p:cNvPr id="46" name="Rectangle 44"/>
            <p:cNvSpPr>
              <a:spLocks noChangeArrowheads="1"/>
            </p:cNvSpPr>
            <p:nvPr/>
          </p:nvSpPr>
          <p:spPr bwMode="auto">
            <a:xfrm>
              <a:off x="530" y="364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47" name="Rectangle 45"/>
            <p:cNvSpPr>
              <a:spLocks noChangeArrowheads="1"/>
            </p:cNvSpPr>
            <p:nvPr/>
          </p:nvSpPr>
          <p:spPr bwMode="auto">
            <a:xfrm>
              <a:off x="530" y="364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grpSp>
      <p:grpSp>
        <p:nvGrpSpPr>
          <p:cNvPr id="48" name="Group 287"/>
          <p:cNvGrpSpPr>
            <a:grpSpLocks/>
          </p:cNvGrpSpPr>
          <p:nvPr/>
        </p:nvGrpSpPr>
        <p:grpSpPr bwMode="auto">
          <a:xfrm>
            <a:off x="1408113" y="5559425"/>
            <a:ext cx="7242175" cy="109538"/>
            <a:chOff x="945" y="3646"/>
            <a:chExt cx="4562" cy="69"/>
          </a:xfrm>
        </p:grpSpPr>
        <p:sp>
          <p:nvSpPr>
            <p:cNvPr id="49" name="Rectangle 46"/>
            <p:cNvSpPr>
              <a:spLocks noChangeArrowheads="1"/>
            </p:cNvSpPr>
            <p:nvPr/>
          </p:nvSpPr>
          <p:spPr bwMode="auto">
            <a:xfrm>
              <a:off x="945" y="364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50" name="Rectangle 47"/>
            <p:cNvSpPr>
              <a:spLocks noChangeArrowheads="1"/>
            </p:cNvSpPr>
            <p:nvPr/>
          </p:nvSpPr>
          <p:spPr bwMode="auto">
            <a:xfrm>
              <a:off x="945" y="364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51" name="Rectangle 48"/>
            <p:cNvSpPr>
              <a:spLocks noChangeArrowheads="1"/>
            </p:cNvSpPr>
            <p:nvPr/>
          </p:nvSpPr>
          <p:spPr bwMode="auto">
            <a:xfrm>
              <a:off x="1359" y="364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52" name="Rectangle 49"/>
            <p:cNvSpPr>
              <a:spLocks noChangeArrowheads="1"/>
            </p:cNvSpPr>
            <p:nvPr/>
          </p:nvSpPr>
          <p:spPr bwMode="auto">
            <a:xfrm>
              <a:off x="1359" y="364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53" name="Rectangle 50"/>
            <p:cNvSpPr>
              <a:spLocks noChangeArrowheads="1"/>
            </p:cNvSpPr>
            <p:nvPr/>
          </p:nvSpPr>
          <p:spPr bwMode="auto">
            <a:xfrm>
              <a:off x="1774" y="364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54" name="Rectangle 51"/>
            <p:cNvSpPr>
              <a:spLocks noChangeArrowheads="1"/>
            </p:cNvSpPr>
            <p:nvPr/>
          </p:nvSpPr>
          <p:spPr bwMode="auto">
            <a:xfrm>
              <a:off x="1774" y="364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55" name="Rectangle 52"/>
            <p:cNvSpPr>
              <a:spLocks noChangeArrowheads="1"/>
            </p:cNvSpPr>
            <p:nvPr/>
          </p:nvSpPr>
          <p:spPr bwMode="auto">
            <a:xfrm>
              <a:off x="2183" y="364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56" name="Rectangle 53"/>
            <p:cNvSpPr>
              <a:spLocks noChangeArrowheads="1"/>
            </p:cNvSpPr>
            <p:nvPr/>
          </p:nvSpPr>
          <p:spPr bwMode="auto">
            <a:xfrm>
              <a:off x="2183" y="364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57" name="Rectangle 54"/>
            <p:cNvSpPr>
              <a:spLocks noChangeArrowheads="1"/>
            </p:cNvSpPr>
            <p:nvPr/>
          </p:nvSpPr>
          <p:spPr bwMode="auto">
            <a:xfrm>
              <a:off x="2598" y="364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58" name="Rectangle 55"/>
            <p:cNvSpPr>
              <a:spLocks noChangeArrowheads="1"/>
            </p:cNvSpPr>
            <p:nvPr/>
          </p:nvSpPr>
          <p:spPr bwMode="auto">
            <a:xfrm>
              <a:off x="2598" y="364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59" name="Rectangle 56"/>
            <p:cNvSpPr>
              <a:spLocks noChangeArrowheads="1"/>
            </p:cNvSpPr>
            <p:nvPr/>
          </p:nvSpPr>
          <p:spPr bwMode="auto">
            <a:xfrm>
              <a:off x="3012" y="364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60" name="Rectangle 57"/>
            <p:cNvSpPr>
              <a:spLocks noChangeArrowheads="1"/>
            </p:cNvSpPr>
            <p:nvPr/>
          </p:nvSpPr>
          <p:spPr bwMode="auto">
            <a:xfrm>
              <a:off x="3012" y="364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61" name="Rectangle 58"/>
            <p:cNvSpPr>
              <a:spLocks noChangeArrowheads="1"/>
            </p:cNvSpPr>
            <p:nvPr/>
          </p:nvSpPr>
          <p:spPr bwMode="auto">
            <a:xfrm>
              <a:off x="3427" y="364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62" name="Rectangle 59"/>
            <p:cNvSpPr>
              <a:spLocks noChangeArrowheads="1"/>
            </p:cNvSpPr>
            <p:nvPr/>
          </p:nvSpPr>
          <p:spPr bwMode="auto">
            <a:xfrm>
              <a:off x="3427" y="364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63" name="Rectangle 60"/>
            <p:cNvSpPr>
              <a:spLocks noChangeArrowheads="1"/>
            </p:cNvSpPr>
            <p:nvPr/>
          </p:nvSpPr>
          <p:spPr bwMode="auto">
            <a:xfrm>
              <a:off x="3848" y="364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64" name="Rectangle 61"/>
            <p:cNvSpPr>
              <a:spLocks noChangeArrowheads="1"/>
            </p:cNvSpPr>
            <p:nvPr/>
          </p:nvSpPr>
          <p:spPr bwMode="auto">
            <a:xfrm>
              <a:off x="3848" y="364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65" name="Rectangle 62"/>
            <p:cNvSpPr>
              <a:spLocks noChangeArrowheads="1"/>
            </p:cNvSpPr>
            <p:nvPr/>
          </p:nvSpPr>
          <p:spPr bwMode="auto">
            <a:xfrm>
              <a:off x="4263" y="364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66" name="Rectangle 63"/>
            <p:cNvSpPr>
              <a:spLocks noChangeArrowheads="1"/>
            </p:cNvSpPr>
            <p:nvPr/>
          </p:nvSpPr>
          <p:spPr bwMode="auto">
            <a:xfrm>
              <a:off x="4263" y="364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67" name="Rectangle 64"/>
            <p:cNvSpPr>
              <a:spLocks noChangeArrowheads="1"/>
            </p:cNvSpPr>
            <p:nvPr/>
          </p:nvSpPr>
          <p:spPr bwMode="auto">
            <a:xfrm>
              <a:off x="4677" y="364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68" name="Rectangle 65"/>
            <p:cNvSpPr>
              <a:spLocks noChangeArrowheads="1"/>
            </p:cNvSpPr>
            <p:nvPr/>
          </p:nvSpPr>
          <p:spPr bwMode="auto">
            <a:xfrm>
              <a:off x="4677" y="364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69" name="Rectangle 66"/>
            <p:cNvSpPr>
              <a:spLocks noChangeArrowheads="1"/>
            </p:cNvSpPr>
            <p:nvPr/>
          </p:nvSpPr>
          <p:spPr bwMode="auto">
            <a:xfrm>
              <a:off x="5092" y="364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70" name="Rectangle 67"/>
            <p:cNvSpPr>
              <a:spLocks noChangeArrowheads="1"/>
            </p:cNvSpPr>
            <p:nvPr/>
          </p:nvSpPr>
          <p:spPr bwMode="auto">
            <a:xfrm>
              <a:off x="5092" y="364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grpSp>
      <p:grpSp>
        <p:nvGrpSpPr>
          <p:cNvPr id="71" name="Group 93"/>
          <p:cNvGrpSpPr>
            <a:grpSpLocks/>
          </p:cNvGrpSpPr>
          <p:nvPr/>
        </p:nvGrpSpPr>
        <p:grpSpPr bwMode="auto">
          <a:xfrm>
            <a:off x="749300" y="2209800"/>
            <a:ext cx="3071813" cy="606425"/>
            <a:chOff x="530" y="1536"/>
            <a:chExt cx="1935" cy="382"/>
          </a:xfrm>
        </p:grpSpPr>
        <p:sp>
          <p:nvSpPr>
            <p:cNvPr id="72" name="Rectangle 94"/>
            <p:cNvSpPr>
              <a:spLocks noChangeArrowheads="1"/>
            </p:cNvSpPr>
            <p:nvPr/>
          </p:nvSpPr>
          <p:spPr bwMode="auto">
            <a:xfrm>
              <a:off x="530" y="153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73" name="Rectangle 95"/>
            <p:cNvSpPr>
              <a:spLocks noChangeArrowheads="1"/>
            </p:cNvSpPr>
            <p:nvPr/>
          </p:nvSpPr>
          <p:spPr bwMode="auto">
            <a:xfrm>
              <a:off x="530" y="153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74" name="Rectangle 96"/>
            <p:cNvSpPr>
              <a:spLocks noChangeArrowheads="1"/>
            </p:cNvSpPr>
            <p:nvPr/>
          </p:nvSpPr>
          <p:spPr bwMode="auto">
            <a:xfrm>
              <a:off x="1082" y="153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75" name="Rectangle 97"/>
            <p:cNvSpPr>
              <a:spLocks noChangeArrowheads="1"/>
            </p:cNvSpPr>
            <p:nvPr/>
          </p:nvSpPr>
          <p:spPr bwMode="auto">
            <a:xfrm>
              <a:off x="1082" y="153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76" name="Rectangle 98"/>
            <p:cNvSpPr>
              <a:spLocks noChangeArrowheads="1"/>
            </p:cNvSpPr>
            <p:nvPr/>
          </p:nvSpPr>
          <p:spPr bwMode="auto">
            <a:xfrm>
              <a:off x="1636" y="153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77" name="Rectangle 99"/>
            <p:cNvSpPr>
              <a:spLocks noChangeArrowheads="1"/>
            </p:cNvSpPr>
            <p:nvPr/>
          </p:nvSpPr>
          <p:spPr bwMode="auto">
            <a:xfrm>
              <a:off x="1636" y="153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78" name="Rectangle 100"/>
            <p:cNvSpPr>
              <a:spLocks noChangeArrowheads="1"/>
            </p:cNvSpPr>
            <p:nvPr/>
          </p:nvSpPr>
          <p:spPr bwMode="auto">
            <a:xfrm>
              <a:off x="668" y="1642"/>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79" name="Rectangle 101"/>
            <p:cNvSpPr>
              <a:spLocks noChangeArrowheads="1"/>
            </p:cNvSpPr>
            <p:nvPr/>
          </p:nvSpPr>
          <p:spPr bwMode="auto">
            <a:xfrm>
              <a:off x="668" y="1642"/>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80" name="Rectangle 102"/>
            <p:cNvSpPr>
              <a:spLocks noChangeArrowheads="1"/>
            </p:cNvSpPr>
            <p:nvPr/>
          </p:nvSpPr>
          <p:spPr bwMode="auto">
            <a:xfrm>
              <a:off x="1220" y="1642"/>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81" name="Rectangle 103"/>
            <p:cNvSpPr>
              <a:spLocks noChangeArrowheads="1"/>
            </p:cNvSpPr>
            <p:nvPr/>
          </p:nvSpPr>
          <p:spPr bwMode="auto">
            <a:xfrm>
              <a:off x="1220" y="1642"/>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82" name="Rectangle 104"/>
            <p:cNvSpPr>
              <a:spLocks noChangeArrowheads="1"/>
            </p:cNvSpPr>
            <p:nvPr/>
          </p:nvSpPr>
          <p:spPr bwMode="auto">
            <a:xfrm>
              <a:off x="1773" y="1642"/>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83" name="Rectangle 105"/>
            <p:cNvSpPr>
              <a:spLocks noChangeArrowheads="1"/>
            </p:cNvSpPr>
            <p:nvPr/>
          </p:nvSpPr>
          <p:spPr bwMode="auto">
            <a:xfrm>
              <a:off x="1773" y="1642"/>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84" name="Rectangle 106"/>
            <p:cNvSpPr>
              <a:spLocks noChangeArrowheads="1"/>
            </p:cNvSpPr>
            <p:nvPr/>
          </p:nvSpPr>
          <p:spPr bwMode="auto">
            <a:xfrm>
              <a:off x="807" y="1745"/>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85" name="Rectangle 107"/>
            <p:cNvSpPr>
              <a:spLocks noChangeArrowheads="1"/>
            </p:cNvSpPr>
            <p:nvPr/>
          </p:nvSpPr>
          <p:spPr bwMode="auto">
            <a:xfrm>
              <a:off x="807" y="1745"/>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86" name="Rectangle 108"/>
            <p:cNvSpPr>
              <a:spLocks noChangeArrowheads="1"/>
            </p:cNvSpPr>
            <p:nvPr/>
          </p:nvSpPr>
          <p:spPr bwMode="auto">
            <a:xfrm>
              <a:off x="1359" y="1745"/>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87" name="Rectangle 109"/>
            <p:cNvSpPr>
              <a:spLocks noChangeArrowheads="1"/>
            </p:cNvSpPr>
            <p:nvPr/>
          </p:nvSpPr>
          <p:spPr bwMode="auto">
            <a:xfrm>
              <a:off x="1359" y="1745"/>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88" name="Rectangle 110"/>
            <p:cNvSpPr>
              <a:spLocks noChangeArrowheads="1"/>
            </p:cNvSpPr>
            <p:nvPr/>
          </p:nvSpPr>
          <p:spPr bwMode="auto">
            <a:xfrm>
              <a:off x="1912" y="1745"/>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89" name="Rectangle 111"/>
            <p:cNvSpPr>
              <a:spLocks noChangeArrowheads="1"/>
            </p:cNvSpPr>
            <p:nvPr/>
          </p:nvSpPr>
          <p:spPr bwMode="auto">
            <a:xfrm>
              <a:off x="1912" y="1745"/>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90" name="Rectangle 112"/>
            <p:cNvSpPr>
              <a:spLocks noChangeArrowheads="1"/>
            </p:cNvSpPr>
            <p:nvPr/>
          </p:nvSpPr>
          <p:spPr bwMode="auto">
            <a:xfrm>
              <a:off x="945" y="1849"/>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91" name="Rectangle 113"/>
            <p:cNvSpPr>
              <a:spLocks noChangeArrowheads="1"/>
            </p:cNvSpPr>
            <p:nvPr/>
          </p:nvSpPr>
          <p:spPr bwMode="auto">
            <a:xfrm>
              <a:off x="945" y="1849"/>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92" name="Rectangle 114"/>
            <p:cNvSpPr>
              <a:spLocks noChangeArrowheads="1"/>
            </p:cNvSpPr>
            <p:nvPr/>
          </p:nvSpPr>
          <p:spPr bwMode="auto">
            <a:xfrm>
              <a:off x="1497" y="1849"/>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93" name="Rectangle 115"/>
            <p:cNvSpPr>
              <a:spLocks noChangeArrowheads="1"/>
            </p:cNvSpPr>
            <p:nvPr/>
          </p:nvSpPr>
          <p:spPr bwMode="auto">
            <a:xfrm>
              <a:off x="1497" y="1849"/>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94" name="Rectangle 116"/>
            <p:cNvSpPr>
              <a:spLocks noChangeArrowheads="1"/>
            </p:cNvSpPr>
            <p:nvPr/>
          </p:nvSpPr>
          <p:spPr bwMode="auto">
            <a:xfrm>
              <a:off x="2050" y="1849"/>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95" name="Rectangle 117"/>
            <p:cNvSpPr>
              <a:spLocks noChangeArrowheads="1"/>
            </p:cNvSpPr>
            <p:nvPr/>
          </p:nvSpPr>
          <p:spPr bwMode="auto">
            <a:xfrm>
              <a:off x="2050" y="1849"/>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96" name="Line 118"/>
            <p:cNvSpPr>
              <a:spLocks noChangeShapeType="1"/>
            </p:cNvSpPr>
            <p:nvPr/>
          </p:nvSpPr>
          <p:spPr bwMode="auto">
            <a:xfrm flipV="1">
              <a:off x="530" y="1883"/>
              <a:ext cx="414" cy="1"/>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97" name="Line 119"/>
            <p:cNvSpPr>
              <a:spLocks noChangeShapeType="1"/>
            </p:cNvSpPr>
            <p:nvPr/>
          </p:nvSpPr>
          <p:spPr bwMode="auto">
            <a:xfrm>
              <a:off x="530" y="1780"/>
              <a:ext cx="271" cy="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98" name="Line 120"/>
            <p:cNvSpPr>
              <a:spLocks noChangeShapeType="1"/>
            </p:cNvSpPr>
            <p:nvPr/>
          </p:nvSpPr>
          <p:spPr bwMode="auto">
            <a:xfrm>
              <a:off x="530" y="1676"/>
              <a:ext cx="138" cy="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99" name="Line 121"/>
            <p:cNvSpPr>
              <a:spLocks noChangeShapeType="1"/>
            </p:cNvSpPr>
            <p:nvPr/>
          </p:nvSpPr>
          <p:spPr bwMode="auto">
            <a:xfrm>
              <a:off x="945" y="1572"/>
              <a:ext cx="138" cy="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00" name="Line 122"/>
            <p:cNvSpPr>
              <a:spLocks noChangeShapeType="1"/>
            </p:cNvSpPr>
            <p:nvPr/>
          </p:nvSpPr>
          <p:spPr bwMode="auto">
            <a:xfrm>
              <a:off x="1083" y="1676"/>
              <a:ext cx="138" cy="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01" name="Line 123"/>
            <p:cNvSpPr>
              <a:spLocks noChangeShapeType="1"/>
            </p:cNvSpPr>
            <p:nvPr/>
          </p:nvSpPr>
          <p:spPr bwMode="auto">
            <a:xfrm>
              <a:off x="1221" y="1780"/>
              <a:ext cx="138" cy="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02" name="Line 124"/>
            <p:cNvSpPr>
              <a:spLocks noChangeShapeType="1"/>
            </p:cNvSpPr>
            <p:nvPr/>
          </p:nvSpPr>
          <p:spPr bwMode="auto">
            <a:xfrm>
              <a:off x="1360" y="1884"/>
              <a:ext cx="138" cy="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03" name="Line 125"/>
            <p:cNvSpPr>
              <a:spLocks noChangeShapeType="1"/>
            </p:cNvSpPr>
            <p:nvPr/>
          </p:nvSpPr>
          <p:spPr bwMode="auto">
            <a:xfrm>
              <a:off x="1498" y="1572"/>
              <a:ext cx="138" cy="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04" name="Line 126"/>
            <p:cNvSpPr>
              <a:spLocks noChangeShapeType="1"/>
            </p:cNvSpPr>
            <p:nvPr/>
          </p:nvSpPr>
          <p:spPr bwMode="auto">
            <a:xfrm>
              <a:off x="1636" y="1676"/>
              <a:ext cx="138" cy="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05" name="Line 127"/>
            <p:cNvSpPr>
              <a:spLocks noChangeShapeType="1"/>
            </p:cNvSpPr>
            <p:nvPr/>
          </p:nvSpPr>
          <p:spPr bwMode="auto">
            <a:xfrm>
              <a:off x="1774" y="1780"/>
              <a:ext cx="138" cy="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06" name="Line 128"/>
            <p:cNvSpPr>
              <a:spLocks noChangeShapeType="1"/>
            </p:cNvSpPr>
            <p:nvPr/>
          </p:nvSpPr>
          <p:spPr bwMode="auto">
            <a:xfrm>
              <a:off x="1912" y="1884"/>
              <a:ext cx="138" cy="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grpSp>
      <p:grpSp>
        <p:nvGrpSpPr>
          <p:cNvPr id="107" name="Group 184"/>
          <p:cNvGrpSpPr>
            <a:grpSpLocks/>
          </p:cNvGrpSpPr>
          <p:nvPr/>
        </p:nvGrpSpPr>
        <p:grpSpPr bwMode="auto">
          <a:xfrm>
            <a:off x="749300" y="3638550"/>
            <a:ext cx="3071813" cy="439738"/>
            <a:chOff x="530" y="2436"/>
            <a:chExt cx="1935" cy="277"/>
          </a:xfrm>
        </p:grpSpPr>
        <p:sp>
          <p:nvSpPr>
            <p:cNvPr id="108" name="Rectangle 185"/>
            <p:cNvSpPr>
              <a:spLocks noChangeArrowheads="1"/>
            </p:cNvSpPr>
            <p:nvPr/>
          </p:nvSpPr>
          <p:spPr bwMode="auto">
            <a:xfrm>
              <a:off x="530" y="243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09" name="Rectangle 186"/>
            <p:cNvSpPr>
              <a:spLocks noChangeArrowheads="1"/>
            </p:cNvSpPr>
            <p:nvPr/>
          </p:nvSpPr>
          <p:spPr bwMode="auto">
            <a:xfrm>
              <a:off x="530" y="243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10" name="Rectangle 187"/>
            <p:cNvSpPr>
              <a:spLocks noChangeArrowheads="1"/>
            </p:cNvSpPr>
            <p:nvPr/>
          </p:nvSpPr>
          <p:spPr bwMode="auto">
            <a:xfrm>
              <a:off x="945" y="243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11" name="Rectangle 188"/>
            <p:cNvSpPr>
              <a:spLocks noChangeArrowheads="1"/>
            </p:cNvSpPr>
            <p:nvPr/>
          </p:nvSpPr>
          <p:spPr bwMode="auto">
            <a:xfrm>
              <a:off x="945" y="243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12" name="Rectangle 189"/>
            <p:cNvSpPr>
              <a:spLocks noChangeArrowheads="1"/>
            </p:cNvSpPr>
            <p:nvPr/>
          </p:nvSpPr>
          <p:spPr bwMode="auto">
            <a:xfrm>
              <a:off x="1359" y="243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13" name="Rectangle 190"/>
            <p:cNvSpPr>
              <a:spLocks noChangeArrowheads="1"/>
            </p:cNvSpPr>
            <p:nvPr/>
          </p:nvSpPr>
          <p:spPr bwMode="auto">
            <a:xfrm>
              <a:off x="1359" y="243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14" name="Rectangle 191"/>
            <p:cNvSpPr>
              <a:spLocks noChangeArrowheads="1"/>
            </p:cNvSpPr>
            <p:nvPr/>
          </p:nvSpPr>
          <p:spPr bwMode="auto">
            <a:xfrm>
              <a:off x="1774" y="243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15" name="Rectangle 192"/>
            <p:cNvSpPr>
              <a:spLocks noChangeArrowheads="1"/>
            </p:cNvSpPr>
            <p:nvPr/>
          </p:nvSpPr>
          <p:spPr bwMode="auto">
            <a:xfrm>
              <a:off x="1774" y="243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16" name="Rectangle 193"/>
            <p:cNvSpPr>
              <a:spLocks noChangeArrowheads="1"/>
            </p:cNvSpPr>
            <p:nvPr/>
          </p:nvSpPr>
          <p:spPr bwMode="auto">
            <a:xfrm>
              <a:off x="668" y="2540"/>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17" name="Rectangle 194"/>
            <p:cNvSpPr>
              <a:spLocks noChangeArrowheads="1"/>
            </p:cNvSpPr>
            <p:nvPr/>
          </p:nvSpPr>
          <p:spPr bwMode="auto">
            <a:xfrm>
              <a:off x="668" y="2540"/>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18" name="Rectangle 195"/>
            <p:cNvSpPr>
              <a:spLocks noChangeArrowheads="1"/>
            </p:cNvSpPr>
            <p:nvPr/>
          </p:nvSpPr>
          <p:spPr bwMode="auto">
            <a:xfrm>
              <a:off x="1083" y="2540"/>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19" name="Rectangle 196"/>
            <p:cNvSpPr>
              <a:spLocks noChangeArrowheads="1"/>
            </p:cNvSpPr>
            <p:nvPr/>
          </p:nvSpPr>
          <p:spPr bwMode="auto">
            <a:xfrm>
              <a:off x="1083" y="2540"/>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20" name="Rectangle 197"/>
            <p:cNvSpPr>
              <a:spLocks noChangeArrowheads="1"/>
            </p:cNvSpPr>
            <p:nvPr/>
          </p:nvSpPr>
          <p:spPr bwMode="auto">
            <a:xfrm>
              <a:off x="1497" y="2540"/>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21" name="Rectangle 198"/>
            <p:cNvSpPr>
              <a:spLocks noChangeArrowheads="1"/>
            </p:cNvSpPr>
            <p:nvPr/>
          </p:nvSpPr>
          <p:spPr bwMode="auto">
            <a:xfrm>
              <a:off x="1497" y="2540"/>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22" name="Rectangle 199"/>
            <p:cNvSpPr>
              <a:spLocks noChangeArrowheads="1"/>
            </p:cNvSpPr>
            <p:nvPr/>
          </p:nvSpPr>
          <p:spPr bwMode="auto">
            <a:xfrm>
              <a:off x="1912" y="2540"/>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23" name="Rectangle 200"/>
            <p:cNvSpPr>
              <a:spLocks noChangeArrowheads="1"/>
            </p:cNvSpPr>
            <p:nvPr/>
          </p:nvSpPr>
          <p:spPr bwMode="auto">
            <a:xfrm>
              <a:off x="1912" y="2540"/>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24" name="Rectangle 201"/>
            <p:cNvSpPr>
              <a:spLocks noChangeArrowheads="1"/>
            </p:cNvSpPr>
            <p:nvPr/>
          </p:nvSpPr>
          <p:spPr bwMode="auto">
            <a:xfrm>
              <a:off x="806" y="2644"/>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25" name="Rectangle 202"/>
            <p:cNvSpPr>
              <a:spLocks noChangeArrowheads="1"/>
            </p:cNvSpPr>
            <p:nvPr/>
          </p:nvSpPr>
          <p:spPr bwMode="auto">
            <a:xfrm>
              <a:off x="806" y="2644"/>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26" name="Rectangle 203"/>
            <p:cNvSpPr>
              <a:spLocks noChangeArrowheads="1"/>
            </p:cNvSpPr>
            <p:nvPr/>
          </p:nvSpPr>
          <p:spPr bwMode="auto">
            <a:xfrm>
              <a:off x="1221" y="2644"/>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27" name="Rectangle 204"/>
            <p:cNvSpPr>
              <a:spLocks noChangeArrowheads="1"/>
            </p:cNvSpPr>
            <p:nvPr/>
          </p:nvSpPr>
          <p:spPr bwMode="auto">
            <a:xfrm>
              <a:off x="1221" y="2643"/>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28" name="Rectangle 205"/>
            <p:cNvSpPr>
              <a:spLocks noChangeArrowheads="1"/>
            </p:cNvSpPr>
            <p:nvPr/>
          </p:nvSpPr>
          <p:spPr bwMode="auto">
            <a:xfrm>
              <a:off x="1635" y="2644"/>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29" name="Rectangle 206"/>
            <p:cNvSpPr>
              <a:spLocks noChangeArrowheads="1"/>
            </p:cNvSpPr>
            <p:nvPr/>
          </p:nvSpPr>
          <p:spPr bwMode="auto">
            <a:xfrm>
              <a:off x="1635" y="2644"/>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30" name="Rectangle 207"/>
            <p:cNvSpPr>
              <a:spLocks noChangeArrowheads="1"/>
            </p:cNvSpPr>
            <p:nvPr/>
          </p:nvSpPr>
          <p:spPr bwMode="auto">
            <a:xfrm>
              <a:off x="2050" y="2644"/>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31" name="Rectangle 208"/>
            <p:cNvSpPr>
              <a:spLocks noChangeArrowheads="1"/>
            </p:cNvSpPr>
            <p:nvPr/>
          </p:nvSpPr>
          <p:spPr bwMode="auto">
            <a:xfrm>
              <a:off x="2050" y="2644"/>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32" name="Line 209"/>
            <p:cNvSpPr>
              <a:spLocks noChangeShapeType="1"/>
            </p:cNvSpPr>
            <p:nvPr/>
          </p:nvSpPr>
          <p:spPr bwMode="auto">
            <a:xfrm>
              <a:off x="530" y="2575"/>
              <a:ext cx="138" cy="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33" name="Line 210"/>
            <p:cNvSpPr>
              <a:spLocks noChangeShapeType="1"/>
            </p:cNvSpPr>
            <p:nvPr/>
          </p:nvSpPr>
          <p:spPr bwMode="auto">
            <a:xfrm>
              <a:off x="530" y="2678"/>
              <a:ext cx="271" cy="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grpSp>
      <p:grpSp>
        <p:nvGrpSpPr>
          <p:cNvPr id="134" name="Group 237"/>
          <p:cNvGrpSpPr>
            <a:grpSpLocks/>
          </p:cNvGrpSpPr>
          <p:nvPr/>
        </p:nvGrpSpPr>
        <p:grpSpPr bwMode="auto">
          <a:xfrm>
            <a:off x="749300" y="4789488"/>
            <a:ext cx="4160838" cy="274637"/>
            <a:chOff x="530" y="3161"/>
            <a:chExt cx="2621" cy="173"/>
          </a:xfrm>
        </p:grpSpPr>
        <p:sp>
          <p:nvSpPr>
            <p:cNvPr id="135" name="Rectangle 238"/>
            <p:cNvSpPr>
              <a:spLocks noChangeArrowheads="1"/>
            </p:cNvSpPr>
            <p:nvPr/>
          </p:nvSpPr>
          <p:spPr bwMode="auto">
            <a:xfrm>
              <a:off x="530" y="3161"/>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36" name="Rectangle 239"/>
            <p:cNvSpPr>
              <a:spLocks noChangeArrowheads="1"/>
            </p:cNvSpPr>
            <p:nvPr/>
          </p:nvSpPr>
          <p:spPr bwMode="auto">
            <a:xfrm>
              <a:off x="530" y="3161"/>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37" name="Rectangle 240"/>
            <p:cNvSpPr>
              <a:spLocks noChangeArrowheads="1"/>
            </p:cNvSpPr>
            <p:nvPr/>
          </p:nvSpPr>
          <p:spPr bwMode="auto">
            <a:xfrm>
              <a:off x="945" y="3161"/>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38" name="Rectangle 241"/>
            <p:cNvSpPr>
              <a:spLocks noChangeArrowheads="1"/>
            </p:cNvSpPr>
            <p:nvPr/>
          </p:nvSpPr>
          <p:spPr bwMode="auto">
            <a:xfrm>
              <a:off x="945" y="3161"/>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39" name="Rectangle 242"/>
            <p:cNvSpPr>
              <a:spLocks noChangeArrowheads="1"/>
            </p:cNvSpPr>
            <p:nvPr/>
          </p:nvSpPr>
          <p:spPr bwMode="auto">
            <a:xfrm>
              <a:off x="1359" y="3161"/>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40" name="Rectangle 243"/>
            <p:cNvSpPr>
              <a:spLocks noChangeArrowheads="1"/>
            </p:cNvSpPr>
            <p:nvPr/>
          </p:nvSpPr>
          <p:spPr bwMode="auto">
            <a:xfrm>
              <a:off x="1359" y="3161"/>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41" name="Rectangle 244"/>
            <p:cNvSpPr>
              <a:spLocks noChangeArrowheads="1"/>
            </p:cNvSpPr>
            <p:nvPr/>
          </p:nvSpPr>
          <p:spPr bwMode="auto">
            <a:xfrm>
              <a:off x="1774" y="3161"/>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42" name="Rectangle 245"/>
            <p:cNvSpPr>
              <a:spLocks noChangeArrowheads="1"/>
            </p:cNvSpPr>
            <p:nvPr/>
          </p:nvSpPr>
          <p:spPr bwMode="auto">
            <a:xfrm>
              <a:off x="1774" y="3161"/>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43" name="Rectangle 246"/>
            <p:cNvSpPr>
              <a:spLocks noChangeArrowheads="1"/>
            </p:cNvSpPr>
            <p:nvPr/>
          </p:nvSpPr>
          <p:spPr bwMode="auto">
            <a:xfrm>
              <a:off x="2183" y="3161"/>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44" name="Rectangle 247"/>
            <p:cNvSpPr>
              <a:spLocks noChangeArrowheads="1"/>
            </p:cNvSpPr>
            <p:nvPr/>
          </p:nvSpPr>
          <p:spPr bwMode="auto">
            <a:xfrm>
              <a:off x="2183" y="3161"/>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45" name="Rectangle 248"/>
            <p:cNvSpPr>
              <a:spLocks noChangeArrowheads="1"/>
            </p:cNvSpPr>
            <p:nvPr/>
          </p:nvSpPr>
          <p:spPr bwMode="auto">
            <a:xfrm>
              <a:off x="2598" y="3161"/>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46" name="Rectangle 249"/>
            <p:cNvSpPr>
              <a:spLocks noChangeArrowheads="1"/>
            </p:cNvSpPr>
            <p:nvPr/>
          </p:nvSpPr>
          <p:spPr bwMode="auto">
            <a:xfrm>
              <a:off x="2598" y="3161"/>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47" name="Rectangle 250"/>
            <p:cNvSpPr>
              <a:spLocks noChangeArrowheads="1"/>
            </p:cNvSpPr>
            <p:nvPr/>
          </p:nvSpPr>
          <p:spPr bwMode="auto">
            <a:xfrm>
              <a:off x="668" y="3265"/>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48" name="Rectangle 251"/>
            <p:cNvSpPr>
              <a:spLocks noChangeArrowheads="1"/>
            </p:cNvSpPr>
            <p:nvPr/>
          </p:nvSpPr>
          <p:spPr bwMode="auto">
            <a:xfrm>
              <a:off x="668" y="3265"/>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49" name="Rectangle 252"/>
            <p:cNvSpPr>
              <a:spLocks noChangeArrowheads="1"/>
            </p:cNvSpPr>
            <p:nvPr/>
          </p:nvSpPr>
          <p:spPr bwMode="auto">
            <a:xfrm>
              <a:off x="1083" y="3265"/>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50" name="Rectangle 253"/>
            <p:cNvSpPr>
              <a:spLocks noChangeArrowheads="1"/>
            </p:cNvSpPr>
            <p:nvPr/>
          </p:nvSpPr>
          <p:spPr bwMode="auto">
            <a:xfrm>
              <a:off x="1083" y="3265"/>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51" name="Rectangle 254"/>
            <p:cNvSpPr>
              <a:spLocks noChangeArrowheads="1"/>
            </p:cNvSpPr>
            <p:nvPr/>
          </p:nvSpPr>
          <p:spPr bwMode="auto">
            <a:xfrm>
              <a:off x="1497" y="3265"/>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52" name="Rectangle 255"/>
            <p:cNvSpPr>
              <a:spLocks noChangeArrowheads="1"/>
            </p:cNvSpPr>
            <p:nvPr/>
          </p:nvSpPr>
          <p:spPr bwMode="auto">
            <a:xfrm>
              <a:off x="1497" y="3265"/>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53" name="Rectangle 256"/>
            <p:cNvSpPr>
              <a:spLocks noChangeArrowheads="1"/>
            </p:cNvSpPr>
            <p:nvPr/>
          </p:nvSpPr>
          <p:spPr bwMode="auto">
            <a:xfrm>
              <a:off x="1912" y="3265"/>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54" name="Rectangle 257"/>
            <p:cNvSpPr>
              <a:spLocks noChangeArrowheads="1"/>
            </p:cNvSpPr>
            <p:nvPr/>
          </p:nvSpPr>
          <p:spPr bwMode="auto">
            <a:xfrm>
              <a:off x="1912" y="3265"/>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55" name="Rectangle 258"/>
            <p:cNvSpPr>
              <a:spLocks noChangeArrowheads="1"/>
            </p:cNvSpPr>
            <p:nvPr/>
          </p:nvSpPr>
          <p:spPr bwMode="auto">
            <a:xfrm>
              <a:off x="2321" y="3265"/>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56" name="Rectangle 259"/>
            <p:cNvSpPr>
              <a:spLocks noChangeArrowheads="1"/>
            </p:cNvSpPr>
            <p:nvPr/>
          </p:nvSpPr>
          <p:spPr bwMode="auto">
            <a:xfrm>
              <a:off x="2321" y="3265"/>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57" name="Rectangle 260"/>
            <p:cNvSpPr>
              <a:spLocks noChangeArrowheads="1"/>
            </p:cNvSpPr>
            <p:nvPr/>
          </p:nvSpPr>
          <p:spPr bwMode="auto">
            <a:xfrm>
              <a:off x="2736" y="3265"/>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58" name="Rectangle 261"/>
            <p:cNvSpPr>
              <a:spLocks noChangeArrowheads="1"/>
            </p:cNvSpPr>
            <p:nvPr/>
          </p:nvSpPr>
          <p:spPr bwMode="auto">
            <a:xfrm>
              <a:off x="2736" y="3265"/>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59" name="Line 262"/>
            <p:cNvSpPr>
              <a:spLocks noChangeShapeType="1"/>
            </p:cNvSpPr>
            <p:nvPr/>
          </p:nvSpPr>
          <p:spPr bwMode="auto">
            <a:xfrm>
              <a:off x="530" y="3300"/>
              <a:ext cx="138" cy="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grpSp>
      <p:sp>
        <p:nvSpPr>
          <p:cNvPr id="160" name="Line 263"/>
          <p:cNvSpPr>
            <a:spLocks noChangeShapeType="1"/>
          </p:cNvSpPr>
          <p:nvPr/>
        </p:nvSpPr>
        <p:spPr bwMode="auto">
          <a:xfrm>
            <a:off x="3821113" y="2760663"/>
            <a:ext cx="0" cy="1262062"/>
          </a:xfrm>
          <a:prstGeom prst="line">
            <a:avLst/>
          </a:prstGeom>
          <a:noFill/>
          <a:ln w="19050">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grpSp>
        <p:nvGrpSpPr>
          <p:cNvPr id="161" name="Group 285"/>
          <p:cNvGrpSpPr>
            <a:grpSpLocks/>
          </p:cNvGrpSpPr>
          <p:nvPr/>
        </p:nvGrpSpPr>
        <p:grpSpPr bwMode="auto">
          <a:xfrm>
            <a:off x="4919663" y="4954588"/>
            <a:ext cx="3730625" cy="685800"/>
            <a:chOff x="3157" y="3265"/>
            <a:chExt cx="2350" cy="432"/>
          </a:xfrm>
        </p:grpSpPr>
        <p:sp>
          <p:nvSpPr>
            <p:cNvPr id="162" name="Line 265"/>
            <p:cNvSpPr>
              <a:spLocks noChangeShapeType="1"/>
            </p:cNvSpPr>
            <p:nvPr/>
          </p:nvSpPr>
          <p:spPr bwMode="auto">
            <a:xfrm>
              <a:off x="5507" y="3265"/>
              <a:ext cx="0" cy="432"/>
            </a:xfrm>
            <a:prstGeom prst="line">
              <a:avLst/>
            </a:prstGeom>
            <a:noFill/>
            <a:ln w="19050">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63" name="Line 266"/>
            <p:cNvSpPr>
              <a:spLocks noChangeShapeType="1"/>
            </p:cNvSpPr>
            <p:nvPr/>
          </p:nvSpPr>
          <p:spPr bwMode="auto">
            <a:xfrm>
              <a:off x="3157" y="3300"/>
              <a:ext cx="2350" cy="0"/>
            </a:xfrm>
            <a:prstGeom prst="line">
              <a:avLst/>
            </a:prstGeom>
            <a:noFill/>
            <a:ln w="381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grpSp>
      <p:grpSp>
        <p:nvGrpSpPr>
          <p:cNvPr id="164" name="Group 286"/>
          <p:cNvGrpSpPr>
            <a:grpSpLocks/>
          </p:cNvGrpSpPr>
          <p:nvPr/>
        </p:nvGrpSpPr>
        <p:grpSpPr bwMode="auto">
          <a:xfrm>
            <a:off x="3821113" y="3968750"/>
            <a:ext cx="1103312" cy="1041400"/>
            <a:chOff x="2465" y="2644"/>
            <a:chExt cx="695" cy="656"/>
          </a:xfrm>
        </p:grpSpPr>
        <p:sp>
          <p:nvSpPr>
            <p:cNvPr id="165" name="Line 283"/>
            <p:cNvSpPr>
              <a:spLocks noChangeShapeType="1"/>
            </p:cNvSpPr>
            <p:nvPr/>
          </p:nvSpPr>
          <p:spPr bwMode="auto">
            <a:xfrm>
              <a:off x="3150" y="2644"/>
              <a:ext cx="10" cy="656"/>
            </a:xfrm>
            <a:prstGeom prst="line">
              <a:avLst/>
            </a:prstGeom>
            <a:noFill/>
            <a:ln w="19050">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66" name="Line 284"/>
            <p:cNvSpPr>
              <a:spLocks noChangeShapeType="1"/>
            </p:cNvSpPr>
            <p:nvPr/>
          </p:nvSpPr>
          <p:spPr bwMode="auto">
            <a:xfrm>
              <a:off x="2465" y="2678"/>
              <a:ext cx="685" cy="0"/>
            </a:xfrm>
            <a:prstGeom prst="line">
              <a:avLst/>
            </a:prstGeom>
            <a:noFill/>
            <a:ln w="381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grpSp>
      <p:grpSp>
        <p:nvGrpSpPr>
          <p:cNvPr id="167" name="Group 292"/>
          <p:cNvGrpSpPr>
            <a:grpSpLocks/>
          </p:cNvGrpSpPr>
          <p:nvPr/>
        </p:nvGrpSpPr>
        <p:grpSpPr bwMode="auto">
          <a:xfrm>
            <a:off x="858838" y="4864100"/>
            <a:ext cx="3017837" cy="695325"/>
            <a:chOff x="599" y="3208"/>
            <a:chExt cx="1901" cy="438"/>
          </a:xfrm>
        </p:grpSpPr>
        <p:sp>
          <p:nvSpPr>
            <p:cNvPr id="168" name="Line 289"/>
            <p:cNvSpPr>
              <a:spLocks noChangeShapeType="1"/>
            </p:cNvSpPr>
            <p:nvPr/>
          </p:nvSpPr>
          <p:spPr bwMode="auto">
            <a:xfrm flipH="1">
              <a:off x="599" y="3369"/>
              <a:ext cx="208" cy="277"/>
            </a:xfrm>
            <a:prstGeom prst="line">
              <a:avLst/>
            </a:prstGeom>
            <a:noFill/>
            <a:ln w="25400">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23286" name="Text Box 290"/>
            <p:cNvSpPr txBox="1">
              <a:spLocks noChangeArrowheads="1"/>
            </p:cNvSpPr>
            <p:nvPr/>
          </p:nvSpPr>
          <p:spPr bwMode="auto">
            <a:xfrm>
              <a:off x="772" y="3208"/>
              <a:ext cx="1728"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b="1">
                  <a:solidFill>
                    <a:srgbClr val="000000"/>
                  </a:solidFill>
                </a:rPr>
                <a:t>33% in critical section</a:t>
              </a:r>
            </a:p>
          </p:txBody>
        </p:sp>
      </p:grpSp>
    </p:spTree>
    <p:extLst>
      <p:ext uri="{BB962C8B-B14F-4D97-AF65-F5344CB8AC3E}">
        <p14:creationId xmlns:p14="http://schemas.microsoft.com/office/powerpoint/2010/main" val="6402406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167"/>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0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4"/>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161"/>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7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60"/>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1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Title 1"/>
          <p:cNvSpPr>
            <a:spLocks noGrp="1"/>
          </p:cNvSpPr>
          <p:nvPr>
            <p:ph type="title"/>
          </p:nvPr>
        </p:nvSpPr>
        <p:spPr/>
        <p:txBody>
          <a:bodyPr/>
          <a:lstStyle/>
          <a:p>
            <a:r>
              <a:rPr lang="en-US">
                <a:latin typeface="Garamond" charset="0"/>
              </a:rPr>
              <a:t>Contention for Critical Sections</a:t>
            </a:r>
          </a:p>
        </p:txBody>
      </p:sp>
      <p:sp>
        <p:nvSpPr>
          <p:cNvPr id="225282" name="Content Placeholder 2"/>
          <p:cNvSpPr>
            <a:spLocks noGrp="1"/>
          </p:cNvSpPr>
          <p:nvPr>
            <p:ph idx="1"/>
          </p:nvPr>
        </p:nvSpPr>
        <p:spPr>
          <a:xfrm>
            <a:off x="320675" y="808038"/>
            <a:ext cx="8610600" cy="5340350"/>
          </a:xfrm>
        </p:spPr>
        <p:txBody>
          <a:bodyPr/>
          <a:lstStyle/>
          <a:p>
            <a:endParaRPr lang="en-US">
              <a:latin typeface="Tahoma" charset="0"/>
            </a:endParaRPr>
          </a:p>
        </p:txBody>
      </p:sp>
      <p:sp>
        <p:nvSpPr>
          <p:cNvPr id="225283"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C039F47-DFA4-F944-B3B6-5BEEBC173AF4}" type="slidenum">
              <a:rPr lang="en-US" sz="1600">
                <a:solidFill>
                  <a:srgbClr val="000000"/>
                </a:solidFill>
                <a:latin typeface="Garamond" charset="0"/>
              </a:rPr>
              <a:pPr eaLnBrk="1" hangingPunct="1"/>
              <a:t>55</a:t>
            </a:fld>
            <a:endParaRPr lang="en-US" sz="1600">
              <a:solidFill>
                <a:srgbClr val="000000"/>
              </a:solidFill>
              <a:latin typeface="Garamond" charset="0"/>
            </a:endParaRPr>
          </a:p>
        </p:txBody>
      </p:sp>
      <p:sp>
        <p:nvSpPr>
          <p:cNvPr id="5" name="Line 3"/>
          <p:cNvSpPr>
            <a:spLocks noChangeShapeType="1"/>
          </p:cNvSpPr>
          <p:nvPr/>
        </p:nvSpPr>
        <p:spPr bwMode="auto">
          <a:xfrm flipH="1" flipV="1">
            <a:off x="765175" y="1379538"/>
            <a:ext cx="0" cy="4400550"/>
          </a:xfrm>
          <a:prstGeom prst="line">
            <a:avLst/>
          </a:prstGeom>
          <a:noFill/>
          <a:ln w="9525">
            <a:solidFill>
              <a:schemeClr val="tx1"/>
            </a:solidFill>
            <a:round/>
            <a:headEnd/>
            <a:tailEnd type="none" w="lg" len="lg"/>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6" name="Line 4"/>
          <p:cNvSpPr>
            <a:spLocks noChangeShapeType="1"/>
          </p:cNvSpPr>
          <p:nvPr/>
        </p:nvSpPr>
        <p:spPr bwMode="auto">
          <a:xfrm flipV="1">
            <a:off x="750888" y="5764213"/>
            <a:ext cx="8296275" cy="15875"/>
          </a:xfrm>
          <a:prstGeom prst="line">
            <a:avLst/>
          </a:prstGeom>
          <a:noFill/>
          <a:ln w="9525">
            <a:solidFill>
              <a:schemeClr val="tx1"/>
            </a:solidFill>
            <a:round/>
            <a:headEnd/>
            <a:tailEnd type="triangle" w="lg" len="lg"/>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25286" name="Text Box 5"/>
          <p:cNvSpPr txBox="1">
            <a:spLocks noChangeArrowheads="1"/>
          </p:cNvSpPr>
          <p:nvPr/>
        </p:nvSpPr>
        <p:spPr bwMode="auto">
          <a:xfrm>
            <a:off x="527050" y="5816600"/>
            <a:ext cx="457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rPr>
              <a:t>0</a:t>
            </a:r>
          </a:p>
        </p:txBody>
      </p:sp>
      <p:sp>
        <p:nvSpPr>
          <p:cNvPr id="8" name="Rectangle 93"/>
          <p:cNvSpPr>
            <a:spLocks noChangeArrowheads="1"/>
          </p:cNvSpPr>
          <p:nvPr/>
        </p:nvSpPr>
        <p:spPr bwMode="auto">
          <a:xfrm>
            <a:off x="7696200" y="1149350"/>
            <a:ext cx="457200" cy="152400"/>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9" name="Rectangle 94"/>
          <p:cNvSpPr>
            <a:spLocks noChangeArrowheads="1"/>
          </p:cNvSpPr>
          <p:nvPr/>
        </p:nvSpPr>
        <p:spPr bwMode="auto">
          <a:xfrm>
            <a:off x="7696200" y="1616075"/>
            <a:ext cx="457200" cy="152400"/>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0" name="Rectangle 95"/>
          <p:cNvSpPr>
            <a:spLocks noChangeArrowheads="1"/>
          </p:cNvSpPr>
          <p:nvPr/>
        </p:nvSpPr>
        <p:spPr bwMode="auto">
          <a:xfrm>
            <a:off x="7350125" y="920750"/>
            <a:ext cx="1717675" cy="1295400"/>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25290" name="Text Box 96"/>
          <p:cNvSpPr txBox="1">
            <a:spLocks noChangeArrowheads="1"/>
          </p:cNvSpPr>
          <p:nvPr/>
        </p:nvSpPr>
        <p:spPr bwMode="auto">
          <a:xfrm>
            <a:off x="8153400" y="920750"/>
            <a:ext cx="1143000"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600">
                <a:solidFill>
                  <a:srgbClr val="000000"/>
                </a:solidFill>
              </a:rPr>
              <a:t>Critical Section</a:t>
            </a:r>
          </a:p>
        </p:txBody>
      </p:sp>
      <p:sp>
        <p:nvSpPr>
          <p:cNvPr id="225291" name="Text Box 97"/>
          <p:cNvSpPr txBox="1">
            <a:spLocks noChangeArrowheads="1"/>
          </p:cNvSpPr>
          <p:nvPr/>
        </p:nvSpPr>
        <p:spPr bwMode="auto">
          <a:xfrm>
            <a:off x="8153400" y="1498600"/>
            <a:ext cx="11430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600">
                <a:solidFill>
                  <a:srgbClr val="000000"/>
                </a:solidFill>
              </a:rPr>
              <a:t>Parallel</a:t>
            </a:r>
          </a:p>
        </p:txBody>
      </p:sp>
      <p:sp>
        <p:nvSpPr>
          <p:cNvPr id="13" name="Line 98"/>
          <p:cNvSpPr>
            <a:spLocks noChangeShapeType="1"/>
          </p:cNvSpPr>
          <p:nvPr/>
        </p:nvSpPr>
        <p:spPr bwMode="auto">
          <a:xfrm>
            <a:off x="7696200" y="2000250"/>
            <a:ext cx="457200" cy="0"/>
          </a:xfrm>
          <a:prstGeom prst="line">
            <a:avLst/>
          </a:prstGeom>
          <a:noFill/>
          <a:ln w="38100">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25293" name="Text Box 99"/>
          <p:cNvSpPr txBox="1">
            <a:spLocks noChangeArrowheads="1"/>
          </p:cNvSpPr>
          <p:nvPr/>
        </p:nvSpPr>
        <p:spPr bwMode="auto">
          <a:xfrm>
            <a:off x="8153400" y="1835150"/>
            <a:ext cx="11430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600">
                <a:solidFill>
                  <a:srgbClr val="000000"/>
                </a:solidFill>
              </a:rPr>
              <a:t>Idle</a:t>
            </a:r>
          </a:p>
        </p:txBody>
      </p:sp>
      <p:sp>
        <p:nvSpPr>
          <p:cNvPr id="225294" name="Text Box 13"/>
          <p:cNvSpPr txBox="1">
            <a:spLocks noChangeArrowheads="1"/>
          </p:cNvSpPr>
          <p:nvPr/>
        </p:nvSpPr>
        <p:spPr bwMode="auto">
          <a:xfrm>
            <a:off x="655638" y="1012825"/>
            <a:ext cx="7177087"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b="1" i="1">
                <a:solidFill>
                  <a:srgbClr val="000000"/>
                </a:solidFill>
              </a:rPr>
              <a:t>12 iterations, 33% instructions inside the critical section</a:t>
            </a:r>
          </a:p>
        </p:txBody>
      </p:sp>
      <p:sp>
        <p:nvSpPr>
          <p:cNvPr id="225295" name="Text Box 14"/>
          <p:cNvSpPr txBox="1">
            <a:spLocks noChangeArrowheads="1"/>
          </p:cNvSpPr>
          <p:nvPr/>
        </p:nvSpPr>
        <p:spPr bwMode="auto">
          <a:xfrm>
            <a:off x="15875" y="5419725"/>
            <a:ext cx="7302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a:solidFill>
                  <a:srgbClr val="000000"/>
                </a:solidFill>
              </a:rPr>
              <a:t>P = 1</a:t>
            </a:r>
          </a:p>
        </p:txBody>
      </p:sp>
      <p:sp>
        <p:nvSpPr>
          <p:cNvPr id="17" name="Text Box 15"/>
          <p:cNvSpPr txBox="1">
            <a:spLocks noChangeArrowheads="1"/>
          </p:cNvSpPr>
          <p:nvPr/>
        </p:nvSpPr>
        <p:spPr bwMode="auto">
          <a:xfrm>
            <a:off x="15875" y="3690938"/>
            <a:ext cx="7302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a:solidFill>
                  <a:srgbClr val="000000"/>
                </a:solidFill>
              </a:rPr>
              <a:t>P = 3</a:t>
            </a:r>
          </a:p>
        </p:txBody>
      </p:sp>
      <p:sp>
        <p:nvSpPr>
          <p:cNvPr id="18" name="Text Box 16"/>
          <p:cNvSpPr txBox="1">
            <a:spLocks noChangeArrowheads="1"/>
          </p:cNvSpPr>
          <p:nvPr/>
        </p:nvSpPr>
        <p:spPr bwMode="auto">
          <a:xfrm>
            <a:off x="15875" y="4759325"/>
            <a:ext cx="7302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a:solidFill>
                  <a:srgbClr val="000000"/>
                </a:solidFill>
              </a:rPr>
              <a:t>P = 2</a:t>
            </a:r>
          </a:p>
        </p:txBody>
      </p:sp>
      <p:sp>
        <p:nvSpPr>
          <p:cNvPr id="19" name="Text Box 17"/>
          <p:cNvSpPr txBox="1">
            <a:spLocks noChangeArrowheads="1"/>
          </p:cNvSpPr>
          <p:nvPr/>
        </p:nvSpPr>
        <p:spPr bwMode="auto">
          <a:xfrm>
            <a:off x="15875" y="2400300"/>
            <a:ext cx="7302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a:solidFill>
                  <a:srgbClr val="000000"/>
                </a:solidFill>
              </a:rPr>
              <a:t>P = 4</a:t>
            </a:r>
          </a:p>
        </p:txBody>
      </p:sp>
      <p:sp>
        <p:nvSpPr>
          <p:cNvPr id="20" name="Line 18"/>
          <p:cNvSpPr>
            <a:spLocks noChangeShapeType="1"/>
          </p:cNvSpPr>
          <p:nvPr/>
        </p:nvSpPr>
        <p:spPr bwMode="auto">
          <a:xfrm>
            <a:off x="1423988" y="5743575"/>
            <a:ext cx="0" cy="1539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25300" name="Text Box 19"/>
          <p:cNvSpPr txBox="1">
            <a:spLocks noChangeArrowheads="1"/>
          </p:cNvSpPr>
          <p:nvPr/>
        </p:nvSpPr>
        <p:spPr bwMode="auto">
          <a:xfrm>
            <a:off x="1195388" y="5881688"/>
            <a:ext cx="4572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rPr>
              <a:t>1</a:t>
            </a:r>
          </a:p>
        </p:txBody>
      </p:sp>
      <p:sp>
        <p:nvSpPr>
          <p:cNvPr id="22" name="Line 20"/>
          <p:cNvSpPr>
            <a:spLocks noChangeShapeType="1"/>
          </p:cNvSpPr>
          <p:nvPr/>
        </p:nvSpPr>
        <p:spPr bwMode="auto">
          <a:xfrm>
            <a:off x="765175" y="5722938"/>
            <a:ext cx="0" cy="15398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3" name="Line 21"/>
          <p:cNvSpPr>
            <a:spLocks noChangeShapeType="1"/>
          </p:cNvSpPr>
          <p:nvPr/>
        </p:nvSpPr>
        <p:spPr bwMode="auto">
          <a:xfrm>
            <a:off x="2082800" y="5743575"/>
            <a:ext cx="0" cy="1539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25303" name="Text Box 22"/>
          <p:cNvSpPr txBox="1">
            <a:spLocks noChangeArrowheads="1"/>
          </p:cNvSpPr>
          <p:nvPr/>
        </p:nvSpPr>
        <p:spPr bwMode="auto">
          <a:xfrm>
            <a:off x="1854200" y="5881688"/>
            <a:ext cx="4572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rPr>
              <a:t>2</a:t>
            </a:r>
          </a:p>
        </p:txBody>
      </p:sp>
      <p:sp>
        <p:nvSpPr>
          <p:cNvPr id="25" name="Line 23"/>
          <p:cNvSpPr>
            <a:spLocks noChangeShapeType="1"/>
          </p:cNvSpPr>
          <p:nvPr/>
        </p:nvSpPr>
        <p:spPr bwMode="auto">
          <a:xfrm>
            <a:off x="2740025" y="5743575"/>
            <a:ext cx="0" cy="1539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25305" name="Text Box 24"/>
          <p:cNvSpPr txBox="1">
            <a:spLocks noChangeArrowheads="1"/>
          </p:cNvSpPr>
          <p:nvPr/>
        </p:nvSpPr>
        <p:spPr bwMode="auto">
          <a:xfrm>
            <a:off x="2511425" y="5881688"/>
            <a:ext cx="4572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rPr>
              <a:t>3</a:t>
            </a:r>
          </a:p>
        </p:txBody>
      </p:sp>
      <p:sp>
        <p:nvSpPr>
          <p:cNvPr id="27" name="Line 25"/>
          <p:cNvSpPr>
            <a:spLocks noChangeShapeType="1"/>
          </p:cNvSpPr>
          <p:nvPr/>
        </p:nvSpPr>
        <p:spPr bwMode="auto">
          <a:xfrm>
            <a:off x="3398838" y="5743575"/>
            <a:ext cx="0" cy="1539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25307" name="Text Box 26"/>
          <p:cNvSpPr txBox="1">
            <a:spLocks noChangeArrowheads="1"/>
          </p:cNvSpPr>
          <p:nvPr/>
        </p:nvSpPr>
        <p:spPr bwMode="auto">
          <a:xfrm>
            <a:off x="3170238" y="5881688"/>
            <a:ext cx="4572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rPr>
              <a:t>4</a:t>
            </a:r>
          </a:p>
        </p:txBody>
      </p:sp>
      <p:sp>
        <p:nvSpPr>
          <p:cNvPr id="29" name="Line 27"/>
          <p:cNvSpPr>
            <a:spLocks noChangeShapeType="1"/>
          </p:cNvSpPr>
          <p:nvPr/>
        </p:nvSpPr>
        <p:spPr bwMode="auto">
          <a:xfrm>
            <a:off x="4048125" y="5743575"/>
            <a:ext cx="0" cy="1539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25309" name="Text Box 28"/>
          <p:cNvSpPr txBox="1">
            <a:spLocks noChangeArrowheads="1"/>
          </p:cNvSpPr>
          <p:nvPr/>
        </p:nvSpPr>
        <p:spPr bwMode="auto">
          <a:xfrm>
            <a:off x="3819525" y="5881688"/>
            <a:ext cx="4572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rPr>
              <a:t>5</a:t>
            </a:r>
          </a:p>
        </p:txBody>
      </p:sp>
      <p:sp>
        <p:nvSpPr>
          <p:cNvPr id="31" name="Line 29"/>
          <p:cNvSpPr>
            <a:spLocks noChangeShapeType="1"/>
          </p:cNvSpPr>
          <p:nvPr/>
        </p:nvSpPr>
        <p:spPr bwMode="auto">
          <a:xfrm>
            <a:off x="4706938" y="5743575"/>
            <a:ext cx="0" cy="1539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25311" name="Text Box 30"/>
          <p:cNvSpPr txBox="1">
            <a:spLocks noChangeArrowheads="1"/>
          </p:cNvSpPr>
          <p:nvPr/>
        </p:nvSpPr>
        <p:spPr bwMode="auto">
          <a:xfrm>
            <a:off x="4478338" y="5881688"/>
            <a:ext cx="4572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rPr>
              <a:t>6</a:t>
            </a:r>
          </a:p>
        </p:txBody>
      </p:sp>
      <p:sp>
        <p:nvSpPr>
          <p:cNvPr id="33" name="Line 31"/>
          <p:cNvSpPr>
            <a:spLocks noChangeShapeType="1"/>
          </p:cNvSpPr>
          <p:nvPr/>
        </p:nvSpPr>
        <p:spPr bwMode="auto">
          <a:xfrm>
            <a:off x="5364163" y="5743575"/>
            <a:ext cx="0" cy="1539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25313" name="Text Box 32"/>
          <p:cNvSpPr txBox="1">
            <a:spLocks noChangeArrowheads="1"/>
          </p:cNvSpPr>
          <p:nvPr/>
        </p:nvSpPr>
        <p:spPr bwMode="auto">
          <a:xfrm>
            <a:off x="5135563" y="5881688"/>
            <a:ext cx="4572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rPr>
              <a:t>7</a:t>
            </a:r>
          </a:p>
        </p:txBody>
      </p:sp>
      <p:sp>
        <p:nvSpPr>
          <p:cNvPr id="35" name="Line 33"/>
          <p:cNvSpPr>
            <a:spLocks noChangeShapeType="1"/>
          </p:cNvSpPr>
          <p:nvPr/>
        </p:nvSpPr>
        <p:spPr bwMode="auto">
          <a:xfrm>
            <a:off x="6022975" y="5743575"/>
            <a:ext cx="0" cy="1539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25315" name="Text Box 34"/>
          <p:cNvSpPr txBox="1">
            <a:spLocks noChangeArrowheads="1"/>
          </p:cNvSpPr>
          <p:nvPr/>
        </p:nvSpPr>
        <p:spPr bwMode="auto">
          <a:xfrm>
            <a:off x="5794375" y="5881688"/>
            <a:ext cx="4572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rPr>
              <a:t>8</a:t>
            </a:r>
          </a:p>
        </p:txBody>
      </p:sp>
      <p:sp>
        <p:nvSpPr>
          <p:cNvPr id="37" name="Line 35"/>
          <p:cNvSpPr>
            <a:spLocks noChangeShapeType="1"/>
          </p:cNvSpPr>
          <p:nvPr/>
        </p:nvSpPr>
        <p:spPr bwMode="auto">
          <a:xfrm>
            <a:off x="6691313" y="5743575"/>
            <a:ext cx="0" cy="1539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25317" name="Text Box 36"/>
          <p:cNvSpPr txBox="1">
            <a:spLocks noChangeArrowheads="1"/>
          </p:cNvSpPr>
          <p:nvPr/>
        </p:nvSpPr>
        <p:spPr bwMode="auto">
          <a:xfrm>
            <a:off x="6462713" y="5881688"/>
            <a:ext cx="4572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rPr>
              <a:t>9</a:t>
            </a:r>
          </a:p>
        </p:txBody>
      </p:sp>
      <p:sp>
        <p:nvSpPr>
          <p:cNvPr id="39" name="Line 37"/>
          <p:cNvSpPr>
            <a:spLocks noChangeShapeType="1"/>
          </p:cNvSpPr>
          <p:nvPr/>
        </p:nvSpPr>
        <p:spPr bwMode="auto">
          <a:xfrm>
            <a:off x="7350125" y="5743575"/>
            <a:ext cx="0" cy="1539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25319" name="Text Box 38"/>
          <p:cNvSpPr txBox="1">
            <a:spLocks noChangeArrowheads="1"/>
          </p:cNvSpPr>
          <p:nvPr/>
        </p:nvSpPr>
        <p:spPr bwMode="auto">
          <a:xfrm>
            <a:off x="7121525" y="5881688"/>
            <a:ext cx="4572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rPr>
              <a:t>10</a:t>
            </a:r>
          </a:p>
        </p:txBody>
      </p:sp>
      <p:sp>
        <p:nvSpPr>
          <p:cNvPr id="41" name="Line 39"/>
          <p:cNvSpPr>
            <a:spLocks noChangeShapeType="1"/>
          </p:cNvSpPr>
          <p:nvPr/>
        </p:nvSpPr>
        <p:spPr bwMode="auto">
          <a:xfrm>
            <a:off x="8007350" y="5743575"/>
            <a:ext cx="0" cy="1539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25321" name="Text Box 40"/>
          <p:cNvSpPr txBox="1">
            <a:spLocks noChangeArrowheads="1"/>
          </p:cNvSpPr>
          <p:nvPr/>
        </p:nvSpPr>
        <p:spPr bwMode="auto">
          <a:xfrm>
            <a:off x="7778750" y="5881688"/>
            <a:ext cx="4572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rPr>
              <a:t>11</a:t>
            </a:r>
          </a:p>
        </p:txBody>
      </p:sp>
      <p:sp>
        <p:nvSpPr>
          <p:cNvPr id="43" name="Line 41"/>
          <p:cNvSpPr>
            <a:spLocks noChangeShapeType="1"/>
          </p:cNvSpPr>
          <p:nvPr/>
        </p:nvSpPr>
        <p:spPr bwMode="auto">
          <a:xfrm>
            <a:off x="8666163" y="5743575"/>
            <a:ext cx="0" cy="1539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25323" name="Text Box 42"/>
          <p:cNvSpPr txBox="1">
            <a:spLocks noChangeArrowheads="1"/>
          </p:cNvSpPr>
          <p:nvPr/>
        </p:nvSpPr>
        <p:spPr bwMode="auto">
          <a:xfrm>
            <a:off x="8437563" y="5881688"/>
            <a:ext cx="4572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rPr>
              <a:t>12</a:t>
            </a:r>
          </a:p>
        </p:txBody>
      </p:sp>
      <p:grpSp>
        <p:nvGrpSpPr>
          <p:cNvPr id="225324" name="Group 43"/>
          <p:cNvGrpSpPr>
            <a:grpSpLocks/>
          </p:cNvGrpSpPr>
          <p:nvPr/>
        </p:nvGrpSpPr>
        <p:grpSpPr bwMode="auto">
          <a:xfrm>
            <a:off x="765175" y="5565775"/>
            <a:ext cx="7900988" cy="109538"/>
            <a:chOff x="530" y="3646"/>
            <a:chExt cx="4977" cy="69"/>
          </a:xfrm>
        </p:grpSpPr>
        <p:sp>
          <p:nvSpPr>
            <p:cNvPr id="46" name="Rectangle 44"/>
            <p:cNvSpPr>
              <a:spLocks noChangeArrowheads="1"/>
            </p:cNvSpPr>
            <p:nvPr/>
          </p:nvSpPr>
          <p:spPr bwMode="auto">
            <a:xfrm>
              <a:off x="530" y="364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47" name="Rectangle 45"/>
            <p:cNvSpPr>
              <a:spLocks noChangeArrowheads="1"/>
            </p:cNvSpPr>
            <p:nvPr/>
          </p:nvSpPr>
          <p:spPr bwMode="auto">
            <a:xfrm>
              <a:off x="530" y="364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48" name="Rectangle 46"/>
            <p:cNvSpPr>
              <a:spLocks noChangeArrowheads="1"/>
            </p:cNvSpPr>
            <p:nvPr/>
          </p:nvSpPr>
          <p:spPr bwMode="auto">
            <a:xfrm>
              <a:off x="945" y="364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49" name="Rectangle 47"/>
            <p:cNvSpPr>
              <a:spLocks noChangeArrowheads="1"/>
            </p:cNvSpPr>
            <p:nvPr/>
          </p:nvSpPr>
          <p:spPr bwMode="auto">
            <a:xfrm>
              <a:off x="945" y="364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50" name="Rectangle 48"/>
            <p:cNvSpPr>
              <a:spLocks noChangeArrowheads="1"/>
            </p:cNvSpPr>
            <p:nvPr/>
          </p:nvSpPr>
          <p:spPr bwMode="auto">
            <a:xfrm>
              <a:off x="1359" y="364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51" name="Rectangle 49"/>
            <p:cNvSpPr>
              <a:spLocks noChangeArrowheads="1"/>
            </p:cNvSpPr>
            <p:nvPr/>
          </p:nvSpPr>
          <p:spPr bwMode="auto">
            <a:xfrm>
              <a:off x="1359" y="364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52" name="Rectangle 50"/>
            <p:cNvSpPr>
              <a:spLocks noChangeArrowheads="1"/>
            </p:cNvSpPr>
            <p:nvPr/>
          </p:nvSpPr>
          <p:spPr bwMode="auto">
            <a:xfrm>
              <a:off x="1774" y="364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53" name="Rectangle 51"/>
            <p:cNvSpPr>
              <a:spLocks noChangeArrowheads="1"/>
            </p:cNvSpPr>
            <p:nvPr/>
          </p:nvSpPr>
          <p:spPr bwMode="auto">
            <a:xfrm>
              <a:off x="1774" y="364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54" name="Rectangle 52"/>
            <p:cNvSpPr>
              <a:spLocks noChangeArrowheads="1"/>
            </p:cNvSpPr>
            <p:nvPr/>
          </p:nvSpPr>
          <p:spPr bwMode="auto">
            <a:xfrm>
              <a:off x="2183" y="364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55" name="Rectangle 53"/>
            <p:cNvSpPr>
              <a:spLocks noChangeArrowheads="1"/>
            </p:cNvSpPr>
            <p:nvPr/>
          </p:nvSpPr>
          <p:spPr bwMode="auto">
            <a:xfrm>
              <a:off x="2183" y="364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56" name="Rectangle 54"/>
            <p:cNvSpPr>
              <a:spLocks noChangeArrowheads="1"/>
            </p:cNvSpPr>
            <p:nvPr/>
          </p:nvSpPr>
          <p:spPr bwMode="auto">
            <a:xfrm>
              <a:off x="2598" y="364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57" name="Rectangle 55"/>
            <p:cNvSpPr>
              <a:spLocks noChangeArrowheads="1"/>
            </p:cNvSpPr>
            <p:nvPr/>
          </p:nvSpPr>
          <p:spPr bwMode="auto">
            <a:xfrm>
              <a:off x="2598" y="364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58" name="Rectangle 56"/>
            <p:cNvSpPr>
              <a:spLocks noChangeArrowheads="1"/>
            </p:cNvSpPr>
            <p:nvPr/>
          </p:nvSpPr>
          <p:spPr bwMode="auto">
            <a:xfrm>
              <a:off x="3012" y="364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59" name="Rectangle 57"/>
            <p:cNvSpPr>
              <a:spLocks noChangeArrowheads="1"/>
            </p:cNvSpPr>
            <p:nvPr/>
          </p:nvSpPr>
          <p:spPr bwMode="auto">
            <a:xfrm>
              <a:off x="3012" y="364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60" name="Rectangle 58"/>
            <p:cNvSpPr>
              <a:spLocks noChangeArrowheads="1"/>
            </p:cNvSpPr>
            <p:nvPr/>
          </p:nvSpPr>
          <p:spPr bwMode="auto">
            <a:xfrm>
              <a:off x="3427" y="364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61" name="Rectangle 59"/>
            <p:cNvSpPr>
              <a:spLocks noChangeArrowheads="1"/>
            </p:cNvSpPr>
            <p:nvPr/>
          </p:nvSpPr>
          <p:spPr bwMode="auto">
            <a:xfrm>
              <a:off x="3427" y="364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62" name="Rectangle 60"/>
            <p:cNvSpPr>
              <a:spLocks noChangeArrowheads="1"/>
            </p:cNvSpPr>
            <p:nvPr/>
          </p:nvSpPr>
          <p:spPr bwMode="auto">
            <a:xfrm>
              <a:off x="3848" y="364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63" name="Rectangle 61"/>
            <p:cNvSpPr>
              <a:spLocks noChangeArrowheads="1"/>
            </p:cNvSpPr>
            <p:nvPr/>
          </p:nvSpPr>
          <p:spPr bwMode="auto">
            <a:xfrm>
              <a:off x="3848" y="364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64" name="Rectangle 62"/>
            <p:cNvSpPr>
              <a:spLocks noChangeArrowheads="1"/>
            </p:cNvSpPr>
            <p:nvPr/>
          </p:nvSpPr>
          <p:spPr bwMode="auto">
            <a:xfrm>
              <a:off x="4263" y="364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65" name="Rectangle 63"/>
            <p:cNvSpPr>
              <a:spLocks noChangeArrowheads="1"/>
            </p:cNvSpPr>
            <p:nvPr/>
          </p:nvSpPr>
          <p:spPr bwMode="auto">
            <a:xfrm>
              <a:off x="4263" y="364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66" name="Rectangle 64"/>
            <p:cNvSpPr>
              <a:spLocks noChangeArrowheads="1"/>
            </p:cNvSpPr>
            <p:nvPr/>
          </p:nvSpPr>
          <p:spPr bwMode="auto">
            <a:xfrm>
              <a:off x="4677" y="364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67" name="Rectangle 65"/>
            <p:cNvSpPr>
              <a:spLocks noChangeArrowheads="1"/>
            </p:cNvSpPr>
            <p:nvPr/>
          </p:nvSpPr>
          <p:spPr bwMode="auto">
            <a:xfrm>
              <a:off x="4677" y="364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68" name="Rectangle 66"/>
            <p:cNvSpPr>
              <a:spLocks noChangeArrowheads="1"/>
            </p:cNvSpPr>
            <p:nvPr/>
          </p:nvSpPr>
          <p:spPr bwMode="auto">
            <a:xfrm>
              <a:off x="5092" y="364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69" name="Rectangle 67"/>
            <p:cNvSpPr>
              <a:spLocks noChangeArrowheads="1"/>
            </p:cNvSpPr>
            <p:nvPr/>
          </p:nvSpPr>
          <p:spPr bwMode="auto">
            <a:xfrm>
              <a:off x="5092" y="364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grpSp>
      <p:grpSp>
        <p:nvGrpSpPr>
          <p:cNvPr id="70" name="Group 288"/>
          <p:cNvGrpSpPr>
            <a:grpSpLocks/>
          </p:cNvGrpSpPr>
          <p:nvPr/>
        </p:nvGrpSpPr>
        <p:grpSpPr bwMode="auto">
          <a:xfrm>
            <a:off x="765175" y="5346700"/>
            <a:ext cx="547688" cy="109538"/>
            <a:chOff x="530" y="3508"/>
            <a:chExt cx="345" cy="69"/>
          </a:xfrm>
        </p:grpSpPr>
        <p:sp>
          <p:nvSpPr>
            <p:cNvPr id="71" name="Rectangle 69"/>
            <p:cNvSpPr>
              <a:spLocks noChangeArrowheads="1"/>
            </p:cNvSpPr>
            <p:nvPr/>
          </p:nvSpPr>
          <p:spPr bwMode="auto">
            <a:xfrm>
              <a:off x="530" y="3508"/>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72" name="Rectangle 70"/>
            <p:cNvSpPr>
              <a:spLocks noChangeArrowheads="1"/>
            </p:cNvSpPr>
            <p:nvPr/>
          </p:nvSpPr>
          <p:spPr bwMode="auto">
            <a:xfrm>
              <a:off x="530" y="3508"/>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grpSp>
      <p:grpSp>
        <p:nvGrpSpPr>
          <p:cNvPr id="73" name="Group 287"/>
          <p:cNvGrpSpPr>
            <a:grpSpLocks/>
          </p:cNvGrpSpPr>
          <p:nvPr/>
        </p:nvGrpSpPr>
        <p:grpSpPr bwMode="auto">
          <a:xfrm>
            <a:off x="1314450" y="5346700"/>
            <a:ext cx="6034088" cy="109538"/>
            <a:chOff x="876" y="3508"/>
            <a:chExt cx="3801" cy="69"/>
          </a:xfrm>
        </p:grpSpPr>
        <p:sp>
          <p:nvSpPr>
            <p:cNvPr id="74" name="Rectangle 71"/>
            <p:cNvSpPr>
              <a:spLocks noChangeArrowheads="1"/>
            </p:cNvSpPr>
            <p:nvPr/>
          </p:nvSpPr>
          <p:spPr bwMode="auto">
            <a:xfrm>
              <a:off x="876" y="3508"/>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75" name="Rectangle 72"/>
            <p:cNvSpPr>
              <a:spLocks noChangeArrowheads="1"/>
            </p:cNvSpPr>
            <p:nvPr/>
          </p:nvSpPr>
          <p:spPr bwMode="auto">
            <a:xfrm>
              <a:off x="876" y="3508"/>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76" name="Rectangle 73"/>
            <p:cNvSpPr>
              <a:spLocks noChangeArrowheads="1"/>
            </p:cNvSpPr>
            <p:nvPr/>
          </p:nvSpPr>
          <p:spPr bwMode="auto">
            <a:xfrm>
              <a:off x="1221" y="3508"/>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77" name="Rectangle 74"/>
            <p:cNvSpPr>
              <a:spLocks noChangeArrowheads="1"/>
            </p:cNvSpPr>
            <p:nvPr/>
          </p:nvSpPr>
          <p:spPr bwMode="auto">
            <a:xfrm>
              <a:off x="1221" y="3508"/>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78" name="Rectangle 75"/>
            <p:cNvSpPr>
              <a:spLocks noChangeArrowheads="1"/>
            </p:cNvSpPr>
            <p:nvPr/>
          </p:nvSpPr>
          <p:spPr bwMode="auto">
            <a:xfrm>
              <a:off x="1567" y="3508"/>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79" name="Rectangle 76"/>
            <p:cNvSpPr>
              <a:spLocks noChangeArrowheads="1"/>
            </p:cNvSpPr>
            <p:nvPr/>
          </p:nvSpPr>
          <p:spPr bwMode="auto">
            <a:xfrm>
              <a:off x="1567" y="3508"/>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80" name="Rectangle 77"/>
            <p:cNvSpPr>
              <a:spLocks noChangeArrowheads="1"/>
            </p:cNvSpPr>
            <p:nvPr/>
          </p:nvSpPr>
          <p:spPr bwMode="auto">
            <a:xfrm>
              <a:off x="1912" y="3508"/>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81" name="Rectangle 78"/>
            <p:cNvSpPr>
              <a:spLocks noChangeArrowheads="1"/>
            </p:cNvSpPr>
            <p:nvPr/>
          </p:nvSpPr>
          <p:spPr bwMode="auto">
            <a:xfrm>
              <a:off x="1912" y="3508"/>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82" name="Rectangle 79"/>
            <p:cNvSpPr>
              <a:spLocks noChangeArrowheads="1"/>
            </p:cNvSpPr>
            <p:nvPr/>
          </p:nvSpPr>
          <p:spPr bwMode="auto">
            <a:xfrm>
              <a:off x="2258" y="3508"/>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83" name="Rectangle 80"/>
            <p:cNvSpPr>
              <a:spLocks noChangeArrowheads="1"/>
            </p:cNvSpPr>
            <p:nvPr/>
          </p:nvSpPr>
          <p:spPr bwMode="auto">
            <a:xfrm>
              <a:off x="2258" y="3508"/>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84" name="Rectangle 81"/>
            <p:cNvSpPr>
              <a:spLocks noChangeArrowheads="1"/>
            </p:cNvSpPr>
            <p:nvPr/>
          </p:nvSpPr>
          <p:spPr bwMode="auto">
            <a:xfrm>
              <a:off x="2603" y="3508"/>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85" name="Rectangle 82"/>
            <p:cNvSpPr>
              <a:spLocks noChangeArrowheads="1"/>
            </p:cNvSpPr>
            <p:nvPr/>
          </p:nvSpPr>
          <p:spPr bwMode="auto">
            <a:xfrm>
              <a:off x="2603" y="3508"/>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86" name="Rectangle 83"/>
            <p:cNvSpPr>
              <a:spLocks noChangeArrowheads="1"/>
            </p:cNvSpPr>
            <p:nvPr/>
          </p:nvSpPr>
          <p:spPr bwMode="auto">
            <a:xfrm>
              <a:off x="2949" y="3508"/>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87" name="Rectangle 84"/>
            <p:cNvSpPr>
              <a:spLocks noChangeArrowheads="1"/>
            </p:cNvSpPr>
            <p:nvPr/>
          </p:nvSpPr>
          <p:spPr bwMode="auto">
            <a:xfrm>
              <a:off x="2949" y="3508"/>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88" name="Rectangle 85"/>
            <p:cNvSpPr>
              <a:spLocks noChangeArrowheads="1"/>
            </p:cNvSpPr>
            <p:nvPr/>
          </p:nvSpPr>
          <p:spPr bwMode="auto">
            <a:xfrm>
              <a:off x="3295" y="3508"/>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89" name="Rectangle 86"/>
            <p:cNvSpPr>
              <a:spLocks noChangeArrowheads="1"/>
            </p:cNvSpPr>
            <p:nvPr/>
          </p:nvSpPr>
          <p:spPr bwMode="auto">
            <a:xfrm>
              <a:off x="3295" y="3508"/>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90" name="Rectangle 87"/>
            <p:cNvSpPr>
              <a:spLocks noChangeArrowheads="1"/>
            </p:cNvSpPr>
            <p:nvPr/>
          </p:nvSpPr>
          <p:spPr bwMode="auto">
            <a:xfrm>
              <a:off x="3641" y="3508"/>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91" name="Rectangle 88"/>
            <p:cNvSpPr>
              <a:spLocks noChangeArrowheads="1"/>
            </p:cNvSpPr>
            <p:nvPr/>
          </p:nvSpPr>
          <p:spPr bwMode="auto">
            <a:xfrm>
              <a:off x="3641" y="3508"/>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92" name="Rectangle 89"/>
            <p:cNvSpPr>
              <a:spLocks noChangeArrowheads="1"/>
            </p:cNvSpPr>
            <p:nvPr/>
          </p:nvSpPr>
          <p:spPr bwMode="auto">
            <a:xfrm>
              <a:off x="3986" y="3508"/>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93" name="Rectangle 90"/>
            <p:cNvSpPr>
              <a:spLocks noChangeArrowheads="1"/>
            </p:cNvSpPr>
            <p:nvPr/>
          </p:nvSpPr>
          <p:spPr bwMode="auto">
            <a:xfrm>
              <a:off x="3986" y="3508"/>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94" name="Rectangle 91"/>
            <p:cNvSpPr>
              <a:spLocks noChangeArrowheads="1"/>
            </p:cNvSpPr>
            <p:nvPr/>
          </p:nvSpPr>
          <p:spPr bwMode="auto">
            <a:xfrm>
              <a:off x="4332" y="3508"/>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95" name="Rectangle 92"/>
            <p:cNvSpPr>
              <a:spLocks noChangeArrowheads="1"/>
            </p:cNvSpPr>
            <p:nvPr/>
          </p:nvSpPr>
          <p:spPr bwMode="auto">
            <a:xfrm>
              <a:off x="4332" y="3508"/>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grpSp>
      <p:grpSp>
        <p:nvGrpSpPr>
          <p:cNvPr id="96" name="Group 93"/>
          <p:cNvGrpSpPr>
            <a:grpSpLocks/>
          </p:cNvGrpSpPr>
          <p:nvPr/>
        </p:nvGrpSpPr>
        <p:grpSpPr bwMode="auto">
          <a:xfrm>
            <a:off x="765175" y="2216150"/>
            <a:ext cx="3071813" cy="606425"/>
            <a:chOff x="530" y="1536"/>
            <a:chExt cx="1935" cy="382"/>
          </a:xfrm>
        </p:grpSpPr>
        <p:sp>
          <p:nvSpPr>
            <p:cNvPr id="97" name="Rectangle 94"/>
            <p:cNvSpPr>
              <a:spLocks noChangeArrowheads="1"/>
            </p:cNvSpPr>
            <p:nvPr/>
          </p:nvSpPr>
          <p:spPr bwMode="auto">
            <a:xfrm>
              <a:off x="530" y="153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98" name="Rectangle 95"/>
            <p:cNvSpPr>
              <a:spLocks noChangeArrowheads="1"/>
            </p:cNvSpPr>
            <p:nvPr/>
          </p:nvSpPr>
          <p:spPr bwMode="auto">
            <a:xfrm>
              <a:off x="530" y="153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99" name="Rectangle 96"/>
            <p:cNvSpPr>
              <a:spLocks noChangeArrowheads="1"/>
            </p:cNvSpPr>
            <p:nvPr/>
          </p:nvSpPr>
          <p:spPr bwMode="auto">
            <a:xfrm>
              <a:off x="1082" y="153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00" name="Rectangle 97"/>
            <p:cNvSpPr>
              <a:spLocks noChangeArrowheads="1"/>
            </p:cNvSpPr>
            <p:nvPr/>
          </p:nvSpPr>
          <p:spPr bwMode="auto">
            <a:xfrm>
              <a:off x="1082" y="153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01" name="Rectangle 98"/>
            <p:cNvSpPr>
              <a:spLocks noChangeArrowheads="1"/>
            </p:cNvSpPr>
            <p:nvPr/>
          </p:nvSpPr>
          <p:spPr bwMode="auto">
            <a:xfrm>
              <a:off x="1636" y="153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02" name="Rectangle 99"/>
            <p:cNvSpPr>
              <a:spLocks noChangeArrowheads="1"/>
            </p:cNvSpPr>
            <p:nvPr/>
          </p:nvSpPr>
          <p:spPr bwMode="auto">
            <a:xfrm>
              <a:off x="1636" y="153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03" name="Rectangle 100"/>
            <p:cNvSpPr>
              <a:spLocks noChangeArrowheads="1"/>
            </p:cNvSpPr>
            <p:nvPr/>
          </p:nvSpPr>
          <p:spPr bwMode="auto">
            <a:xfrm>
              <a:off x="668" y="1642"/>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04" name="Rectangle 101"/>
            <p:cNvSpPr>
              <a:spLocks noChangeArrowheads="1"/>
            </p:cNvSpPr>
            <p:nvPr/>
          </p:nvSpPr>
          <p:spPr bwMode="auto">
            <a:xfrm>
              <a:off x="668" y="1642"/>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05" name="Rectangle 102"/>
            <p:cNvSpPr>
              <a:spLocks noChangeArrowheads="1"/>
            </p:cNvSpPr>
            <p:nvPr/>
          </p:nvSpPr>
          <p:spPr bwMode="auto">
            <a:xfrm>
              <a:off x="1220" y="1642"/>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06" name="Rectangle 103"/>
            <p:cNvSpPr>
              <a:spLocks noChangeArrowheads="1"/>
            </p:cNvSpPr>
            <p:nvPr/>
          </p:nvSpPr>
          <p:spPr bwMode="auto">
            <a:xfrm>
              <a:off x="1220" y="1642"/>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07" name="Rectangle 104"/>
            <p:cNvSpPr>
              <a:spLocks noChangeArrowheads="1"/>
            </p:cNvSpPr>
            <p:nvPr/>
          </p:nvSpPr>
          <p:spPr bwMode="auto">
            <a:xfrm>
              <a:off x="1773" y="1642"/>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08" name="Rectangle 105"/>
            <p:cNvSpPr>
              <a:spLocks noChangeArrowheads="1"/>
            </p:cNvSpPr>
            <p:nvPr/>
          </p:nvSpPr>
          <p:spPr bwMode="auto">
            <a:xfrm>
              <a:off x="1773" y="1642"/>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09" name="Rectangle 106"/>
            <p:cNvSpPr>
              <a:spLocks noChangeArrowheads="1"/>
            </p:cNvSpPr>
            <p:nvPr/>
          </p:nvSpPr>
          <p:spPr bwMode="auto">
            <a:xfrm>
              <a:off x="807" y="1745"/>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10" name="Rectangle 107"/>
            <p:cNvSpPr>
              <a:spLocks noChangeArrowheads="1"/>
            </p:cNvSpPr>
            <p:nvPr/>
          </p:nvSpPr>
          <p:spPr bwMode="auto">
            <a:xfrm>
              <a:off x="807" y="1745"/>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11" name="Rectangle 108"/>
            <p:cNvSpPr>
              <a:spLocks noChangeArrowheads="1"/>
            </p:cNvSpPr>
            <p:nvPr/>
          </p:nvSpPr>
          <p:spPr bwMode="auto">
            <a:xfrm>
              <a:off x="1359" y="1745"/>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12" name="Rectangle 109"/>
            <p:cNvSpPr>
              <a:spLocks noChangeArrowheads="1"/>
            </p:cNvSpPr>
            <p:nvPr/>
          </p:nvSpPr>
          <p:spPr bwMode="auto">
            <a:xfrm>
              <a:off x="1359" y="1745"/>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13" name="Rectangle 110"/>
            <p:cNvSpPr>
              <a:spLocks noChangeArrowheads="1"/>
            </p:cNvSpPr>
            <p:nvPr/>
          </p:nvSpPr>
          <p:spPr bwMode="auto">
            <a:xfrm>
              <a:off x="1912" y="1745"/>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14" name="Rectangle 111"/>
            <p:cNvSpPr>
              <a:spLocks noChangeArrowheads="1"/>
            </p:cNvSpPr>
            <p:nvPr/>
          </p:nvSpPr>
          <p:spPr bwMode="auto">
            <a:xfrm>
              <a:off x="1912" y="1745"/>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15" name="Rectangle 112"/>
            <p:cNvSpPr>
              <a:spLocks noChangeArrowheads="1"/>
            </p:cNvSpPr>
            <p:nvPr/>
          </p:nvSpPr>
          <p:spPr bwMode="auto">
            <a:xfrm>
              <a:off x="945" y="1849"/>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16" name="Rectangle 113"/>
            <p:cNvSpPr>
              <a:spLocks noChangeArrowheads="1"/>
            </p:cNvSpPr>
            <p:nvPr/>
          </p:nvSpPr>
          <p:spPr bwMode="auto">
            <a:xfrm>
              <a:off x="945" y="1849"/>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17" name="Rectangle 114"/>
            <p:cNvSpPr>
              <a:spLocks noChangeArrowheads="1"/>
            </p:cNvSpPr>
            <p:nvPr/>
          </p:nvSpPr>
          <p:spPr bwMode="auto">
            <a:xfrm>
              <a:off x="1497" y="1849"/>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18" name="Rectangle 115"/>
            <p:cNvSpPr>
              <a:spLocks noChangeArrowheads="1"/>
            </p:cNvSpPr>
            <p:nvPr/>
          </p:nvSpPr>
          <p:spPr bwMode="auto">
            <a:xfrm>
              <a:off x="1497" y="1849"/>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19" name="Rectangle 116"/>
            <p:cNvSpPr>
              <a:spLocks noChangeArrowheads="1"/>
            </p:cNvSpPr>
            <p:nvPr/>
          </p:nvSpPr>
          <p:spPr bwMode="auto">
            <a:xfrm>
              <a:off x="2050" y="1849"/>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20" name="Rectangle 117"/>
            <p:cNvSpPr>
              <a:spLocks noChangeArrowheads="1"/>
            </p:cNvSpPr>
            <p:nvPr/>
          </p:nvSpPr>
          <p:spPr bwMode="auto">
            <a:xfrm>
              <a:off x="2050" y="1849"/>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21" name="Line 118"/>
            <p:cNvSpPr>
              <a:spLocks noChangeShapeType="1"/>
            </p:cNvSpPr>
            <p:nvPr/>
          </p:nvSpPr>
          <p:spPr bwMode="auto">
            <a:xfrm flipV="1">
              <a:off x="530" y="1883"/>
              <a:ext cx="414" cy="1"/>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22" name="Line 119"/>
            <p:cNvSpPr>
              <a:spLocks noChangeShapeType="1"/>
            </p:cNvSpPr>
            <p:nvPr/>
          </p:nvSpPr>
          <p:spPr bwMode="auto">
            <a:xfrm>
              <a:off x="530" y="1780"/>
              <a:ext cx="271" cy="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23" name="Line 120"/>
            <p:cNvSpPr>
              <a:spLocks noChangeShapeType="1"/>
            </p:cNvSpPr>
            <p:nvPr/>
          </p:nvSpPr>
          <p:spPr bwMode="auto">
            <a:xfrm>
              <a:off x="530" y="1676"/>
              <a:ext cx="138" cy="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24" name="Line 121"/>
            <p:cNvSpPr>
              <a:spLocks noChangeShapeType="1"/>
            </p:cNvSpPr>
            <p:nvPr/>
          </p:nvSpPr>
          <p:spPr bwMode="auto">
            <a:xfrm>
              <a:off x="945" y="1572"/>
              <a:ext cx="138" cy="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25" name="Line 122"/>
            <p:cNvSpPr>
              <a:spLocks noChangeShapeType="1"/>
            </p:cNvSpPr>
            <p:nvPr/>
          </p:nvSpPr>
          <p:spPr bwMode="auto">
            <a:xfrm>
              <a:off x="1083" y="1676"/>
              <a:ext cx="138" cy="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26" name="Line 123"/>
            <p:cNvSpPr>
              <a:spLocks noChangeShapeType="1"/>
            </p:cNvSpPr>
            <p:nvPr/>
          </p:nvSpPr>
          <p:spPr bwMode="auto">
            <a:xfrm>
              <a:off x="1221" y="1780"/>
              <a:ext cx="138" cy="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27" name="Line 124"/>
            <p:cNvSpPr>
              <a:spLocks noChangeShapeType="1"/>
            </p:cNvSpPr>
            <p:nvPr/>
          </p:nvSpPr>
          <p:spPr bwMode="auto">
            <a:xfrm>
              <a:off x="1360" y="1884"/>
              <a:ext cx="138" cy="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28" name="Line 125"/>
            <p:cNvSpPr>
              <a:spLocks noChangeShapeType="1"/>
            </p:cNvSpPr>
            <p:nvPr/>
          </p:nvSpPr>
          <p:spPr bwMode="auto">
            <a:xfrm>
              <a:off x="1498" y="1572"/>
              <a:ext cx="138" cy="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29" name="Line 126"/>
            <p:cNvSpPr>
              <a:spLocks noChangeShapeType="1"/>
            </p:cNvSpPr>
            <p:nvPr/>
          </p:nvSpPr>
          <p:spPr bwMode="auto">
            <a:xfrm>
              <a:off x="1636" y="1676"/>
              <a:ext cx="138" cy="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30" name="Line 127"/>
            <p:cNvSpPr>
              <a:spLocks noChangeShapeType="1"/>
            </p:cNvSpPr>
            <p:nvPr/>
          </p:nvSpPr>
          <p:spPr bwMode="auto">
            <a:xfrm>
              <a:off x="1774" y="1780"/>
              <a:ext cx="138" cy="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31" name="Line 128"/>
            <p:cNvSpPr>
              <a:spLocks noChangeShapeType="1"/>
            </p:cNvSpPr>
            <p:nvPr/>
          </p:nvSpPr>
          <p:spPr bwMode="auto">
            <a:xfrm>
              <a:off x="1912" y="1884"/>
              <a:ext cx="138" cy="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grpSp>
      <p:grpSp>
        <p:nvGrpSpPr>
          <p:cNvPr id="132" name="Group 284"/>
          <p:cNvGrpSpPr>
            <a:grpSpLocks/>
          </p:cNvGrpSpPr>
          <p:nvPr/>
        </p:nvGrpSpPr>
        <p:grpSpPr bwMode="auto">
          <a:xfrm>
            <a:off x="765175" y="1506538"/>
            <a:ext cx="1974850" cy="603250"/>
            <a:chOff x="530" y="1089"/>
            <a:chExt cx="1244" cy="380"/>
          </a:xfrm>
        </p:grpSpPr>
        <p:sp>
          <p:nvSpPr>
            <p:cNvPr id="133" name="Rectangle 130"/>
            <p:cNvSpPr>
              <a:spLocks noChangeArrowheads="1"/>
            </p:cNvSpPr>
            <p:nvPr/>
          </p:nvSpPr>
          <p:spPr bwMode="auto">
            <a:xfrm>
              <a:off x="530" y="1089"/>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34" name="Rectangle 131"/>
            <p:cNvSpPr>
              <a:spLocks noChangeArrowheads="1"/>
            </p:cNvSpPr>
            <p:nvPr/>
          </p:nvSpPr>
          <p:spPr bwMode="auto">
            <a:xfrm>
              <a:off x="530" y="1089"/>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35" name="Rectangle 132"/>
            <p:cNvSpPr>
              <a:spLocks noChangeArrowheads="1"/>
            </p:cNvSpPr>
            <p:nvPr/>
          </p:nvSpPr>
          <p:spPr bwMode="auto">
            <a:xfrm>
              <a:off x="876" y="1089"/>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36" name="Rectangle 133"/>
            <p:cNvSpPr>
              <a:spLocks noChangeArrowheads="1"/>
            </p:cNvSpPr>
            <p:nvPr/>
          </p:nvSpPr>
          <p:spPr bwMode="auto">
            <a:xfrm>
              <a:off x="876" y="1089"/>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37" name="Rectangle 134"/>
            <p:cNvSpPr>
              <a:spLocks noChangeArrowheads="1"/>
            </p:cNvSpPr>
            <p:nvPr/>
          </p:nvSpPr>
          <p:spPr bwMode="auto">
            <a:xfrm>
              <a:off x="1221" y="1089"/>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38" name="Rectangle 135"/>
            <p:cNvSpPr>
              <a:spLocks noChangeArrowheads="1"/>
            </p:cNvSpPr>
            <p:nvPr/>
          </p:nvSpPr>
          <p:spPr bwMode="auto">
            <a:xfrm>
              <a:off x="1221" y="1089"/>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39" name="Rectangle 136"/>
            <p:cNvSpPr>
              <a:spLocks noChangeArrowheads="1"/>
            </p:cNvSpPr>
            <p:nvPr/>
          </p:nvSpPr>
          <p:spPr bwMode="auto">
            <a:xfrm>
              <a:off x="599" y="1193"/>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40" name="Rectangle 137"/>
            <p:cNvSpPr>
              <a:spLocks noChangeArrowheads="1"/>
            </p:cNvSpPr>
            <p:nvPr/>
          </p:nvSpPr>
          <p:spPr bwMode="auto">
            <a:xfrm>
              <a:off x="599" y="1193"/>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41" name="Rectangle 138"/>
            <p:cNvSpPr>
              <a:spLocks noChangeArrowheads="1"/>
            </p:cNvSpPr>
            <p:nvPr/>
          </p:nvSpPr>
          <p:spPr bwMode="auto">
            <a:xfrm>
              <a:off x="945" y="1192"/>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42" name="Rectangle 139"/>
            <p:cNvSpPr>
              <a:spLocks noChangeArrowheads="1"/>
            </p:cNvSpPr>
            <p:nvPr/>
          </p:nvSpPr>
          <p:spPr bwMode="auto">
            <a:xfrm>
              <a:off x="945" y="1192"/>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43" name="Rectangle 140"/>
            <p:cNvSpPr>
              <a:spLocks noChangeArrowheads="1"/>
            </p:cNvSpPr>
            <p:nvPr/>
          </p:nvSpPr>
          <p:spPr bwMode="auto">
            <a:xfrm>
              <a:off x="1290" y="1193"/>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44" name="Rectangle 141"/>
            <p:cNvSpPr>
              <a:spLocks noChangeArrowheads="1"/>
            </p:cNvSpPr>
            <p:nvPr/>
          </p:nvSpPr>
          <p:spPr bwMode="auto">
            <a:xfrm>
              <a:off x="1290" y="1193"/>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45" name="Rectangle 142"/>
            <p:cNvSpPr>
              <a:spLocks noChangeArrowheads="1"/>
            </p:cNvSpPr>
            <p:nvPr/>
          </p:nvSpPr>
          <p:spPr bwMode="auto">
            <a:xfrm>
              <a:off x="669" y="1296"/>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46" name="Rectangle 143"/>
            <p:cNvSpPr>
              <a:spLocks noChangeArrowheads="1"/>
            </p:cNvSpPr>
            <p:nvPr/>
          </p:nvSpPr>
          <p:spPr bwMode="auto">
            <a:xfrm>
              <a:off x="669" y="1296"/>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47" name="Rectangle 144"/>
            <p:cNvSpPr>
              <a:spLocks noChangeArrowheads="1"/>
            </p:cNvSpPr>
            <p:nvPr/>
          </p:nvSpPr>
          <p:spPr bwMode="auto">
            <a:xfrm>
              <a:off x="1015" y="1296"/>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48" name="Rectangle 145"/>
            <p:cNvSpPr>
              <a:spLocks noChangeArrowheads="1"/>
            </p:cNvSpPr>
            <p:nvPr/>
          </p:nvSpPr>
          <p:spPr bwMode="auto">
            <a:xfrm>
              <a:off x="1015" y="1296"/>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49" name="Rectangle 146"/>
            <p:cNvSpPr>
              <a:spLocks noChangeArrowheads="1"/>
            </p:cNvSpPr>
            <p:nvPr/>
          </p:nvSpPr>
          <p:spPr bwMode="auto">
            <a:xfrm>
              <a:off x="1360" y="1296"/>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50" name="Rectangle 147"/>
            <p:cNvSpPr>
              <a:spLocks noChangeArrowheads="1"/>
            </p:cNvSpPr>
            <p:nvPr/>
          </p:nvSpPr>
          <p:spPr bwMode="auto">
            <a:xfrm>
              <a:off x="1360" y="1296"/>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51" name="Rectangle 148"/>
            <p:cNvSpPr>
              <a:spLocks noChangeArrowheads="1"/>
            </p:cNvSpPr>
            <p:nvPr/>
          </p:nvSpPr>
          <p:spPr bwMode="auto">
            <a:xfrm>
              <a:off x="738" y="1400"/>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52" name="Rectangle 149"/>
            <p:cNvSpPr>
              <a:spLocks noChangeArrowheads="1"/>
            </p:cNvSpPr>
            <p:nvPr/>
          </p:nvSpPr>
          <p:spPr bwMode="auto">
            <a:xfrm>
              <a:off x="738" y="1400"/>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53" name="Rectangle 150"/>
            <p:cNvSpPr>
              <a:spLocks noChangeArrowheads="1"/>
            </p:cNvSpPr>
            <p:nvPr/>
          </p:nvSpPr>
          <p:spPr bwMode="auto">
            <a:xfrm>
              <a:off x="1084" y="1400"/>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54" name="Rectangle 151"/>
            <p:cNvSpPr>
              <a:spLocks noChangeArrowheads="1"/>
            </p:cNvSpPr>
            <p:nvPr/>
          </p:nvSpPr>
          <p:spPr bwMode="auto">
            <a:xfrm>
              <a:off x="1084" y="1400"/>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55" name="Rectangle 152"/>
            <p:cNvSpPr>
              <a:spLocks noChangeArrowheads="1"/>
            </p:cNvSpPr>
            <p:nvPr/>
          </p:nvSpPr>
          <p:spPr bwMode="auto">
            <a:xfrm>
              <a:off x="1429" y="1400"/>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56" name="Rectangle 153"/>
            <p:cNvSpPr>
              <a:spLocks noChangeArrowheads="1"/>
            </p:cNvSpPr>
            <p:nvPr/>
          </p:nvSpPr>
          <p:spPr bwMode="auto">
            <a:xfrm>
              <a:off x="1429" y="1400"/>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57" name="Line 154"/>
            <p:cNvSpPr>
              <a:spLocks noChangeShapeType="1"/>
            </p:cNvSpPr>
            <p:nvPr/>
          </p:nvSpPr>
          <p:spPr bwMode="auto">
            <a:xfrm>
              <a:off x="530" y="1331"/>
              <a:ext cx="138" cy="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58" name="Line 155"/>
            <p:cNvSpPr>
              <a:spLocks noChangeShapeType="1"/>
            </p:cNvSpPr>
            <p:nvPr/>
          </p:nvSpPr>
          <p:spPr bwMode="auto">
            <a:xfrm>
              <a:off x="530" y="1435"/>
              <a:ext cx="208" cy="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59" name="Line 156"/>
            <p:cNvSpPr>
              <a:spLocks noChangeShapeType="1"/>
            </p:cNvSpPr>
            <p:nvPr/>
          </p:nvSpPr>
          <p:spPr bwMode="auto">
            <a:xfrm>
              <a:off x="530" y="1227"/>
              <a:ext cx="69" cy="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grpSp>
      <p:grpSp>
        <p:nvGrpSpPr>
          <p:cNvPr id="160" name="Group 285"/>
          <p:cNvGrpSpPr>
            <a:grpSpLocks/>
          </p:cNvGrpSpPr>
          <p:nvPr/>
        </p:nvGrpSpPr>
        <p:grpSpPr bwMode="auto">
          <a:xfrm>
            <a:off x="765175" y="3097213"/>
            <a:ext cx="2413000" cy="438150"/>
            <a:chOff x="530" y="2091"/>
            <a:chExt cx="1520" cy="276"/>
          </a:xfrm>
        </p:grpSpPr>
        <p:sp>
          <p:nvSpPr>
            <p:cNvPr id="161" name="Rectangle 158"/>
            <p:cNvSpPr>
              <a:spLocks noChangeArrowheads="1"/>
            </p:cNvSpPr>
            <p:nvPr/>
          </p:nvSpPr>
          <p:spPr bwMode="auto">
            <a:xfrm>
              <a:off x="530" y="2091"/>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62" name="Rectangle 159"/>
            <p:cNvSpPr>
              <a:spLocks noChangeArrowheads="1"/>
            </p:cNvSpPr>
            <p:nvPr/>
          </p:nvSpPr>
          <p:spPr bwMode="auto">
            <a:xfrm>
              <a:off x="530" y="2091"/>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63" name="Rectangle 160"/>
            <p:cNvSpPr>
              <a:spLocks noChangeArrowheads="1"/>
            </p:cNvSpPr>
            <p:nvPr/>
          </p:nvSpPr>
          <p:spPr bwMode="auto">
            <a:xfrm>
              <a:off x="876" y="2091"/>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64" name="Rectangle 161"/>
            <p:cNvSpPr>
              <a:spLocks noChangeArrowheads="1"/>
            </p:cNvSpPr>
            <p:nvPr/>
          </p:nvSpPr>
          <p:spPr bwMode="auto">
            <a:xfrm>
              <a:off x="876" y="2091"/>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65" name="Rectangle 162"/>
            <p:cNvSpPr>
              <a:spLocks noChangeArrowheads="1"/>
            </p:cNvSpPr>
            <p:nvPr/>
          </p:nvSpPr>
          <p:spPr bwMode="auto">
            <a:xfrm>
              <a:off x="1221" y="2091"/>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66" name="Rectangle 163"/>
            <p:cNvSpPr>
              <a:spLocks noChangeArrowheads="1"/>
            </p:cNvSpPr>
            <p:nvPr/>
          </p:nvSpPr>
          <p:spPr bwMode="auto">
            <a:xfrm>
              <a:off x="1221" y="2091"/>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67" name="Rectangle 164"/>
            <p:cNvSpPr>
              <a:spLocks noChangeArrowheads="1"/>
            </p:cNvSpPr>
            <p:nvPr/>
          </p:nvSpPr>
          <p:spPr bwMode="auto">
            <a:xfrm>
              <a:off x="1567" y="2091"/>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68" name="Rectangle 165"/>
            <p:cNvSpPr>
              <a:spLocks noChangeArrowheads="1"/>
            </p:cNvSpPr>
            <p:nvPr/>
          </p:nvSpPr>
          <p:spPr bwMode="auto">
            <a:xfrm>
              <a:off x="1567" y="2091"/>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69" name="Rectangle 166"/>
            <p:cNvSpPr>
              <a:spLocks noChangeArrowheads="1"/>
            </p:cNvSpPr>
            <p:nvPr/>
          </p:nvSpPr>
          <p:spPr bwMode="auto">
            <a:xfrm>
              <a:off x="599" y="2195"/>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70" name="Rectangle 167"/>
            <p:cNvSpPr>
              <a:spLocks noChangeArrowheads="1"/>
            </p:cNvSpPr>
            <p:nvPr/>
          </p:nvSpPr>
          <p:spPr bwMode="auto">
            <a:xfrm>
              <a:off x="599" y="2195"/>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71" name="Rectangle 168"/>
            <p:cNvSpPr>
              <a:spLocks noChangeArrowheads="1"/>
            </p:cNvSpPr>
            <p:nvPr/>
          </p:nvSpPr>
          <p:spPr bwMode="auto">
            <a:xfrm>
              <a:off x="945" y="2195"/>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72" name="Rectangle 169"/>
            <p:cNvSpPr>
              <a:spLocks noChangeArrowheads="1"/>
            </p:cNvSpPr>
            <p:nvPr/>
          </p:nvSpPr>
          <p:spPr bwMode="auto">
            <a:xfrm>
              <a:off x="945" y="2195"/>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73" name="Rectangle 170"/>
            <p:cNvSpPr>
              <a:spLocks noChangeArrowheads="1"/>
            </p:cNvSpPr>
            <p:nvPr/>
          </p:nvSpPr>
          <p:spPr bwMode="auto">
            <a:xfrm>
              <a:off x="1290" y="2195"/>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74" name="Rectangle 171"/>
            <p:cNvSpPr>
              <a:spLocks noChangeArrowheads="1"/>
            </p:cNvSpPr>
            <p:nvPr/>
          </p:nvSpPr>
          <p:spPr bwMode="auto">
            <a:xfrm>
              <a:off x="1290" y="2195"/>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75" name="Rectangle 172"/>
            <p:cNvSpPr>
              <a:spLocks noChangeArrowheads="1"/>
            </p:cNvSpPr>
            <p:nvPr/>
          </p:nvSpPr>
          <p:spPr bwMode="auto">
            <a:xfrm>
              <a:off x="1636" y="2195"/>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76" name="Rectangle 173"/>
            <p:cNvSpPr>
              <a:spLocks noChangeArrowheads="1"/>
            </p:cNvSpPr>
            <p:nvPr/>
          </p:nvSpPr>
          <p:spPr bwMode="auto">
            <a:xfrm>
              <a:off x="1636" y="2195"/>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77" name="Rectangle 174"/>
            <p:cNvSpPr>
              <a:spLocks noChangeArrowheads="1"/>
            </p:cNvSpPr>
            <p:nvPr/>
          </p:nvSpPr>
          <p:spPr bwMode="auto">
            <a:xfrm>
              <a:off x="668" y="2298"/>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78" name="Rectangle 175"/>
            <p:cNvSpPr>
              <a:spLocks noChangeArrowheads="1"/>
            </p:cNvSpPr>
            <p:nvPr/>
          </p:nvSpPr>
          <p:spPr bwMode="auto">
            <a:xfrm>
              <a:off x="668" y="2298"/>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79" name="Rectangle 176"/>
            <p:cNvSpPr>
              <a:spLocks noChangeArrowheads="1"/>
            </p:cNvSpPr>
            <p:nvPr/>
          </p:nvSpPr>
          <p:spPr bwMode="auto">
            <a:xfrm>
              <a:off x="1014" y="2298"/>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80" name="Rectangle 177"/>
            <p:cNvSpPr>
              <a:spLocks noChangeArrowheads="1"/>
            </p:cNvSpPr>
            <p:nvPr/>
          </p:nvSpPr>
          <p:spPr bwMode="auto">
            <a:xfrm>
              <a:off x="1014" y="2298"/>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81" name="Rectangle 178"/>
            <p:cNvSpPr>
              <a:spLocks noChangeArrowheads="1"/>
            </p:cNvSpPr>
            <p:nvPr/>
          </p:nvSpPr>
          <p:spPr bwMode="auto">
            <a:xfrm>
              <a:off x="1359" y="2298"/>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82" name="Rectangle 179"/>
            <p:cNvSpPr>
              <a:spLocks noChangeArrowheads="1"/>
            </p:cNvSpPr>
            <p:nvPr/>
          </p:nvSpPr>
          <p:spPr bwMode="auto">
            <a:xfrm>
              <a:off x="1359" y="2298"/>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83" name="Rectangle 180"/>
            <p:cNvSpPr>
              <a:spLocks noChangeArrowheads="1"/>
            </p:cNvSpPr>
            <p:nvPr/>
          </p:nvSpPr>
          <p:spPr bwMode="auto">
            <a:xfrm>
              <a:off x="1705" y="2298"/>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84" name="Rectangle 181"/>
            <p:cNvSpPr>
              <a:spLocks noChangeArrowheads="1"/>
            </p:cNvSpPr>
            <p:nvPr/>
          </p:nvSpPr>
          <p:spPr bwMode="auto">
            <a:xfrm>
              <a:off x="1705" y="2298"/>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85" name="Line 182"/>
            <p:cNvSpPr>
              <a:spLocks noChangeShapeType="1"/>
            </p:cNvSpPr>
            <p:nvPr/>
          </p:nvSpPr>
          <p:spPr bwMode="auto">
            <a:xfrm>
              <a:off x="530" y="2228"/>
              <a:ext cx="69" cy="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86" name="Line 183"/>
            <p:cNvSpPr>
              <a:spLocks noChangeShapeType="1"/>
            </p:cNvSpPr>
            <p:nvPr/>
          </p:nvSpPr>
          <p:spPr bwMode="auto">
            <a:xfrm>
              <a:off x="530" y="2332"/>
              <a:ext cx="138" cy="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grpSp>
      <p:grpSp>
        <p:nvGrpSpPr>
          <p:cNvPr id="225330" name="Group 184"/>
          <p:cNvGrpSpPr>
            <a:grpSpLocks/>
          </p:cNvGrpSpPr>
          <p:nvPr/>
        </p:nvGrpSpPr>
        <p:grpSpPr bwMode="auto">
          <a:xfrm>
            <a:off x="765175" y="3644900"/>
            <a:ext cx="3071813" cy="439738"/>
            <a:chOff x="530" y="2436"/>
            <a:chExt cx="1935" cy="277"/>
          </a:xfrm>
        </p:grpSpPr>
        <p:sp>
          <p:nvSpPr>
            <p:cNvPr id="188" name="Rectangle 185"/>
            <p:cNvSpPr>
              <a:spLocks noChangeArrowheads="1"/>
            </p:cNvSpPr>
            <p:nvPr/>
          </p:nvSpPr>
          <p:spPr bwMode="auto">
            <a:xfrm>
              <a:off x="530" y="243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89" name="Rectangle 186"/>
            <p:cNvSpPr>
              <a:spLocks noChangeArrowheads="1"/>
            </p:cNvSpPr>
            <p:nvPr/>
          </p:nvSpPr>
          <p:spPr bwMode="auto">
            <a:xfrm>
              <a:off x="530" y="243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90" name="Rectangle 187"/>
            <p:cNvSpPr>
              <a:spLocks noChangeArrowheads="1"/>
            </p:cNvSpPr>
            <p:nvPr/>
          </p:nvSpPr>
          <p:spPr bwMode="auto">
            <a:xfrm>
              <a:off x="945" y="243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91" name="Rectangle 188"/>
            <p:cNvSpPr>
              <a:spLocks noChangeArrowheads="1"/>
            </p:cNvSpPr>
            <p:nvPr/>
          </p:nvSpPr>
          <p:spPr bwMode="auto">
            <a:xfrm>
              <a:off x="945" y="243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92" name="Rectangle 189"/>
            <p:cNvSpPr>
              <a:spLocks noChangeArrowheads="1"/>
            </p:cNvSpPr>
            <p:nvPr/>
          </p:nvSpPr>
          <p:spPr bwMode="auto">
            <a:xfrm>
              <a:off x="1359" y="243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93" name="Rectangle 190"/>
            <p:cNvSpPr>
              <a:spLocks noChangeArrowheads="1"/>
            </p:cNvSpPr>
            <p:nvPr/>
          </p:nvSpPr>
          <p:spPr bwMode="auto">
            <a:xfrm>
              <a:off x="1359" y="243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94" name="Rectangle 191"/>
            <p:cNvSpPr>
              <a:spLocks noChangeArrowheads="1"/>
            </p:cNvSpPr>
            <p:nvPr/>
          </p:nvSpPr>
          <p:spPr bwMode="auto">
            <a:xfrm>
              <a:off x="1774" y="2436"/>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95" name="Rectangle 192"/>
            <p:cNvSpPr>
              <a:spLocks noChangeArrowheads="1"/>
            </p:cNvSpPr>
            <p:nvPr/>
          </p:nvSpPr>
          <p:spPr bwMode="auto">
            <a:xfrm>
              <a:off x="1774" y="2436"/>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96" name="Rectangle 193"/>
            <p:cNvSpPr>
              <a:spLocks noChangeArrowheads="1"/>
            </p:cNvSpPr>
            <p:nvPr/>
          </p:nvSpPr>
          <p:spPr bwMode="auto">
            <a:xfrm>
              <a:off x="668" y="2540"/>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97" name="Rectangle 194"/>
            <p:cNvSpPr>
              <a:spLocks noChangeArrowheads="1"/>
            </p:cNvSpPr>
            <p:nvPr/>
          </p:nvSpPr>
          <p:spPr bwMode="auto">
            <a:xfrm>
              <a:off x="668" y="2540"/>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98" name="Rectangle 195"/>
            <p:cNvSpPr>
              <a:spLocks noChangeArrowheads="1"/>
            </p:cNvSpPr>
            <p:nvPr/>
          </p:nvSpPr>
          <p:spPr bwMode="auto">
            <a:xfrm>
              <a:off x="1083" y="2540"/>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99" name="Rectangle 196"/>
            <p:cNvSpPr>
              <a:spLocks noChangeArrowheads="1"/>
            </p:cNvSpPr>
            <p:nvPr/>
          </p:nvSpPr>
          <p:spPr bwMode="auto">
            <a:xfrm>
              <a:off x="1083" y="2540"/>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00" name="Rectangle 197"/>
            <p:cNvSpPr>
              <a:spLocks noChangeArrowheads="1"/>
            </p:cNvSpPr>
            <p:nvPr/>
          </p:nvSpPr>
          <p:spPr bwMode="auto">
            <a:xfrm>
              <a:off x="1497" y="2540"/>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01" name="Rectangle 198"/>
            <p:cNvSpPr>
              <a:spLocks noChangeArrowheads="1"/>
            </p:cNvSpPr>
            <p:nvPr/>
          </p:nvSpPr>
          <p:spPr bwMode="auto">
            <a:xfrm>
              <a:off x="1497" y="2540"/>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02" name="Rectangle 199"/>
            <p:cNvSpPr>
              <a:spLocks noChangeArrowheads="1"/>
            </p:cNvSpPr>
            <p:nvPr/>
          </p:nvSpPr>
          <p:spPr bwMode="auto">
            <a:xfrm>
              <a:off x="1912" y="2540"/>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03" name="Rectangle 200"/>
            <p:cNvSpPr>
              <a:spLocks noChangeArrowheads="1"/>
            </p:cNvSpPr>
            <p:nvPr/>
          </p:nvSpPr>
          <p:spPr bwMode="auto">
            <a:xfrm>
              <a:off x="1912" y="2540"/>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04" name="Rectangle 201"/>
            <p:cNvSpPr>
              <a:spLocks noChangeArrowheads="1"/>
            </p:cNvSpPr>
            <p:nvPr/>
          </p:nvSpPr>
          <p:spPr bwMode="auto">
            <a:xfrm>
              <a:off x="806" y="2644"/>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05" name="Rectangle 202"/>
            <p:cNvSpPr>
              <a:spLocks noChangeArrowheads="1"/>
            </p:cNvSpPr>
            <p:nvPr/>
          </p:nvSpPr>
          <p:spPr bwMode="auto">
            <a:xfrm>
              <a:off x="806" y="2644"/>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06" name="Rectangle 203"/>
            <p:cNvSpPr>
              <a:spLocks noChangeArrowheads="1"/>
            </p:cNvSpPr>
            <p:nvPr/>
          </p:nvSpPr>
          <p:spPr bwMode="auto">
            <a:xfrm>
              <a:off x="1221" y="2644"/>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07" name="Rectangle 204"/>
            <p:cNvSpPr>
              <a:spLocks noChangeArrowheads="1"/>
            </p:cNvSpPr>
            <p:nvPr/>
          </p:nvSpPr>
          <p:spPr bwMode="auto">
            <a:xfrm>
              <a:off x="1221" y="2643"/>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08" name="Rectangle 205"/>
            <p:cNvSpPr>
              <a:spLocks noChangeArrowheads="1"/>
            </p:cNvSpPr>
            <p:nvPr/>
          </p:nvSpPr>
          <p:spPr bwMode="auto">
            <a:xfrm>
              <a:off x="1635" y="2644"/>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09" name="Rectangle 206"/>
            <p:cNvSpPr>
              <a:spLocks noChangeArrowheads="1"/>
            </p:cNvSpPr>
            <p:nvPr/>
          </p:nvSpPr>
          <p:spPr bwMode="auto">
            <a:xfrm>
              <a:off x="1635" y="2644"/>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10" name="Rectangle 207"/>
            <p:cNvSpPr>
              <a:spLocks noChangeArrowheads="1"/>
            </p:cNvSpPr>
            <p:nvPr/>
          </p:nvSpPr>
          <p:spPr bwMode="auto">
            <a:xfrm>
              <a:off x="2050" y="2644"/>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11" name="Rectangle 208"/>
            <p:cNvSpPr>
              <a:spLocks noChangeArrowheads="1"/>
            </p:cNvSpPr>
            <p:nvPr/>
          </p:nvSpPr>
          <p:spPr bwMode="auto">
            <a:xfrm>
              <a:off x="2050" y="2644"/>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12" name="Line 209"/>
            <p:cNvSpPr>
              <a:spLocks noChangeShapeType="1"/>
            </p:cNvSpPr>
            <p:nvPr/>
          </p:nvSpPr>
          <p:spPr bwMode="auto">
            <a:xfrm>
              <a:off x="530" y="2575"/>
              <a:ext cx="138" cy="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13" name="Line 210"/>
            <p:cNvSpPr>
              <a:spLocks noChangeShapeType="1"/>
            </p:cNvSpPr>
            <p:nvPr/>
          </p:nvSpPr>
          <p:spPr bwMode="auto">
            <a:xfrm>
              <a:off x="530" y="2678"/>
              <a:ext cx="271" cy="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grpSp>
      <p:grpSp>
        <p:nvGrpSpPr>
          <p:cNvPr id="214" name="Group 286"/>
          <p:cNvGrpSpPr>
            <a:grpSpLocks/>
          </p:cNvGrpSpPr>
          <p:nvPr/>
        </p:nvGrpSpPr>
        <p:grpSpPr bwMode="auto">
          <a:xfrm>
            <a:off x="765175" y="4413250"/>
            <a:ext cx="3400425" cy="274638"/>
            <a:chOff x="530" y="2920"/>
            <a:chExt cx="2142" cy="173"/>
          </a:xfrm>
        </p:grpSpPr>
        <p:sp>
          <p:nvSpPr>
            <p:cNvPr id="215" name="Rectangle 212"/>
            <p:cNvSpPr>
              <a:spLocks noChangeArrowheads="1"/>
            </p:cNvSpPr>
            <p:nvPr/>
          </p:nvSpPr>
          <p:spPr bwMode="auto">
            <a:xfrm>
              <a:off x="599" y="3024"/>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16" name="Rectangle 213"/>
            <p:cNvSpPr>
              <a:spLocks noChangeArrowheads="1"/>
            </p:cNvSpPr>
            <p:nvPr/>
          </p:nvSpPr>
          <p:spPr bwMode="auto">
            <a:xfrm>
              <a:off x="599" y="3024"/>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17" name="Rectangle 214"/>
            <p:cNvSpPr>
              <a:spLocks noChangeArrowheads="1"/>
            </p:cNvSpPr>
            <p:nvPr/>
          </p:nvSpPr>
          <p:spPr bwMode="auto">
            <a:xfrm>
              <a:off x="945" y="3024"/>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18" name="Rectangle 215"/>
            <p:cNvSpPr>
              <a:spLocks noChangeArrowheads="1"/>
            </p:cNvSpPr>
            <p:nvPr/>
          </p:nvSpPr>
          <p:spPr bwMode="auto">
            <a:xfrm>
              <a:off x="945" y="3024"/>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19" name="Rectangle 216"/>
            <p:cNvSpPr>
              <a:spLocks noChangeArrowheads="1"/>
            </p:cNvSpPr>
            <p:nvPr/>
          </p:nvSpPr>
          <p:spPr bwMode="auto">
            <a:xfrm>
              <a:off x="1290" y="3024"/>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20" name="Rectangle 217"/>
            <p:cNvSpPr>
              <a:spLocks noChangeArrowheads="1"/>
            </p:cNvSpPr>
            <p:nvPr/>
          </p:nvSpPr>
          <p:spPr bwMode="auto">
            <a:xfrm>
              <a:off x="1290" y="3024"/>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21" name="Rectangle 218"/>
            <p:cNvSpPr>
              <a:spLocks noChangeArrowheads="1"/>
            </p:cNvSpPr>
            <p:nvPr/>
          </p:nvSpPr>
          <p:spPr bwMode="auto">
            <a:xfrm>
              <a:off x="1636" y="3024"/>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22" name="Rectangle 219"/>
            <p:cNvSpPr>
              <a:spLocks noChangeArrowheads="1"/>
            </p:cNvSpPr>
            <p:nvPr/>
          </p:nvSpPr>
          <p:spPr bwMode="auto">
            <a:xfrm>
              <a:off x="1636" y="3024"/>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23" name="Rectangle 220"/>
            <p:cNvSpPr>
              <a:spLocks noChangeArrowheads="1"/>
            </p:cNvSpPr>
            <p:nvPr/>
          </p:nvSpPr>
          <p:spPr bwMode="auto">
            <a:xfrm>
              <a:off x="530" y="2920"/>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24" name="Rectangle 221"/>
            <p:cNvSpPr>
              <a:spLocks noChangeArrowheads="1"/>
            </p:cNvSpPr>
            <p:nvPr/>
          </p:nvSpPr>
          <p:spPr bwMode="auto">
            <a:xfrm>
              <a:off x="530" y="2920"/>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25" name="Rectangle 222"/>
            <p:cNvSpPr>
              <a:spLocks noChangeArrowheads="1"/>
            </p:cNvSpPr>
            <p:nvPr/>
          </p:nvSpPr>
          <p:spPr bwMode="auto">
            <a:xfrm>
              <a:off x="876" y="2920"/>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26" name="Rectangle 223"/>
            <p:cNvSpPr>
              <a:spLocks noChangeArrowheads="1"/>
            </p:cNvSpPr>
            <p:nvPr/>
          </p:nvSpPr>
          <p:spPr bwMode="auto">
            <a:xfrm>
              <a:off x="876" y="2920"/>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27" name="Rectangle 224"/>
            <p:cNvSpPr>
              <a:spLocks noChangeArrowheads="1"/>
            </p:cNvSpPr>
            <p:nvPr/>
          </p:nvSpPr>
          <p:spPr bwMode="auto">
            <a:xfrm>
              <a:off x="1221" y="2920"/>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28" name="Rectangle 225"/>
            <p:cNvSpPr>
              <a:spLocks noChangeArrowheads="1"/>
            </p:cNvSpPr>
            <p:nvPr/>
          </p:nvSpPr>
          <p:spPr bwMode="auto">
            <a:xfrm>
              <a:off x="1221" y="2920"/>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29" name="Rectangle 226"/>
            <p:cNvSpPr>
              <a:spLocks noChangeArrowheads="1"/>
            </p:cNvSpPr>
            <p:nvPr/>
          </p:nvSpPr>
          <p:spPr bwMode="auto">
            <a:xfrm>
              <a:off x="1567" y="2920"/>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30" name="Rectangle 227"/>
            <p:cNvSpPr>
              <a:spLocks noChangeArrowheads="1"/>
            </p:cNvSpPr>
            <p:nvPr/>
          </p:nvSpPr>
          <p:spPr bwMode="auto">
            <a:xfrm>
              <a:off x="1567" y="2920"/>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31" name="Rectangle 228"/>
            <p:cNvSpPr>
              <a:spLocks noChangeArrowheads="1"/>
            </p:cNvSpPr>
            <p:nvPr/>
          </p:nvSpPr>
          <p:spPr bwMode="auto">
            <a:xfrm>
              <a:off x="1981" y="3024"/>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32" name="Rectangle 229"/>
            <p:cNvSpPr>
              <a:spLocks noChangeArrowheads="1"/>
            </p:cNvSpPr>
            <p:nvPr/>
          </p:nvSpPr>
          <p:spPr bwMode="auto">
            <a:xfrm>
              <a:off x="1981" y="3024"/>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33" name="Rectangle 230"/>
            <p:cNvSpPr>
              <a:spLocks noChangeArrowheads="1"/>
            </p:cNvSpPr>
            <p:nvPr/>
          </p:nvSpPr>
          <p:spPr bwMode="auto">
            <a:xfrm>
              <a:off x="2327" y="3024"/>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34" name="Rectangle 231"/>
            <p:cNvSpPr>
              <a:spLocks noChangeArrowheads="1"/>
            </p:cNvSpPr>
            <p:nvPr/>
          </p:nvSpPr>
          <p:spPr bwMode="auto">
            <a:xfrm>
              <a:off x="2327" y="3024"/>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35" name="Rectangle 232"/>
            <p:cNvSpPr>
              <a:spLocks noChangeArrowheads="1"/>
            </p:cNvSpPr>
            <p:nvPr/>
          </p:nvSpPr>
          <p:spPr bwMode="auto">
            <a:xfrm>
              <a:off x="1912" y="2920"/>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36" name="Rectangle 233"/>
            <p:cNvSpPr>
              <a:spLocks noChangeArrowheads="1"/>
            </p:cNvSpPr>
            <p:nvPr/>
          </p:nvSpPr>
          <p:spPr bwMode="auto">
            <a:xfrm>
              <a:off x="1912" y="2920"/>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37" name="Rectangle 234"/>
            <p:cNvSpPr>
              <a:spLocks noChangeArrowheads="1"/>
            </p:cNvSpPr>
            <p:nvPr/>
          </p:nvSpPr>
          <p:spPr bwMode="auto">
            <a:xfrm>
              <a:off x="2258" y="2920"/>
              <a:ext cx="34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38" name="Rectangle 235"/>
            <p:cNvSpPr>
              <a:spLocks noChangeArrowheads="1"/>
            </p:cNvSpPr>
            <p:nvPr/>
          </p:nvSpPr>
          <p:spPr bwMode="auto">
            <a:xfrm>
              <a:off x="2258" y="2920"/>
              <a:ext cx="69" cy="69"/>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39" name="Line 236"/>
            <p:cNvSpPr>
              <a:spLocks noChangeShapeType="1"/>
            </p:cNvSpPr>
            <p:nvPr/>
          </p:nvSpPr>
          <p:spPr bwMode="auto">
            <a:xfrm>
              <a:off x="530" y="3059"/>
              <a:ext cx="69" cy="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grpSp>
      <p:grpSp>
        <p:nvGrpSpPr>
          <p:cNvPr id="225332" name="Group 237"/>
          <p:cNvGrpSpPr>
            <a:grpSpLocks/>
          </p:cNvGrpSpPr>
          <p:nvPr/>
        </p:nvGrpSpPr>
        <p:grpSpPr bwMode="auto">
          <a:xfrm>
            <a:off x="765175" y="4795838"/>
            <a:ext cx="4160838" cy="274637"/>
            <a:chOff x="530" y="3161"/>
            <a:chExt cx="2621" cy="173"/>
          </a:xfrm>
        </p:grpSpPr>
        <p:sp>
          <p:nvSpPr>
            <p:cNvPr id="241" name="Rectangle 238"/>
            <p:cNvSpPr>
              <a:spLocks noChangeArrowheads="1"/>
            </p:cNvSpPr>
            <p:nvPr/>
          </p:nvSpPr>
          <p:spPr bwMode="auto">
            <a:xfrm>
              <a:off x="530" y="3161"/>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42" name="Rectangle 239"/>
            <p:cNvSpPr>
              <a:spLocks noChangeArrowheads="1"/>
            </p:cNvSpPr>
            <p:nvPr/>
          </p:nvSpPr>
          <p:spPr bwMode="auto">
            <a:xfrm>
              <a:off x="530" y="3161"/>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43" name="Rectangle 240"/>
            <p:cNvSpPr>
              <a:spLocks noChangeArrowheads="1"/>
            </p:cNvSpPr>
            <p:nvPr/>
          </p:nvSpPr>
          <p:spPr bwMode="auto">
            <a:xfrm>
              <a:off x="945" y="3161"/>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44" name="Rectangle 241"/>
            <p:cNvSpPr>
              <a:spLocks noChangeArrowheads="1"/>
            </p:cNvSpPr>
            <p:nvPr/>
          </p:nvSpPr>
          <p:spPr bwMode="auto">
            <a:xfrm>
              <a:off x="945" y="3161"/>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45" name="Rectangle 242"/>
            <p:cNvSpPr>
              <a:spLocks noChangeArrowheads="1"/>
            </p:cNvSpPr>
            <p:nvPr/>
          </p:nvSpPr>
          <p:spPr bwMode="auto">
            <a:xfrm>
              <a:off x="1359" y="3161"/>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46" name="Rectangle 243"/>
            <p:cNvSpPr>
              <a:spLocks noChangeArrowheads="1"/>
            </p:cNvSpPr>
            <p:nvPr/>
          </p:nvSpPr>
          <p:spPr bwMode="auto">
            <a:xfrm>
              <a:off x="1359" y="3161"/>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47" name="Rectangle 244"/>
            <p:cNvSpPr>
              <a:spLocks noChangeArrowheads="1"/>
            </p:cNvSpPr>
            <p:nvPr/>
          </p:nvSpPr>
          <p:spPr bwMode="auto">
            <a:xfrm>
              <a:off x="1774" y="3161"/>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48" name="Rectangle 245"/>
            <p:cNvSpPr>
              <a:spLocks noChangeArrowheads="1"/>
            </p:cNvSpPr>
            <p:nvPr/>
          </p:nvSpPr>
          <p:spPr bwMode="auto">
            <a:xfrm>
              <a:off x="1774" y="3161"/>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49" name="Rectangle 246"/>
            <p:cNvSpPr>
              <a:spLocks noChangeArrowheads="1"/>
            </p:cNvSpPr>
            <p:nvPr/>
          </p:nvSpPr>
          <p:spPr bwMode="auto">
            <a:xfrm>
              <a:off x="2183" y="3161"/>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50" name="Rectangle 247"/>
            <p:cNvSpPr>
              <a:spLocks noChangeArrowheads="1"/>
            </p:cNvSpPr>
            <p:nvPr/>
          </p:nvSpPr>
          <p:spPr bwMode="auto">
            <a:xfrm>
              <a:off x="2183" y="3161"/>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51" name="Rectangle 248"/>
            <p:cNvSpPr>
              <a:spLocks noChangeArrowheads="1"/>
            </p:cNvSpPr>
            <p:nvPr/>
          </p:nvSpPr>
          <p:spPr bwMode="auto">
            <a:xfrm>
              <a:off x="2598" y="3161"/>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52" name="Rectangle 249"/>
            <p:cNvSpPr>
              <a:spLocks noChangeArrowheads="1"/>
            </p:cNvSpPr>
            <p:nvPr/>
          </p:nvSpPr>
          <p:spPr bwMode="auto">
            <a:xfrm>
              <a:off x="2598" y="3161"/>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53" name="Rectangle 250"/>
            <p:cNvSpPr>
              <a:spLocks noChangeArrowheads="1"/>
            </p:cNvSpPr>
            <p:nvPr/>
          </p:nvSpPr>
          <p:spPr bwMode="auto">
            <a:xfrm>
              <a:off x="668" y="3265"/>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54" name="Rectangle 251"/>
            <p:cNvSpPr>
              <a:spLocks noChangeArrowheads="1"/>
            </p:cNvSpPr>
            <p:nvPr/>
          </p:nvSpPr>
          <p:spPr bwMode="auto">
            <a:xfrm>
              <a:off x="668" y="3265"/>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55" name="Rectangle 252"/>
            <p:cNvSpPr>
              <a:spLocks noChangeArrowheads="1"/>
            </p:cNvSpPr>
            <p:nvPr/>
          </p:nvSpPr>
          <p:spPr bwMode="auto">
            <a:xfrm>
              <a:off x="1083" y="3265"/>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56" name="Rectangle 253"/>
            <p:cNvSpPr>
              <a:spLocks noChangeArrowheads="1"/>
            </p:cNvSpPr>
            <p:nvPr/>
          </p:nvSpPr>
          <p:spPr bwMode="auto">
            <a:xfrm>
              <a:off x="1083" y="3265"/>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57" name="Rectangle 254"/>
            <p:cNvSpPr>
              <a:spLocks noChangeArrowheads="1"/>
            </p:cNvSpPr>
            <p:nvPr/>
          </p:nvSpPr>
          <p:spPr bwMode="auto">
            <a:xfrm>
              <a:off x="1497" y="3265"/>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58" name="Rectangle 255"/>
            <p:cNvSpPr>
              <a:spLocks noChangeArrowheads="1"/>
            </p:cNvSpPr>
            <p:nvPr/>
          </p:nvSpPr>
          <p:spPr bwMode="auto">
            <a:xfrm>
              <a:off x="1497" y="3265"/>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59" name="Rectangle 256"/>
            <p:cNvSpPr>
              <a:spLocks noChangeArrowheads="1"/>
            </p:cNvSpPr>
            <p:nvPr/>
          </p:nvSpPr>
          <p:spPr bwMode="auto">
            <a:xfrm>
              <a:off x="1912" y="3265"/>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60" name="Rectangle 257"/>
            <p:cNvSpPr>
              <a:spLocks noChangeArrowheads="1"/>
            </p:cNvSpPr>
            <p:nvPr/>
          </p:nvSpPr>
          <p:spPr bwMode="auto">
            <a:xfrm>
              <a:off x="1912" y="3265"/>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61" name="Rectangle 258"/>
            <p:cNvSpPr>
              <a:spLocks noChangeArrowheads="1"/>
            </p:cNvSpPr>
            <p:nvPr/>
          </p:nvSpPr>
          <p:spPr bwMode="auto">
            <a:xfrm>
              <a:off x="2321" y="3265"/>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62" name="Rectangle 259"/>
            <p:cNvSpPr>
              <a:spLocks noChangeArrowheads="1"/>
            </p:cNvSpPr>
            <p:nvPr/>
          </p:nvSpPr>
          <p:spPr bwMode="auto">
            <a:xfrm>
              <a:off x="2321" y="3265"/>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63" name="Rectangle 260"/>
            <p:cNvSpPr>
              <a:spLocks noChangeArrowheads="1"/>
            </p:cNvSpPr>
            <p:nvPr/>
          </p:nvSpPr>
          <p:spPr bwMode="auto">
            <a:xfrm>
              <a:off x="2736" y="3265"/>
              <a:ext cx="415" cy="69"/>
            </a:xfrm>
            <a:prstGeom prst="rect">
              <a:avLst/>
            </a:prstGeom>
            <a:solidFill>
              <a:srgbClr val="C0C0C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64" name="Rectangle 261"/>
            <p:cNvSpPr>
              <a:spLocks noChangeArrowheads="1"/>
            </p:cNvSpPr>
            <p:nvPr/>
          </p:nvSpPr>
          <p:spPr bwMode="auto">
            <a:xfrm>
              <a:off x="2736" y="3265"/>
              <a:ext cx="138" cy="69"/>
            </a:xfrm>
            <a:prstGeom prst="rect">
              <a:avLst/>
            </a:prstGeom>
            <a:solidFill>
              <a:srgbClr val="FF00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65" name="Line 262"/>
            <p:cNvSpPr>
              <a:spLocks noChangeShapeType="1"/>
            </p:cNvSpPr>
            <p:nvPr/>
          </p:nvSpPr>
          <p:spPr bwMode="auto">
            <a:xfrm>
              <a:off x="530" y="3300"/>
              <a:ext cx="138" cy="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grpSp>
      <p:sp>
        <p:nvSpPr>
          <p:cNvPr id="266" name="Line 263"/>
          <p:cNvSpPr>
            <a:spLocks noChangeShapeType="1"/>
          </p:cNvSpPr>
          <p:nvPr/>
        </p:nvSpPr>
        <p:spPr bwMode="auto">
          <a:xfrm>
            <a:off x="3836988" y="2730500"/>
            <a:ext cx="0" cy="1262063"/>
          </a:xfrm>
          <a:prstGeom prst="line">
            <a:avLst/>
          </a:prstGeom>
          <a:noFill/>
          <a:ln w="19050">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grpSp>
        <p:nvGrpSpPr>
          <p:cNvPr id="267" name="Group 264"/>
          <p:cNvGrpSpPr>
            <a:grpSpLocks/>
          </p:cNvGrpSpPr>
          <p:nvPr/>
        </p:nvGrpSpPr>
        <p:grpSpPr bwMode="auto">
          <a:xfrm>
            <a:off x="2740025" y="1998663"/>
            <a:ext cx="439738" cy="1482725"/>
            <a:chOff x="1774" y="1399"/>
            <a:chExt cx="277" cy="934"/>
          </a:xfrm>
        </p:grpSpPr>
        <p:sp>
          <p:nvSpPr>
            <p:cNvPr id="268" name="Line 265"/>
            <p:cNvSpPr>
              <a:spLocks noChangeShapeType="1"/>
            </p:cNvSpPr>
            <p:nvPr/>
          </p:nvSpPr>
          <p:spPr bwMode="auto">
            <a:xfrm>
              <a:off x="2051" y="1399"/>
              <a:ext cx="0" cy="934"/>
            </a:xfrm>
            <a:prstGeom prst="line">
              <a:avLst/>
            </a:prstGeom>
            <a:noFill/>
            <a:ln w="19050">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69" name="Line 266"/>
            <p:cNvSpPr>
              <a:spLocks noChangeShapeType="1"/>
            </p:cNvSpPr>
            <p:nvPr/>
          </p:nvSpPr>
          <p:spPr bwMode="auto">
            <a:xfrm>
              <a:off x="1774" y="1435"/>
              <a:ext cx="276" cy="0"/>
            </a:xfrm>
            <a:prstGeom prst="line">
              <a:avLst/>
            </a:prstGeom>
            <a:noFill/>
            <a:ln w="381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grpSp>
      <p:grpSp>
        <p:nvGrpSpPr>
          <p:cNvPr id="270" name="Group 267"/>
          <p:cNvGrpSpPr>
            <a:grpSpLocks/>
          </p:cNvGrpSpPr>
          <p:nvPr/>
        </p:nvGrpSpPr>
        <p:grpSpPr bwMode="auto">
          <a:xfrm>
            <a:off x="7348538" y="5291138"/>
            <a:ext cx="1317625" cy="361950"/>
            <a:chOff x="4677" y="3473"/>
            <a:chExt cx="830" cy="228"/>
          </a:xfrm>
        </p:grpSpPr>
        <p:sp>
          <p:nvSpPr>
            <p:cNvPr id="271" name="Line 268"/>
            <p:cNvSpPr>
              <a:spLocks noChangeShapeType="1"/>
            </p:cNvSpPr>
            <p:nvPr/>
          </p:nvSpPr>
          <p:spPr bwMode="auto">
            <a:xfrm>
              <a:off x="4677" y="3542"/>
              <a:ext cx="830" cy="0"/>
            </a:xfrm>
            <a:prstGeom prst="line">
              <a:avLst/>
            </a:prstGeom>
            <a:noFill/>
            <a:ln w="381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72" name="Line 269"/>
            <p:cNvSpPr>
              <a:spLocks noChangeShapeType="1"/>
            </p:cNvSpPr>
            <p:nvPr/>
          </p:nvSpPr>
          <p:spPr bwMode="auto">
            <a:xfrm>
              <a:off x="5507" y="3473"/>
              <a:ext cx="0" cy="228"/>
            </a:xfrm>
            <a:prstGeom prst="line">
              <a:avLst/>
            </a:prstGeom>
            <a:noFill/>
            <a:ln w="19050">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grpSp>
      <p:grpSp>
        <p:nvGrpSpPr>
          <p:cNvPr id="273" name="Group 270"/>
          <p:cNvGrpSpPr>
            <a:grpSpLocks/>
          </p:cNvGrpSpPr>
          <p:nvPr/>
        </p:nvGrpSpPr>
        <p:grpSpPr bwMode="auto">
          <a:xfrm>
            <a:off x="4165600" y="4413250"/>
            <a:ext cx="768350" cy="603250"/>
            <a:chOff x="2672" y="2920"/>
            <a:chExt cx="484" cy="380"/>
          </a:xfrm>
        </p:grpSpPr>
        <p:sp>
          <p:nvSpPr>
            <p:cNvPr id="274" name="Line 271"/>
            <p:cNvSpPr>
              <a:spLocks noChangeShapeType="1"/>
            </p:cNvSpPr>
            <p:nvPr/>
          </p:nvSpPr>
          <p:spPr bwMode="auto">
            <a:xfrm>
              <a:off x="2672" y="3058"/>
              <a:ext cx="479" cy="0"/>
            </a:xfrm>
            <a:prstGeom prst="line">
              <a:avLst/>
            </a:prstGeom>
            <a:noFill/>
            <a:ln w="381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75" name="Line 272"/>
            <p:cNvSpPr>
              <a:spLocks noChangeShapeType="1"/>
            </p:cNvSpPr>
            <p:nvPr/>
          </p:nvSpPr>
          <p:spPr bwMode="auto">
            <a:xfrm>
              <a:off x="3156" y="2989"/>
              <a:ext cx="0" cy="311"/>
            </a:xfrm>
            <a:prstGeom prst="line">
              <a:avLst/>
            </a:prstGeom>
            <a:noFill/>
            <a:ln w="19050">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76" name="Line 273"/>
            <p:cNvSpPr>
              <a:spLocks noChangeShapeType="1"/>
            </p:cNvSpPr>
            <p:nvPr/>
          </p:nvSpPr>
          <p:spPr bwMode="auto">
            <a:xfrm>
              <a:off x="2680" y="2920"/>
              <a:ext cx="0" cy="194"/>
            </a:xfrm>
            <a:prstGeom prst="line">
              <a:avLst/>
            </a:prstGeom>
            <a:noFill/>
            <a:ln w="19050">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grpSp>
      <p:grpSp>
        <p:nvGrpSpPr>
          <p:cNvPr id="277" name="Group 274"/>
          <p:cNvGrpSpPr>
            <a:grpSpLocks/>
          </p:cNvGrpSpPr>
          <p:nvPr/>
        </p:nvGrpSpPr>
        <p:grpSpPr bwMode="auto">
          <a:xfrm>
            <a:off x="3178175" y="3043238"/>
            <a:ext cx="658813" cy="930275"/>
            <a:chOff x="2050" y="2057"/>
            <a:chExt cx="415" cy="586"/>
          </a:xfrm>
        </p:grpSpPr>
        <p:sp>
          <p:nvSpPr>
            <p:cNvPr id="278" name="Line 275"/>
            <p:cNvSpPr>
              <a:spLocks noChangeShapeType="1"/>
            </p:cNvSpPr>
            <p:nvPr/>
          </p:nvSpPr>
          <p:spPr bwMode="auto">
            <a:xfrm>
              <a:off x="2051" y="2333"/>
              <a:ext cx="409" cy="0"/>
            </a:xfrm>
            <a:prstGeom prst="line">
              <a:avLst/>
            </a:prstGeom>
            <a:noFill/>
            <a:ln w="381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79" name="Line 276"/>
            <p:cNvSpPr>
              <a:spLocks noChangeShapeType="1"/>
            </p:cNvSpPr>
            <p:nvPr/>
          </p:nvSpPr>
          <p:spPr bwMode="auto">
            <a:xfrm>
              <a:off x="2465" y="2125"/>
              <a:ext cx="0" cy="518"/>
            </a:xfrm>
            <a:prstGeom prst="line">
              <a:avLst/>
            </a:prstGeom>
            <a:noFill/>
            <a:ln w="19050">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80" name="Line 277"/>
            <p:cNvSpPr>
              <a:spLocks noChangeShapeType="1"/>
            </p:cNvSpPr>
            <p:nvPr/>
          </p:nvSpPr>
          <p:spPr bwMode="auto">
            <a:xfrm>
              <a:off x="2050" y="2057"/>
              <a:ext cx="0" cy="277"/>
            </a:xfrm>
            <a:prstGeom prst="line">
              <a:avLst/>
            </a:prstGeom>
            <a:noFill/>
            <a:ln w="19050">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grpSp>
      <p:grpSp>
        <p:nvGrpSpPr>
          <p:cNvPr id="281" name="Group 278"/>
          <p:cNvGrpSpPr>
            <a:grpSpLocks/>
          </p:cNvGrpSpPr>
          <p:nvPr/>
        </p:nvGrpSpPr>
        <p:grpSpPr bwMode="auto">
          <a:xfrm>
            <a:off x="2740025" y="2049463"/>
            <a:ext cx="1096963" cy="828675"/>
            <a:chOff x="1774" y="1434"/>
            <a:chExt cx="691" cy="522"/>
          </a:xfrm>
        </p:grpSpPr>
        <p:sp>
          <p:nvSpPr>
            <p:cNvPr id="282" name="Line 279"/>
            <p:cNvSpPr>
              <a:spLocks noChangeShapeType="1"/>
            </p:cNvSpPr>
            <p:nvPr/>
          </p:nvSpPr>
          <p:spPr bwMode="auto">
            <a:xfrm>
              <a:off x="1774" y="1434"/>
              <a:ext cx="685" cy="0"/>
            </a:xfrm>
            <a:prstGeom prst="line">
              <a:avLst/>
            </a:prstGeom>
            <a:noFill/>
            <a:ln w="381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83" name="Line 280"/>
            <p:cNvSpPr>
              <a:spLocks noChangeShapeType="1"/>
            </p:cNvSpPr>
            <p:nvPr/>
          </p:nvSpPr>
          <p:spPr bwMode="auto">
            <a:xfrm>
              <a:off x="2465" y="1434"/>
              <a:ext cx="0" cy="522"/>
            </a:xfrm>
            <a:prstGeom prst="line">
              <a:avLst/>
            </a:prstGeom>
            <a:noFill/>
            <a:ln w="19050">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grpSp>
      <p:sp>
        <p:nvSpPr>
          <p:cNvPr id="284" name="Rounded Rectangle 283"/>
          <p:cNvSpPr>
            <a:spLocks noChangeArrowheads="1"/>
          </p:cNvSpPr>
          <p:nvPr/>
        </p:nvSpPr>
        <p:spPr bwMode="auto">
          <a:xfrm>
            <a:off x="1258888" y="3079750"/>
            <a:ext cx="6400800" cy="1004888"/>
          </a:xfrm>
          <a:prstGeom prst="roundRect">
            <a:avLst>
              <a:gd name="adj" fmla="val 16667"/>
            </a:avLst>
          </a:prstGeom>
          <a:solidFill>
            <a:srgbClr val="FFFF00"/>
          </a:solidFill>
          <a:ln w="25400">
            <a:solidFill>
              <a:srgbClr val="89A4A7"/>
            </a:solidFill>
            <a:round/>
            <a:headEnd/>
            <a:tailEnd/>
          </a:ln>
        </p:spPr>
        <p:txBody>
          <a:bodyPr anchor="ctr"/>
          <a:lstStyle/>
          <a:p>
            <a:pPr algn="ctr">
              <a:defRPr/>
            </a:pPr>
            <a:r>
              <a:rPr lang="en-US" sz="2400">
                <a:solidFill>
                  <a:srgbClr val="000000"/>
                </a:solidFill>
                <a:latin typeface="Tahoma"/>
                <a:ea typeface="ＭＳ Ｐゴシック" charset="0"/>
                <a:cs typeface="ＭＳ Ｐゴシック" charset="0"/>
              </a:rPr>
              <a:t>Accelerating critical sections </a:t>
            </a:r>
            <a:br>
              <a:rPr lang="en-US" sz="2400">
                <a:solidFill>
                  <a:srgbClr val="000000"/>
                </a:solidFill>
                <a:latin typeface="Tahoma"/>
                <a:ea typeface="ＭＳ Ｐゴシック" charset="0"/>
                <a:cs typeface="ＭＳ Ｐゴシック" charset="0"/>
              </a:rPr>
            </a:br>
            <a:r>
              <a:rPr lang="en-US" sz="2400">
                <a:solidFill>
                  <a:srgbClr val="000000"/>
                </a:solidFill>
                <a:latin typeface="Tahoma"/>
                <a:ea typeface="ＭＳ Ｐゴシック" charset="0"/>
                <a:cs typeface="ＭＳ Ｐゴシック" charset="0"/>
              </a:rPr>
              <a:t>increases performance and scalability</a:t>
            </a:r>
          </a:p>
        </p:txBody>
      </p:sp>
      <p:sp>
        <p:nvSpPr>
          <p:cNvPr id="285" name="Rectangle 94"/>
          <p:cNvSpPr>
            <a:spLocks noChangeArrowheads="1"/>
          </p:cNvSpPr>
          <p:nvPr/>
        </p:nvSpPr>
        <p:spPr bwMode="auto">
          <a:xfrm>
            <a:off x="7239000" y="4481513"/>
            <a:ext cx="457200" cy="152400"/>
          </a:xfrm>
          <a:prstGeom prst="rect">
            <a:avLst/>
          </a:prstGeom>
          <a:solidFill>
            <a:srgbClr val="0000FF"/>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25341" name="Text Box 97"/>
          <p:cNvSpPr txBox="1">
            <a:spLocks noChangeArrowheads="1"/>
          </p:cNvSpPr>
          <p:nvPr/>
        </p:nvSpPr>
        <p:spPr bwMode="auto">
          <a:xfrm>
            <a:off x="7731125" y="3975100"/>
            <a:ext cx="1412875" cy="1435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a:solidFill>
                  <a:srgbClr val="000000"/>
                </a:solidFill>
              </a:rPr>
              <a:t>Critical </a:t>
            </a:r>
            <a:br>
              <a:rPr lang="en-US" sz="1800">
                <a:solidFill>
                  <a:srgbClr val="000000"/>
                </a:solidFill>
              </a:rPr>
            </a:br>
            <a:r>
              <a:rPr lang="en-US" sz="1800">
                <a:solidFill>
                  <a:srgbClr val="000000"/>
                </a:solidFill>
              </a:rPr>
              <a:t>Section</a:t>
            </a:r>
            <a:br>
              <a:rPr lang="en-US" sz="1800">
                <a:solidFill>
                  <a:srgbClr val="000000"/>
                </a:solidFill>
              </a:rPr>
            </a:br>
            <a:r>
              <a:rPr lang="en-US" sz="1800">
                <a:solidFill>
                  <a:srgbClr val="000000"/>
                </a:solidFill>
              </a:rPr>
              <a:t>Accelerated</a:t>
            </a:r>
            <a:r>
              <a:rPr lang="en-US" sz="1800" b="1">
                <a:solidFill>
                  <a:srgbClr val="000000"/>
                </a:solidFill>
              </a:rPr>
              <a:t> </a:t>
            </a:r>
            <a:r>
              <a:rPr lang="en-US" sz="1800">
                <a:solidFill>
                  <a:srgbClr val="000000"/>
                </a:solidFill>
              </a:rPr>
              <a:t>by 2x</a:t>
            </a:r>
            <a:br>
              <a:rPr lang="en-US" sz="1600">
                <a:solidFill>
                  <a:srgbClr val="000000"/>
                </a:solidFill>
              </a:rPr>
            </a:br>
            <a:endParaRPr lang="en-US" sz="1600">
              <a:solidFill>
                <a:srgbClr val="000000"/>
              </a:solidFill>
            </a:endParaRPr>
          </a:p>
        </p:txBody>
      </p:sp>
    </p:spTree>
    <p:extLst>
      <p:ext uri="{BB962C8B-B14F-4D97-AF65-F5344CB8AC3E}">
        <p14:creationId xmlns:p14="http://schemas.microsoft.com/office/powerpoint/2010/main" val="40474576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6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81"/>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xit" presetSubtype="0" fill="hold" nodeType="clickEffect">
                                  <p:stCondLst>
                                    <p:cond delay="0"/>
                                  </p:stCondLst>
                                  <p:childTnLst>
                                    <p:set>
                                      <p:cBhvr>
                                        <p:cTn id="44" dur="1" fill="hold">
                                          <p:stCondLst>
                                            <p:cond delay="0"/>
                                          </p:stCondLst>
                                        </p:cTn>
                                        <p:tgtEl>
                                          <p:spTgt spid="281"/>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277"/>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73"/>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270"/>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266"/>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267"/>
                                        </p:tgtEl>
                                        <p:attrNameLst>
                                          <p:attrName>style.visibility</p:attrName>
                                        </p:attrNameLst>
                                      </p:cBhvr>
                                      <p:to>
                                        <p:strVal val="visible"/>
                                      </p:to>
                                    </p:set>
                                  </p:childTnLst>
                                </p:cTn>
                              </p:par>
                              <p:par>
                                <p:cTn id="57" presetID="1" presetClass="exit" presetSubtype="0" fill="hold" nodeType="withEffect">
                                  <p:stCondLst>
                                    <p:cond delay="0"/>
                                  </p:stCondLst>
                                  <p:childTnLst>
                                    <p:set>
                                      <p:cBhvr>
                                        <p:cTn id="58" dur="1" fill="hold">
                                          <p:stCondLst>
                                            <p:cond delay="0"/>
                                          </p:stCondLst>
                                        </p:cTn>
                                        <p:tgtEl>
                                          <p:spTgt spid="266"/>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8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Title 1"/>
          <p:cNvSpPr>
            <a:spLocks noGrp="1"/>
          </p:cNvSpPr>
          <p:nvPr>
            <p:ph type="title"/>
          </p:nvPr>
        </p:nvSpPr>
        <p:spPr/>
        <p:txBody>
          <a:bodyPr/>
          <a:lstStyle/>
          <a:p>
            <a:r>
              <a:rPr lang="en-US">
                <a:latin typeface="Garamond" charset="0"/>
              </a:rPr>
              <a:t>Impact of Critical Sections on Scalability</a:t>
            </a:r>
          </a:p>
        </p:txBody>
      </p:sp>
      <p:sp>
        <p:nvSpPr>
          <p:cNvPr id="3" name="Content Placeholder 2"/>
          <p:cNvSpPr>
            <a:spLocks noGrp="1"/>
          </p:cNvSpPr>
          <p:nvPr>
            <p:ph idx="1"/>
          </p:nvPr>
        </p:nvSpPr>
        <p:spPr/>
        <p:txBody>
          <a:bodyPr/>
          <a:lstStyle/>
          <a:p>
            <a:r>
              <a:rPr lang="en-US">
                <a:solidFill>
                  <a:srgbClr val="0000FF"/>
                </a:solidFill>
                <a:latin typeface="Tahoma" charset="0"/>
              </a:rPr>
              <a:t>Contention for critical sections leads to serial execution (serialization) </a:t>
            </a:r>
            <a:r>
              <a:rPr lang="en-US">
                <a:latin typeface="Tahoma" charset="0"/>
              </a:rPr>
              <a:t>of threads in the parallel program portion</a:t>
            </a:r>
          </a:p>
          <a:p>
            <a:r>
              <a:rPr lang="en-US">
                <a:latin typeface="Tahoma" charset="0"/>
                <a:cs typeface="Arial" charset="0"/>
              </a:rPr>
              <a:t>Contention for critical sections increases with the number of threads and limits scalability</a:t>
            </a:r>
          </a:p>
          <a:p>
            <a:endParaRPr lang="en-US">
              <a:latin typeface="Tahoma" charset="0"/>
            </a:endParaRPr>
          </a:p>
        </p:txBody>
      </p:sp>
      <p:sp>
        <p:nvSpPr>
          <p:cNvPr id="227331"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D195F33-5123-9542-88E0-A9A869B64FFC}" type="slidenum">
              <a:rPr lang="en-US" sz="1600">
                <a:solidFill>
                  <a:srgbClr val="000000"/>
                </a:solidFill>
                <a:latin typeface="Garamond" charset="0"/>
              </a:rPr>
              <a:pPr eaLnBrk="1" hangingPunct="1"/>
              <a:t>56</a:t>
            </a:fld>
            <a:endParaRPr lang="en-US" sz="1600">
              <a:solidFill>
                <a:srgbClr val="000000"/>
              </a:solidFill>
              <a:latin typeface="Garamond" charset="0"/>
            </a:endParaRPr>
          </a:p>
        </p:txBody>
      </p:sp>
      <p:sp>
        <p:nvSpPr>
          <p:cNvPr id="6" name="Text Box 53"/>
          <p:cNvSpPr txBox="1">
            <a:spLocks noChangeArrowheads="1"/>
          </p:cNvSpPr>
          <p:nvPr/>
        </p:nvSpPr>
        <p:spPr bwMode="auto">
          <a:xfrm>
            <a:off x="6629400" y="5867400"/>
            <a:ext cx="2133600" cy="37623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en-US">
                <a:solidFill>
                  <a:srgbClr val="000000"/>
                </a:solidFill>
                <a:cs typeface="ＭＳ Ｐゴシック" charset="0"/>
              </a:rPr>
              <a:t>MySQL (oltp-1)</a:t>
            </a:r>
          </a:p>
        </p:txBody>
      </p:sp>
      <p:sp>
        <p:nvSpPr>
          <p:cNvPr id="11" name="Rectangle 20"/>
          <p:cNvSpPr>
            <a:spLocks noChangeArrowheads="1"/>
          </p:cNvSpPr>
          <p:nvPr/>
        </p:nvSpPr>
        <p:spPr bwMode="auto">
          <a:xfrm>
            <a:off x="4191000" y="5210175"/>
            <a:ext cx="1524000" cy="6858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defRPr/>
            </a:pPr>
            <a:endParaRPr lang="en-US" b="1">
              <a:solidFill>
                <a:srgbClr val="000000"/>
              </a:solidFill>
              <a:latin typeface="Tahoma"/>
              <a:ea typeface="ＭＳ Ｐゴシック" charset="0"/>
              <a:cs typeface="ＭＳ Ｐゴシック" charset="0"/>
            </a:endParaRPr>
          </a:p>
        </p:txBody>
      </p:sp>
      <p:graphicFrame>
        <p:nvGraphicFramePr>
          <p:cNvPr id="12" name="Chart 11"/>
          <p:cNvGraphicFramePr>
            <a:graphicFrameLocks/>
          </p:cNvGraphicFramePr>
          <p:nvPr/>
        </p:nvGraphicFramePr>
        <p:xfrm>
          <a:off x="3319462" y="3211830"/>
          <a:ext cx="2809875" cy="30527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a:graphicFrameLocks/>
          </p:cNvGraphicFramePr>
          <p:nvPr/>
        </p:nvGraphicFramePr>
        <p:xfrm>
          <a:off x="3319462" y="3211830"/>
          <a:ext cx="2809875" cy="305276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a:spLocks noChangeArrowheads="1"/>
          </p:cNvSpPr>
          <p:nvPr/>
        </p:nvSpPr>
        <p:spPr bwMode="auto">
          <a:xfrm>
            <a:off x="3648075" y="6153150"/>
            <a:ext cx="25241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z="2000">
                <a:solidFill>
                  <a:srgbClr val="000000"/>
                </a:solidFill>
                <a:cs typeface="ＭＳ Ｐゴシック" charset="0"/>
              </a:rPr>
              <a:t>Chip Area (cores)</a:t>
            </a:r>
          </a:p>
        </p:txBody>
      </p:sp>
      <p:sp>
        <p:nvSpPr>
          <p:cNvPr id="15" name="TextBox 14"/>
          <p:cNvSpPr txBox="1">
            <a:spLocks noChangeArrowheads="1"/>
          </p:cNvSpPr>
          <p:nvPr/>
        </p:nvSpPr>
        <p:spPr bwMode="auto">
          <a:xfrm rot="16200000">
            <a:off x="1806575" y="4314825"/>
            <a:ext cx="276225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z="2000">
                <a:solidFill>
                  <a:srgbClr val="000000"/>
                </a:solidFill>
                <a:cs typeface="ＭＳ Ｐゴシック" charset="0"/>
              </a:rPr>
              <a:t>Speedup</a:t>
            </a:r>
            <a:endParaRPr lang="en-US">
              <a:solidFill>
                <a:srgbClr val="000000"/>
              </a:solidFill>
              <a:cs typeface="ＭＳ Ｐゴシック" charset="0"/>
            </a:endParaRPr>
          </a:p>
        </p:txBody>
      </p:sp>
      <p:sp>
        <p:nvSpPr>
          <p:cNvPr id="16" name="Text Box 17"/>
          <p:cNvSpPr txBox="1">
            <a:spLocks noChangeArrowheads="1"/>
          </p:cNvSpPr>
          <p:nvPr/>
        </p:nvSpPr>
        <p:spPr bwMode="auto">
          <a:xfrm>
            <a:off x="4630738" y="5053013"/>
            <a:ext cx="1160462"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a:solidFill>
                  <a:srgbClr val="000000"/>
                </a:solidFill>
              </a:rPr>
              <a:t>Today</a:t>
            </a:r>
          </a:p>
        </p:txBody>
      </p:sp>
      <p:sp>
        <p:nvSpPr>
          <p:cNvPr id="17" name="Line 18"/>
          <p:cNvSpPr>
            <a:spLocks noChangeShapeType="1"/>
          </p:cNvSpPr>
          <p:nvPr/>
        </p:nvSpPr>
        <p:spPr bwMode="auto">
          <a:xfrm flipH="1" flipV="1">
            <a:off x="4724400" y="3971925"/>
            <a:ext cx="304800" cy="1143000"/>
          </a:xfrm>
          <a:prstGeom prst="line">
            <a:avLst/>
          </a:prstGeom>
          <a:noFill/>
          <a:ln w="63500">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8" name="Line 14"/>
          <p:cNvSpPr>
            <a:spLocks noChangeShapeType="1"/>
          </p:cNvSpPr>
          <p:nvPr/>
        </p:nvSpPr>
        <p:spPr bwMode="auto">
          <a:xfrm>
            <a:off x="5562600" y="2600325"/>
            <a:ext cx="228600" cy="914400"/>
          </a:xfrm>
          <a:prstGeom prst="line">
            <a:avLst/>
          </a:prstGeom>
          <a:noFill/>
          <a:ln w="63500">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9" name="Text Box 17"/>
          <p:cNvSpPr txBox="1">
            <a:spLocks noChangeArrowheads="1"/>
          </p:cNvSpPr>
          <p:nvPr/>
        </p:nvSpPr>
        <p:spPr bwMode="auto">
          <a:xfrm>
            <a:off x="4572000" y="2295525"/>
            <a:ext cx="14478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a:solidFill>
                  <a:srgbClr val="000000"/>
                </a:solidFill>
              </a:rPr>
              <a:t>Asymmetric</a:t>
            </a:r>
          </a:p>
        </p:txBody>
      </p:sp>
    </p:spTree>
    <p:extLst>
      <p:ext uri="{BB962C8B-B14F-4D97-AF65-F5344CB8AC3E}">
        <p14:creationId xmlns:p14="http://schemas.microsoft.com/office/powerpoint/2010/main" val="14181432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P spid="15" grpId="0"/>
      <p:bldP spid="16" grpId="0"/>
      <p:bldP spid="1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Title 1"/>
          <p:cNvSpPr>
            <a:spLocks noGrp="1"/>
          </p:cNvSpPr>
          <p:nvPr>
            <p:ph type="title"/>
          </p:nvPr>
        </p:nvSpPr>
        <p:spPr/>
        <p:txBody>
          <a:bodyPr/>
          <a:lstStyle/>
          <a:p>
            <a:r>
              <a:rPr lang="en-US">
                <a:latin typeface="Garamond" charset="0"/>
              </a:rPr>
              <a:t>A Case for Asymmetry</a:t>
            </a:r>
          </a:p>
        </p:txBody>
      </p:sp>
      <p:sp>
        <p:nvSpPr>
          <p:cNvPr id="3" name="Content Placeholder 2"/>
          <p:cNvSpPr>
            <a:spLocks noGrp="1"/>
          </p:cNvSpPr>
          <p:nvPr>
            <p:ph idx="1"/>
          </p:nvPr>
        </p:nvSpPr>
        <p:spPr>
          <a:xfrm>
            <a:off x="228600" y="824954"/>
            <a:ext cx="8610600" cy="5340350"/>
          </a:xfrm>
        </p:spPr>
        <p:txBody>
          <a:bodyPr/>
          <a:lstStyle/>
          <a:p>
            <a:r>
              <a:rPr lang="en-US" dirty="0">
                <a:latin typeface="Tahoma" charset="0"/>
              </a:rPr>
              <a:t>Execution time of sequential kernels, critical sections, and limiter stages must be short</a:t>
            </a:r>
          </a:p>
          <a:p>
            <a:endParaRPr lang="en-US" sz="1200" dirty="0">
              <a:latin typeface="Tahoma" charset="0"/>
            </a:endParaRPr>
          </a:p>
          <a:p>
            <a:r>
              <a:rPr lang="en-US" dirty="0">
                <a:latin typeface="Tahoma" charset="0"/>
              </a:rPr>
              <a:t>It is difficult for the programmer to shorten these</a:t>
            </a:r>
            <a:br>
              <a:rPr lang="en-US" dirty="0">
                <a:latin typeface="Tahoma" charset="0"/>
              </a:rPr>
            </a:br>
            <a:r>
              <a:rPr lang="en-US" dirty="0">
                <a:latin typeface="Tahoma" charset="0"/>
              </a:rPr>
              <a:t>serialized sections</a:t>
            </a:r>
          </a:p>
          <a:p>
            <a:pPr lvl="1"/>
            <a:r>
              <a:rPr lang="en-US" dirty="0">
                <a:latin typeface="Tahoma" charset="0"/>
              </a:rPr>
              <a:t>Insufficient domain-specific knowledge</a:t>
            </a:r>
          </a:p>
          <a:p>
            <a:pPr lvl="1"/>
            <a:r>
              <a:rPr lang="en-US" dirty="0">
                <a:latin typeface="Tahoma" charset="0"/>
              </a:rPr>
              <a:t>Variation in hardware platforms </a:t>
            </a:r>
          </a:p>
          <a:p>
            <a:pPr lvl="1"/>
            <a:r>
              <a:rPr lang="en-US" dirty="0">
                <a:latin typeface="Tahoma" charset="0"/>
              </a:rPr>
              <a:t>Limited resources</a:t>
            </a:r>
          </a:p>
          <a:p>
            <a:pPr lvl="1"/>
            <a:r>
              <a:rPr lang="en-US" dirty="0">
                <a:latin typeface="Tahoma" charset="0"/>
              </a:rPr>
              <a:t>Performance-debugging tradeoff</a:t>
            </a:r>
          </a:p>
          <a:p>
            <a:endParaRPr lang="en-US" sz="1200" dirty="0">
              <a:latin typeface="Tahoma" charset="0"/>
            </a:endParaRPr>
          </a:p>
          <a:p>
            <a:r>
              <a:rPr lang="en-US" dirty="0">
                <a:solidFill>
                  <a:srgbClr val="0000FF"/>
                </a:solidFill>
                <a:latin typeface="Tahoma" charset="0"/>
              </a:rPr>
              <a:t>Goal: A mechanism to shorten serial bottlenecks without requiring programmer effort</a:t>
            </a:r>
          </a:p>
          <a:p>
            <a:endParaRPr lang="en-US" sz="1200" dirty="0">
              <a:latin typeface="Tahoma" charset="0"/>
            </a:endParaRPr>
          </a:p>
          <a:p>
            <a:r>
              <a:rPr lang="en-US" dirty="0">
                <a:solidFill>
                  <a:srgbClr val="FF0000"/>
                </a:solidFill>
                <a:latin typeface="Tahoma" charset="0"/>
              </a:rPr>
              <a:t>Idea: Accelerate serialized code sections by shipping them to powerful cores in an asymmetric multi-core (ACMP)</a:t>
            </a:r>
          </a:p>
        </p:txBody>
      </p:sp>
      <p:sp>
        <p:nvSpPr>
          <p:cNvPr id="228355"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A3DCFFB-08DB-5445-A587-8DC0FC3236E0}" type="slidenum">
              <a:rPr lang="en-US" sz="1600">
                <a:solidFill>
                  <a:srgbClr val="000000"/>
                </a:solidFill>
                <a:latin typeface="Garamond" charset="0"/>
              </a:rPr>
              <a:pPr eaLnBrk="1" hangingPunct="1"/>
              <a:t>57</a:t>
            </a:fld>
            <a:endParaRPr lang="en-US" sz="1600">
              <a:solidFill>
                <a:srgbClr val="000000"/>
              </a:solidFill>
              <a:latin typeface="Garamond" charset="0"/>
            </a:endParaRPr>
          </a:p>
        </p:txBody>
      </p:sp>
    </p:spTree>
    <p:extLst>
      <p:ext uri="{BB962C8B-B14F-4D97-AF65-F5344CB8AC3E}">
        <p14:creationId xmlns:p14="http://schemas.microsoft.com/office/powerpoint/2010/main" val="35179968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Title 1"/>
          <p:cNvSpPr>
            <a:spLocks noGrp="1"/>
          </p:cNvSpPr>
          <p:nvPr>
            <p:ph type="title"/>
          </p:nvPr>
        </p:nvSpPr>
        <p:spPr/>
        <p:txBody>
          <a:bodyPr/>
          <a:lstStyle/>
          <a:p>
            <a:r>
              <a:rPr lang="en-US">
                <a:latin typeface="Garamond" charset="0"/>
                <a:ea typeface="ＭＳ Ｐゴシック" charset="0"/>
                <a:cs typeface="ＭＳ Ｐゴシック" charset="0"/>
              </a:rPr>
              <a:t>An Example: Accelerated Critical Sections</a:t>
            </a:r>
          </a:p>
        </p:txBody>
      </p:sp>
      <p:sp>
        <p:nvSpPr>
          <p:cNvPr id="3" name="Content Placeholder 2"/>
          <p:cNvSpPr>
            <a:spLocks noGrp="1"/>
          </p:cNvSpPr>
          <p:nvPr>
            <p:ph idx="1"/>
          </p:nvPr>
        </p:nvSpPr>
        <p:spPr>
          <a:xfrm>
            <a:off x="228600" y="1054100"/>
            <a:ext cx="8915400" cy="5194300"/>
          </a:xfrm>
        </p:spPr>
        <p:txBody>
          <a:bodyPr/>
          <a:lstStyle/>
          <a:p>
            <a:r>
              <a:rPr lang="en-US" sz="2200" dirty="0">
                <a:latin typeface="Tahoma" charset="0"/>
                <a:ea typeface="ＭＳ Ｐゴシック" charset="0"/>
                <a:cs typeface="ＭＳ Ｐゴシック" charset="0"/>
              </a:rPr>
              <a:t>Idea: </a:t>
            </a:r>
            <a:r>
              <a:rPr lang="en-US" sz="2200" dirty="0">
                <a:solidFill>
                  <a:srgbClr val="0000FF"/>
                </a:solidFill>
                <a:latin typeface="Tahoma" charset="0"/>
                <a:ea typeface="ＭＳ Ｐゴシック" charset="0"/>
                <a:cs typeface="ＭＳ Ｐゴシック" charset="0"/>
              </a:rPr>
              <a:t>HW/SW ships critical sections to a large, powerful core in an asymmetric multi-core architecture</a:t>
            </a:r>
          </a:p>
          <a:p>
            <a:endParaRPr lang="en-US" sz="1600" dirty="0">
              <a:latin typeface="Tahoma" charset="0"/>
              <a:ea typeface="ＭＳ Ｐゴシック" charset="0"/>
              <a:cs typeface="ＭＳ Ｐゴシック" charset="0"/>
            </a:endParaRPr>
          </a:p>
          <a:p>
            <a:r>
              <a:rPr lang="en-US" sz="2200" dirty="0">
                <a:latin typeface="Tahoma" charset="0"/>
                <a:ea typeface="ＭＳ Ｐゴシック" charset="0"/>
                <a:cs typeface="ＭＳ Ｐゴシック" charset="0"/>
              </a:rPr>
              <a:t>Benefit: </a:t>
            </a:r>
          </a:p>
          <a:p>
            <a:pPr lvl="1"/>
            <a:r>
              <a:rPr lang="en-US" sz="2000" dirty="0">
                <a:solidFill>
                  <a:schemeClr val="tx2"/>
                </a:solidFill>
                <a:latin typeface="Tahoma" charset="0"/>
                <a:ea typeface="ＭＳ Ｐゴシック" charset="0"/>
              </a:rPr>
              <a:t>Reduces serialization due to contended locks</a:t>
            </a:r>
          </a:p>
          <a:p>
            <a:pPr lvl="1"/>
            <a:r>
              <a:rPr lang="en-US" sz="2000" dirty="0">
                <a:solidFill>
                  <a:schemeClr val="tx2"/>
                </a:solidFill>
                <a:latin typeface="Tahoma" charset="0"/>
                <a:ea typeface="ＭＳ Ｐゴシック" charset="0"/>
              </a:rPr>
              <a:t>Reduces the performance impact of hard-to-parallelize sections</a:t>
            </a:r>
          </a:p>
          <a:p>
            <a:pPr lvl="1"/>
            <a:r>
              <a:rPr lang="en-US" sz="2000" dirty="0">
                <a:solidFill>
                  <a:schemeClr val="tx2"/>
                </a:solidFill>
                <a:latin typeface="Tahoma" charset="0"/>
                <a:ea typeface="ＭＳ Ｐゴシック" charset="0"/>
              </a:rPr>
              <a:t>Programmer does not need to (heavily) optimize parallel code </a:t>
            </a:r>
            <a:r>
              <a:rPr lang="en-US" sz="2000" dirty="0">
                <a:solidFill>
                  <a:schemeClr val="tx2"/>
                </a:solidFill>
                <a:latin typeface="Tahoma" charset="0"/>
                <a:ea typeface="ＭＳ Ｐゴシック" charset="0"/>
                <a:sym typeface="Wingdings" charset="0"/>
              </a:rPr>
              <a:t> fewer bugs, improved productivity</a:t>
            </a:r>
          </a:p>
          <a:p>
            <a:pPr lvl="1"/>
            <a:endParaRPr lang="en-US" sz="1600" dirty="0">
              <a:latin typeface="Tahoma" charset="0"/>
              <a:ea typeface="ＭＳ Ｐゴシック" charset="0"/>
              <a:sym typeface="Wingdings" charset="0"/>
            </a:endParaRPr>
          </a:p>
          <a:p>
            <a:pPr lvl="1"/>
            <a:endParaRPr lang="en-US" sz="1600" dirty="0">
              <a:latin typeface="Tahoma" charset="0"/>
              <a:ea typeface="ＭＳ Ｐゴシック" charset="0"/>
              <a:sym typeface="Wingdings" charset="0"/>
            </a:endParaRPr>
          </a:p>
          <a:p>
            <a:pPr lvl="1"/>
            <a:endParaRPr lang="en-US" sz="1200" dirty="0">
              <a:latin typeface="Tahoma" charset="0"/>
              <a:ea typeface="ＭＳ Ｐゴシック" charset="0"/>
              <a:sym typeface="Wingdings" charset="0"/>
            </a:endParaRPr>
          </a:p>
          <a:p>
            <a:r>
              <a:rPr lang="en-US" sz="2000" dirty="0">
                <a:latin typeface="Tahoma" charset="0"/>
                <a:ea typeface="ＭＳ Ｐゴシック" charset="0"/>
                <a:cs typeface="ＭＳ Ｐゴシック" charset="0"/>
                <a:sym typeface="Wingdings" charset="0"/>
              </a:rPr>
              <a:t>Suleman et al., </a:t>
            </a:r>
            <a:r>
              <a:rPr lang="ja-JP" altLang="en-US" sz="2000" dirty="0">
                <a:latin typeface="Tahoma" charset="0"/>
                <a:ea typeface="ＭＳ Ｐゴシック" charset="0"/>
                <a:cs typeface="ＭＳ Ｐゴシック" charset="0"/>
                <a:sym typeface="Wingdings" charset="0"/>
              </a:rPr>
              <a:t>“</a:t>
            </a:r>
            <a:r>
              <a:rPr lang="en-US" altLang="ja-JP" sz="2000" dirty="0">
                <a:solidFill>
                  <a:srgbClr val="0000FF"/>
                </a:solidFill>
                <a:latin typeface="Tahoma" charset="0"/>
                <a:ea typeface="ＭＳ Ｐゴシック" charset="0"/>
                <a:cs typeface="ＭＳ Ｐゴシック" charset="0"/>
                <a:sym typeface="Wingdings" charset="0"/>
              </a:rPr>
              <a:t>Accelerating Critical Section Execution with Asymmetric Multi-Core Architectures,</a:t>
            </a:r>
            <a:r>
              <a:rPr lang="ja-JP" altLang="en-US" sz="2000" dirty="0">
                <a:latin typeface="Tahoma" charset="0"/>
                <a:ea typeface="ＭＳ Ｐゴシック" charset="0"/>
                <a:cs typeface="ＭＳ Ｐゴシック" charset="0"/>
                <a:sym typeface="Wingdings" charset="0"/>
              </a:rPr>
              <a:t>”</a:t>
            </a:r>
            <a:r>
              <a:rPr lang="en-US" altLang="ja-JP" sz="2000" dirty="0">
                <a:latin typeface="Tahoma" charset="0"/>
                <a:ea typeface="ＭＳ Ｐゴシック" charset="0"/>
                <a:cs typeface="ＭＳ Ｐゴシック" charset="0"/>
                <a:sym typeface="Wingdings" charset="0"/>
              </a:rPr>
              <a:t> ASPLOS 2009, IEEE Micro Top Picks 2010.</a:t>
            </a:r>
          </a:p>
          <a:p>
            <a:r>
              <a:rPr lang="en-US" sz="2000" dirty="0">
                <a:latin typeface="Tahoma" charset="0"/>
                <a:ea typeface="ＭＳ Ｐゴシック" charset="0"/>
                <a:cs typeface="ＭＳ Ｐゴシック" charset="0"/>
                <a:sym typeface="Wingdings" charset="0"/>
              </a:rPr>
              <a:t>Suleman et al., </a:t>
            </a:r>
            <a:r>
              <a:rPr lang="ja-JP" altLang="en-US" sz="2000" dirty="0">
                <a:latin typeface="Tahoma" charset="0"/>
                <a:ea typeface="ＭＳ Ｐゴシック" charset="0"/>
                <a:cs typeface="ＭＳ Ｐゴシック" charset="0"/>
                <a:sym typeface="Wingdings" charset="0"/>
              </a:rPr>
              <a:t>“</a:t>
            </a:r>
            <a:r>
              <a:rPr lang="en-US" altLang="ja-JP" sz="2000" dirty="0">
                <a:solidFill>
                  <a:srgbClr val="0000FF"/>
                </a:solidFill>
                <a:latin typeface="Tahoma" charset="0"/>
                <a:ea typeface="ＭＳ Ｐゴシック" charset="0"/>
                <a:cs typeface="ＭＳ Ｐゴシック" charset="0"/>
                <a:sym typeface="Wingdings" charset="0"/>
              </a:rPr>
              <a:t>Data Marshaling for Multi-Core Architectures,</a:t>
            </a:r>
            <a:r>
              <a:rPr lang="ja-JP" altLang="en-US" sz="2000" dirty="0">
                <a:latin typeface="Tahoma" charset="0"/>
                <a:ea typeface="ＭＳ Ｐゴシック" charset="0"/>
                <a:cs typeface="ＭＳ Ｐゴシック" charset="0"/>
                <a:sym typeface="Wingdings" charset="0"/>
              </a:rPr>
              <a:t>”</a:t>
            </a:r>
            <a:r>
              <a:rPr lang="en-US" altLang="ja-JP" sz="2000" dirty="0">
                <a:latin typeface="Tahoma" charset="0"/>
                <a:ea typeface="ＭＳ Ｐゴシック" charset="0"/>
                <a:cs typeface="ＭＳ Ｐゴシック" charset="0"/>
                <a:sym typeface="Wingdings" charset="0"/>
              </a:rPr>
              <a:t> ISCA 2010, IEEE Micro Top Picks 2011.</a:t>
            </a:r>
            <a:endParaRPr lang="en-US" sz="2000" dirty="0">
              <a:latin typeface="Tahoma" charset="0"/>
              <a:ea typeface="ＭＳ Ｐゴシック" charset="0"/>
              <a:cs typeface="ＭＳ Ｐゴシック" charset="0"/>
            </a:endParaRPr>
          </a:p>
        </p:txBody>
      </p:sp>
      <p:sp>
        <p:nvSpPr>
          <p:cNvPr id="229379"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DC8B16-679F-EA46-8D0E-D0AB3DED0A11}" type="slidenum">
              <a:rPr lang="en-US" sz="1600">
                <a:solidFill>
                  <a:srgbClr val="000000"/>
                </a:solidFill>
                <a:latin typeface="Garamond" charset="0"/>
              </a:rPr>
              <a:pPr eaLnBrk="1" hangingPunct="1"/>
              <a:t>58</a:t>
            </a:fld>
            <a:endParaRPr lang="en-US" sz="1600" dirty="0">
              <a:solidFill>
                <a:srgbClr val="000000"/>
              </a:solidFill>
              <a:latin typeface="Garamond" charset="0"/>
            </a:endParaRPr>
          </a:p>
        </p:txBody>
      </p:sp>
    </p:spTree>
    <p:extLst>
      <p:ext uri="{BB962C8B-B14F-4D97-AF65-F5344CB8AC3E}">
        <p14:creationId xmlns:p14="http://schemas.microsoft.com/office/powerpoint/2010/main" val="32619599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Conventional ACMP</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594FA-E141-4234-AE05-360401972BE7}" type="slidenum">
              <a:rPr kumimoji="0" lang="en-US" altLang="en-US" sz="1600" b="0" i="0" u="none" strike="noStrike" kern="1200" cap="none" spc="0" normalizeH="0" baseline="0" noProof="0" smtClean="0">
                <a:ln>
                  <a:noFill/>
                </a:ln>
                <a:solidFill>
                  <a:srgbClr val="000000"/>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altLang="en-US" sz="1600" b="0" i="0" u="none" strike="noStrike" kern="1200" cap="none" spc="0" normalizeH="0" baseline="0" noProof="0">
              <a:ln>
                <a:noFill/>
              </a:ln>
              <a:solidFill>
                <a:srgbClr val="000000"/>
              </a:solidFill>
              <a:effectLst/>
              <a:uLnTx/>
              <a:uFillTx/>
              <a:latin typeface="Garamond" pitchFamily="18" charset="0"/>
              <a:ea typeface="+mn-ea"/>
              <a:cs typeface="+mn-cs"/>
            </a:endParaRPr>
          </a:p>
        </p:txBody>
      </p:sp>
      <p:sp>
        <p:nvSpPr>
          <p:cNvPr id="5" name="Line 8"/>
          <p:cNvSpPr>
            <a:spLocks noChangeShapeType="1"/>
          </p:cNvSpPr>
          <p:nvPr/>
        </p:nvSpPr>
        <p:spPr bwMode="auto">
          <a:xfrm>
            <a:off x="1676400" y="6172200"/>
            <a:ext cx="5029200" cy="0"/>
          </a:xfrm>
          <a:prstGeom prst="line">
            <a:avLst/>
          </a:prstGeom>
          <a:noFill/>
          <a:ln w="508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a:ea typeface="+mn-ea"/>
              <a:cs typeface="+mn-cs"/>
            </a:endParaRPr>
          </a:p>
        </p:txBody>
      </p:sp>
      <p:sp>
        <p:nvSpPr>
          <p:cNvPr id="6" name="Text Box 14"/>
          <p:cNvSpPr txBox="1">
            <a:spLocks noChangeArrowheads="1"/>
          </p:cNvSpPr>
          <p:nvPr/>
        </p:nvSpPr>
        <p:spPr bwMode="auto">
          <a:xfrm>
            <a:off x="1219200" y="1371600"/>
            <a:ext cx="2743200" cy="1217613"/>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charset="0"/>
                <a:ea typeface="ＭＳ Ｐゴシック" charset="0"/>
              </a:defRPr>
            </a:lvl1pPr>
            <a:lvl2pPr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mn-cs"/>
              </a:rPr>
              <a:t>EnterCS()</a:t>
            </a:r>
          </a:p>
          <a:p>
            <a:pPr marL="457200" marR="0" lvl="1" indent="0" algn="l" defTabSz="914400" rtl="0" eaLnBrk="1" fontAlgn="auto" latinLnBrk="0" hangingPunct="1">
              <a:lnSpc>
                <a:spcPct val="100000"/>
              </a:lnSpc>
              <a:spcBef>
                <a:spcPct val="5000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mn-cs"/>
              </a:rPr>
              <a:t>PriorityQ.insert(…)</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mn-cs"/>
              </a:rPr>
              <a:t>LeaveCS()</a:t>
            </a:r>
          </a:p>
        </p:txBody>
      </p:sp>
      <p:sp>
        <p:nvSpPr>
          <p:cNvPr id="7" name="Text Box 9"/>
          <p:cNvSpPr txBox="1">
            <a:spLocks noChangeArrowheads="1"/>
          </p:cNvSpPr>
          <p:nvPr/>
        </p:nvSpPr>
        <p:spPr bwMode="auto">
          <a:xfrm>
            <a:off x="7086600" y="5715000"/>
            <a:ext cx="20574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mn-cs"/>
              </a:rPr>
              <a:t>On-chip Interconnect</a:t>
            </a:r>
          </a:p>
        </p:txBody>
      </p:sp>
      <p:sp>
        <p:nvSpPr>
          <p:cNvPr id="8" name="Line 13"/>
          <p:cNvSpPr>
            <a:spLocks noChangeShapeType="1"/>
          </p:cNvSpPr>
          <p:nvPr/>
        </p:nvSpPr>
        <p:spPr bwMode="auto">
          <a:xfrm flipV="1">
            <a:off x="2438400" y="4648200"/>
            <a:ext cx="0" cy="1524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a:ea typeface="+mn-ea"/>
              <a:cs typeface="+mn-cs"/>
            </a:endParaRPr>
          </a:p>
        </p:txBody>
      </p:sp>
      <p:sp>
        <p:nvSpPr>
          <p:cNvPr id="9" name="Oval 22"/>
          <p:cNvSpPr>
            <a:spLocks noChangeArrowheads="1"/>
          </p:cNvSpPr>
          <p:nvPr/>
        </p:nvSpPr>
        <p:spPr bwMode="auto">
          <a:xfrm>
            <a:off x="4019550" y="4419600"/>
            <a:ext cx="190500" cy="228600"/>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a:ea typeface="+mn-ea"/>
              <a:cs typeface="+mn-cs"/>
            </a:endParaRPr>
          </a:p>
        </p:txBody>
      </p:sp>
      <p:sp>
        <p:nvSpPr>
          <p:cNvPr id="10" name="Text Box 17"/>
          <p:cNvSpPr txBox="1">
            <a:spLocks noChangeArrowheads="1"/>
          </p:cNvSpPr>
          <p:nvPr/>
        </p:nvSpPr>
        <p:spPr bwMode="auto">
          <a:xfrm>
            <a:off x="4419600" y="1295400"/>
            <a:ext cx="4572000" cy="1465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1" i="0" u="none" strike="noStrike" kern="1200" cap="none" spc="0" normalizeH="0" baseline="0" noProof="0">
                <a:ln>
                  <a:noFill/>
                </a:ln>
                <a:solidFill>
                  <a:srgbClr val="000000"/>
                </a:solidFill>
                <a:effectLst/>
                <a:uLnTx/>
                <a:uFillTx/>
                <a:latin typeface="Arial" charset="0"/>
                <a:ea typeface="ＭＳ Ｐゴシック" charset="0"/>
                <a:cs typeface="+mn-cs"/>
              </a:rPr>
              <a:t>P2 encounters a Critical Section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1" i="0" u="none" strike="noStrike" kern="1200" cap="none" spc="0" normalizeH="0" baseline="0" noProof="0">
                <a:ln>
                  <a:noFill/>
                </a:ln>
                <a:solidFill>
                  <a:srgbClr val="000000"/>
                </a:solidFill>
                <a:effectLst/>
                <a:uLnTx/>
                <a:uFillTx/>
                <a:latin typeface="Arial" charset="0"/>
                <a:ea typeface="ＭＳ Ｐゴシック" charset="0"/>
                <a:cs typeface="+mn-cs"/>
              </a:rPr>
              <a:t>Sends a request for the lock</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1" i="0" u="none" strike="noStrike" kern="1200" cap="none" spc="0" normalizeH="0" baseline="0" noProof="0">
                <a:ln>
                  <a:noFill/>
                </a:ln>
                <a:solidFill>
                  <a:srgbClr val="000000"/>
                </a:solidFill>
                <a:effectLst/>
                <a:uLnTx/>
                <a:uFillTx/>
                <a:latin typeface="Arial" charset="0"/>
                <a:ea typeface="ＭＳ Ｐゴシック" charset="0"/>
                <a:cs typeface="+mn-cs"/>
              </a:rPr>
              <a:t>Acquires the lock</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1" i="0" u="none" strike="noStrike" kern="1200" cap="none" spc="0" normalizeH="0" baseline="0" noProof="0">
                <a:ln>
                  <a:noFill/>
                </a:ln>
                <a:solidFill>
                  <a:srgbClr val="000000"/>
                </a:solidFill>
                <a:effectLst/>
                <a:uLnTx/>
                <a:uFillTx/>
                <a:latin typeface="Arial" charset="0"/>
                <a:ea typeface="ＭＳ Ｐゴシック" charset="0"/>
                <a:cs typeface="+mn-cs"/>
              </a:rPr>
              <a:t>Executes Critical Section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1" i="0" u="none" strike="noStrike" kern="1200" cap="none" spc="0" normalizeH="0" baseline="0" noProof="0">
                <a:ln>
                  <a:noFill/>
                </a:ln>
                <a:solidFill>
                  <a:srgbClr val="000000"/>
                </a:solidFill>
                <a:effectLst/>
                <a:uLnTx/>
                <a:uFillTx/>
                <a:latin typeface="Arial" charset="0"/>
                <a:ea typeface="ＭＳ Ｐゴシック" charset="0"/>
                <a:cs typeface="+mn-cs"/>
              </a:rPr>
              <a:t>Releases the lock</a:t>
            </a:r>
          </a:p>
        </p:txBody>
      </p:sp>
      <p:sp>
        <p:nvSpPr>
          <p:cNvPr id="11" name="Line 18"/>
          <p:cNvSpPr>
            <a:spLocks noChangeShapeType="1"/>
          </p:cNvSpPr>
          <p:nvPr/>
        </p:nvSpPr>
        <p:spPr bwMode="auto">
          <a:xfrm>
            <a:off x="4114800" y="4648200"/>
            <a:ext cx="0" cy="1524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a:ea typeface="+mn-ea"/>
              <a:cs typeface="+mn-cs"/>
            </a:endParaRPr>
          </a:p>
        </p:txBody>
      </p:sp>
      <p:sp>
        <p:nvSpPr>
          <p:cNvPr id="12" name="Line 20"/>
          <p:cNvSpPr>
            <a:spLocks noChangeShapeType="1"/>
          </p:cNvSpPr>
          <p:nvPr/>
        </p:nvSpPr>
        <p:spPr bwMode="auto">
          <a:xfrm>
            <a:off x="6096000" y="4648200"/>
            <a:ext cx="0" cy="1524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a:ea typeface="+mn-ea"/>
              <a:cs typeface="+mn-cs"/>
            </a:endParaRPr>
          </a:p>
        </p:txBody>
      </p:sp>
      <p:sp>
        <p:nvSpPr>
          <p:cNvPr id="13" name="Line 21"/>
          <p:cNvSpPr>
            <a:spLocks noChangeShapeType="1"/>
          </p:cNvSpPr>
          <p:nvPr/>
        </p:nvSpPr>
        <p:spPr bwMode="auto">
          <a:xfrm>
            <a:off x="5105400" y="4648200"/>
            <a:ext cx="0" cy="1524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a:ea typeface="+mn-ea"/>
              <a:cs typeface="+mn-cs"/>
            </a:endParaRPr>
          </a:p>
        </p:txBody>
      </p:sp>
      <p:sp>
        <p:nvSpPr>
          <p:cNvPr id="14" name="Rectangle 22"/>
          <p:cNvSpPr>
            <a:spLocks noChangeArrowheads="1"/>
          </p:cNvSpPr>
          <p:nvPr/>
        </p:nvSpPr>
        <p:spPr bwMode="auto">
          <a:xfrm>
            <a:off x="7010400" y="3200400"/>
            <a:ext cx="304800" cy="381000"/>
          </a:xfrm>
          <a:prstGeom prst="rect">
            <a:avLst/>
          </a:prstGeom>
          <a:solidFill>
            <a:srgbClr val="FF0000"/>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Tahoma"/>
              <a:ea typeface="+mn-ea"/>
              <a:cs typeface="+mn-cs"/>
            </a:endParaRPr>
          </a:p>
        </p:txBody>
      </p:sp>
      <p:sp>
        <p:nvSpPr>
          <p:cNvPr id="15" name="Rectangle 23"/>
          <p:cNvSpPr>
            <a:spLocks noChangeArrowheads="1"/>
          </p:cNvSpPr>
          <p:nvPr/>
        </p:nvSpPr>
        <p:spPr bwMode="auto">
          <a:xfrm>
            <a:off x="6934200" y="3048000"/>
            <a:ext cx="2057400" cy="71755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Tahoma"/>
              <a:ea typeface="+mn-ea"/>
              <a:cs typeface="+mn-cs"/>
            </a:endParaRPr>
          </a:p>
        </p:txBody>
      </p:sp>
      <p:sp>
        <p:nvSpPr>
          <p:cNvPr id="16" name="Text Box 24"/>
          <p:cNvSpPr txBox="1">
            <a:spLocks noChangeArrowheads="1"/>
          </p:cNvSpPr>
          <p:nvPr/>
        </p:nvSpPr>
        <p:spPr bwMode="auto">
          <a:xfrm>
            <a:off x="7315200" y="3092450"/>
            <a:ext cx="18288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mn-cs"/>
              </a:rPr>
              <a:t>Core executing critical section</a:t>
            </a:r>
          </a:p>
        </p:txBody>
      </p:sp>
      <p:sp>
        <p:nvSpPr>
          <p:cNvPr id="17" name="Rounded Rectangle 16"/>
          <p:cNvSpPr/>
          <p:nvPr/>
        </p:nvSpPr>
        <p:spPr>
          <a:xfrm>
            <a:off x="1600200" y="3048000"/>
            <a:ext cx="1600200" cy="16002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ahoma"/>
                <a:ea typeface="+mn-ea"/>
                <a:cs typeface="+mn-cs"/>
              </a:rPr>
              <a:t>P1</a:t>
            </a:r>
          </a:p>
        </p:txBody>
      </p:sp>
      <p:sp>
        <p:nvSpPr>
          <p:cNvPr id="18" name="Rounded Rectangle 17"/>
          <p:cNvSpPr/>
          <p:nvPr/>
        </p:nvSpPr>
        <p:spPr>
          <a:xfrm>
            <a:off x="3657600" y="3733800"/>
            <a:ext cx="838200" cy="9144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ahoma"/>
                <a:ea typeface="+mn-ea"/>
                <a:cs typeface="+mn-cs"/>
              </a:rPr>
              <a:t>P2</a:t>
            </a:r>
            <a:endParaRPr kumimoji="0" lang="en-US" sz="1800" b="1" i="0" u="none" strike="noStrike" kern="1200" cap="none" spc="0" normalizeH="0" baseline="0" noProof="0" dirty="0">
              <a:ln>
                <a:noFill/>
              </a:ln>
              <a:solidFill>
                <a:srgbClr val="000000"/>
              </a:solidFill>
              <a:effectLst/>
              <a:uLnTx/>
              <a:uFillTx/>
              <a:latin typeface="Tahoma"/>
              <a:ea typeface="+mn-ea"/>
              <a:cs typeface="+mn-cs"/>
            </a:endParaRPr>
          </a:p>
        </p:txBody>
      </p:sp>
      <p:sp>
        <p:nvSpPr>
          <p:cNvPr id="19" name="Rounded Rectangle 18"/>
          <p:cNvSpPr/>
          <p:nvPr/>
        </p:nvSpPr>
        <p:spPr>
          <a:xfrm>
            <a:off x="4648200" y="3733800"/>
            <a:ext cx="838200" cy="9144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ahoma"/>
                <a:ea typeface="+mn-ea"/>
                <a:cs typeface="+mn-cs"/>
              </a:rPr>
              <a:t>P3</a:t>
            </a:r>
            <a:endParaRPr kumimoji="0" lang="en-US" sz="1800" b="1" i="0" u="none" strike="noStrike" kern="1200" cap="none" spc="0" normalizeH="0" baseline="0" noProof="0" dirty="0">
              <a:ln>
                <a:noFill/>
              </a:ln>
              <a:solidFill>
                <a:srgbClr val="000000"/>
              </a:solidFill>
              <a:effectLst/>
              <a:uLnTx/>
              <a:uFillTx/>
              <a:latin typeface="Tahoma"/>
              <a:ea typeface="+mn-ea"/>
              <a:cs typeface="+mn-cs"/>
            </a:endParaRPr>
          </a:p>
        </p:txBody>
      </p:sp>
      <p:sp>
        <p:nvSpPr>
          <p:cNvPr id="20" name="Rounded Rectangle 19"/>
          <p:cNvSpPr/>
          <p:nvPr/>
        </p:nvSpPr>
        <p:spPr>
          <a:xfrm>
            <a:off x="5638800" y="3733800"/>
            <a:ext cx="838200" cy="9144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ahoma"/>
                <a:ea typeface="+mn-ea"/>
                <a:cs typeface="+mn-cs"/>
              </a:rPr>
              <a:t>P4</a:t>
            </a:r>
            <a:endParaRPr kumimoji="0" lang="en-US" sz="1800" b="1" i="0" u="none" strike="noStrike" kern="1200" cap="none" spc="0" normalizeH="0" baseline="0" noProof="0" dirty="0">
              <a:ln>
                <a:noFill/>
              </a:ln>
              <a:solidFill>
                <a:srgbClr val="000000"/>
              </a:solidFill>
              <a:effectLst/>
              <a:uLnTx/>
              <a:uFillTx/>
              <a:latin typeface="Tahoma"/>
              <a:ea typeface="+mn-ea"/>
              <a:cs typeface="+mn-cs"/>
            </a:endParaRPr>
          </a:p>
        </p:txBody>
      </p:sp>
    </p:spTree>
    <p:extLst>
      <p:ext uri="{BB962C8B-B14F-4D97-AF65-F5344CB8AC3E}">
        <p14:creationId xmlns:p14="http://schemas.microsoft.com/office/powerpoint/2010/main" val="26729614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6">
                                            <p:txEl>
                                              <p:pRg st="0" end="0"/>
                                            </p:txEl>
                                          </p:spTgt>
                                        </p:tgtEl>
                                        <p:attrNameLst>
                                          <p:attrName>style.fontStyle</p:attrName>
                                        </p:attrNameLst>
                                      </p:cBhvr>
                                      <p:to>
                                        <p:strVal val="normal"/>
                                      </p:to>
                                    </p:set>
                                    <p:set>
                                      <p:cBhvr override="childStyle">
                                        <p:cTn id="7" dur="indefinite"/>
                                        <p:tgtEl>
                                          <p:spTgt spid="6">
                                            <p:txEl>
                                              <p:pRg st="0" end="0"/>
                                            </p:txEl>
                                          </p:spTgt>
                                        </p:tgtEl>
                                        <p:attrNameLst>
                                          <p:attrName>style.fontWeight</p:attrName>
                                        </p:attrNameLst>
                                      </p:cBhvr>
                                      <p:to>
                                        <p:strVal val="bold"/>
                                      </p:to>
                                    </p:set>
                                    <p:set>
                                      <p:cBhvr override="childStyle">
                                        <p:cTn id="8" dur="indefinite"/>
                                        <p:tgtEl>
                                          <p:spTgt spid="6">
                                            <p:txEl>
                                              <p:pRg st="0" end="0"/>
                                            </p:txEl>
                                          </p:spTgt>
                                        </p:tgtEl>
                                        <p:attrNameLst>
                                          <p:attrName>style.textDecorationUnderline</p:attrName>
                                        </p:attrNameLst>
                                      </p:cBhvr>
                                      <p:to>
                                        <p:strVal val="false"/>
                                      </p:to>
                                    </p:set>
                                  </p:childTnLst>
                                </p:cTn>
                              </p:par>
                              <p:par>
                                <p:cTn id="9" presetID="1" presetClass="entr" presetSubtype="0" fill="hold"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childTnLst>
                                </p:cTn>
                              </p:par>
                              <p:par>
                                <p:cTn id="17" presetID="42" presetClass="path" presetSubtype="0" accel="50000" decel="50000" fill="hold" grpId="2" nodeType="withEffect">
                                  <p:stCondLst>
                                    <p:cond delay="0"/>
                                  </p:stCondLst>
                                  <p:childTnLst>
                                    <p:animMotion origin="layout" path="M 0 3.17919E-6 L 0 0.23861 " pathEditMode="relative" rAng="0" ptsTypes="AA">
                                      <p:cBhvr>
                                        <p:cTn id="18" dur="1000" fill="hold"/>
                                        <p:tgtEl>
                                          <p:spTgt spid="9"/>
                                        </p:tgtEl>
                                        <p:attrNameLst>
                                          <p:attrName>ppt_x</p:attrName>
                                          <p:attrName>ppt_y</p:attrName>
                                        </p:attrNameLst>
                                      </p:cBhvr>
                                      <p:rCtr x="0" y="11931"/>
                                    </p:animMotion>
                                  </p:childTnLst>
                                </p:cTn>
                              </p:par>
                            </p:childTnLst>
                          </p:cTn>
                        </p:par>
                        <p:par>
                          <p:cTn id="19" fill="hold">
                            <p:stCondLst>
                              <p:cond delay="1000"/>
                            </p:stCondLst>
                            <p:childTnLst>
                              <p:par>
                                <p:cTn id="20" presetID="63" presetClass="path" presetSubtype="0" accel="50000" decel="50000" fill="hold" grpId="3" nodeType="afterEffect">
                                  <p:stCondLst>
                                    <p:cond delay="0"/>
                                  </p:stCondLst>
                                  <p:childTnLst>
                                    <p:animMotion origin="layout" path="M 0 0.23861 L 0.10833 0.23861 " pathEditMode="relative" rAng="0" ptsTypes="AA">
                                      <p:cBhvr>
                                        <p:cTn id="21" dur="1000" fill="hold"/>
                                        <p:tgtEl>
                                          <p:spTgt spid="9"/>
                                        </p:tgtEl>
                                        <p:attrNameLst>
                                          <p:attrName>ppt_x</p:attrName>
                                          <p:attrName>ppt_y</p:attrName>
                                        </p:attrNameLst>
                                      </p:cBhvr>
                                      <p:rCtr x="5417" y="0"/>
                                    </p:animMotion>
                                  </p:childTnLst>
                                </p:cTn>
                              </p:par>
                            </p:childTnLst>
                          </p:cTn>
                        </p:par>
                        <p:par>
                          <p:cTn id="22" fill="hold">
                            <p:stCondLst>
                              <p:cond delay="2000"/>
                            </p:stCondLst>
                            <p:childTnLst>
                              <p:par>
                                <p:cTn id="23" presetID="64" presetClass="path" presetSubtype="0" accel="50000" decel="50000" fill="hold" grpId="4" nodeType="afterEffect">
                                  <p:stCondLst>
                                    <p:cond delay="0"/>
                                  </p:stCondLst>
                                  <p:childTnLst>
                                    <p:animMotion origin="layout" path="M 0.10833 0.23861 L 0.10833 -0.02775 " pathEditMode="relative" rAng="0" ptsTypes="AA">
                                      <p:cBhvr>
                                        <p:cTn id="24" dur="1000" fill="hold"/>
                                        <p:tgtEl>
                                          <p:spTgt spid="9"/>
                                        </p:tgtEl>
                                        <p:attrNameLst>
                                          <p:attrName>ppt_x</p:attrName>
                                          <p:attrName>ppt_y</p:attrName>
                                        </p:attrNameLst>
                                      </p:cBhvr>
                                      <p:rCtr x="0" y="-13318"/>
                                    </p:animMotion>
                                  </p:childTnLst>
                                </p:cTn>
                              </p:par>
                            </p:childTnLst>
                          </p:cTn>
                        </p:par>
                      </p:childTnLst>
                    </p:cTn>
                  </p:par>
                  <p:par>
                    <p:cTn id="25" fill="hold">
                      <p:stCondLst>
                        <p:cond delay="indefinite"/>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19"/>
                                        </p:tgtEl>
                                        <p:attrNameLst>
                                          <p:attrName>fillcolor</p:attrName>
                                        </p:attrNameLst>
                                      </p:cBhvr>
                                      <p:to>
                                        <a:schemeClr val="accent1"/>
                                      </p:to>
                                    </p:animClr>
                                    <p:set>
                                      <p:cBhvr>
                                        <p:cTn id="29" dur="2000" fill="hold"/>
                                        <p:tgtEl>
                                          <p:spTgt spid="19"/>
                                        </p:tgtEl>
                                        <p:attrNameLst>
                                          <p:attrName>fill.type</p:attrName>
                                        </p:attrNameLst>
                                      </p:cBhvr>
                                      <p:to>
                                        <p:strVal val="solid"/>
                                      </p:to>
                                    </p:set>
                                    <p:set>
                                      <p:cBhvr>
                                        <p:cTn id="30" dur="2000" fill="hold"/>
                                        <p:tgtEl>
                                          <p:spTgt spid="19"/>
                                        </p:tgtEl>
                                        <p:attrNameLst>
                                          <p:attrName>fill.on</p:attrName>
                                        </p:attrNameLst>
                                      </p:cBhvr>
                                      <p:to>
                                        <p:strVal val="true"/>
                                      </p:to>
                                    </p:set>
                                  </p:childTnLst>
                                </p:cTn>
                              </p:par>
                              <p:par>
                                <p:cTn id="31" presetID="1" presetClass="entr" presetSubtype="0" fill="hold" nodeType="with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childTnLst>
                                </p:cTn>
                              </p:par>
                            </p:childTnLst>
                          </p:cTn>
                        </p:par>
                        <p:par>
                          <p:cTn id="33" fill="hold">
                            <p:stCondLst>
                              <p:cond delay="2000"/>
                            </p:stCondLst>
                            <p:childTnLst>
                              <p:par>
                                <p:cTn id="34" presetID="42" presetClass="path" presetSubtype="0" accel="50000" decel="50000" fill="hold" grpId="5" nodeType="afterEffect">
                                  <p:stCondLst>
                                    <p:cond delay="0"/>
                                  </p:stCondLst>
                                  <p:childTnLst>
                                    <p:animMotion origin="layout" path="M 0.10833 -0.02775 L 0.10833 0.23861 " pathEditMode="relative" rAng="0" ptsTypes="AA">
                                      <p:cBhvr>
                                        <p:cTn id="35" dur="1000" fill="hold"/>
                                        <p:tgtEl>
                                          <p:spTgt spid="9"/>
                                        </p:tgtEl>
                                        <p:attrNameLst>
                                          <p:attrName>ppt_x</p:attrName>
                                          <p:attrName>ppt_y</p:attrName>
                                        </p:attrNameLst>
                                      </p:cBhvr>
                                      <p:rCtr x="0" y="13318"/>
                                    </p:animMotion>
                                  </p:childTnLst>
                                </p:cTn>
                              </p:par>
                            </p:childTnLst>
                          </p:cTn>
                        </p:par>
                        <p:par>
                          <p:cTn id="36" fill="hold">
                            <p:stCondLst>
                              <p:cond delay="3000"/>
                            </p:stCondLst>
                            <p:childTnLst>
                              <p:par>
                                <p:cTn id="37" presetID="35" presetClass="path" presetSubtype="0" accel="50000" decel="50000" fill="hold" grpId="6" nodeType="afterEffect">
                                  <p:stCondLst>
                                    <p:cond delay="0"/>
                                  </p:stCondLst>
                                  <p:childTnLst>
                                    <p:animMotion origin="layout" path="M 0.10833 0.23861 L 0 0.23861 " pathEditMode="relative" rAng="0" ptsTypes="AA">
                                      <p:cBhvr>
                                        <p:cTn id="38" dur="1000" fill="hold"/>
                                        <p:tgtEl>
                                          <p:spTgt spid="9"/>
                                        </p:tgtEl>
                                        <p:attrNameLst>
                                          <p:attrName>ppt_x</p:attrName>
                                          <p:attrName>ppt_y</p:attrName>
                                        </p:attrNameLst>
                                      </p:cBhvr>
                                      <p:rCtr x="-5417" y="0"/>
                                    </p:animMotion>
                                  </p:childTnLst>
                                </p:cTn>
                              </p:par>
                            </p:childTnLst>
                          </p:cTn>
                        </p:par>
                        <p:par>
                          <p:cTn id="39" fill="hold">
                            <p:stCondLst>
                              <p:cond delay="4000"/>
                            </p:stCondLst>
                            <p:childTnLst>
                              <p:par>
                                <p:cTn id="40" presetID="64" presetClass="path" presetSubtype="0" accel="50000" decel="50000" fill="hold" grpId="7" nodeType="afterEffect">
                                  <p:stCondLst>
                                    <p:cond delay="0"/>
                                  </p:stCondLst>
                                  <p:childTnLst>
                                    <p:animMotion origin="layout" path="M 0 0.23861 L 0 -0.04995 " pathEditMode="relative" rAng="0" ptsTypes="AA">
                                      <p:cBhvr>
                                        <p:cTn id="41" dur="1000" fill="hold"/>
                                        <p:tgtEl>
                                          <p:spTgt spid="9"/>
                                        </p:tgtEl>
                                        <p:attrNameLst>
                                          <p:attrName>ppt_x</p:attrName>
                                          <p:attrName>ppt_y</p:attrName>
                                        </p:attrNameLst>
                                      </p:cBhvr>
                                      <p:rCtr x="0" y="-14428"/>
                                    </p:animMotion>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0">
                                            <p:txEl>
                                              <p:pRg st="3" end="3"/>
                                            </p:txEl>
                                          </p:spTgt>
                                        </p:tgtEl>
                                        <p:attrNameLst>
                                          <p:attrName>style.visibility</p:attrName>
                                        </p:attrNameLst>
                                      </p:cBhvr>
                                      <p:to>
                                        <p:strVal val="visible"/>
                                      </p:to>
                                    </p:set>
                                  </p:childTnLst>
                                </p:cTn>
                              </p:par>
                              <p:par>
                                <p:cTn id="46" presetID="1" presetClass="emph" presetSubtype="2" fill="hold" nodeType="withEffect">
                                  <p:stCondLst>
                                    <p:cond delay="0"/>
                                  </p:stCondLst>
                                  <p:childTnLst>
                                    <p:animClr clrSpc="rgb" dir="cw">
                                      <p:cBhvr>
                                        <p:cTn id="47" dur="2000" fill="hold"/>
                                        <p:tgtEl>
                                          <p:spTgt spid="18"/>
                                        </p:tgtEl>
                                        <p:attrNameLst>
                                          <p:attrName>fillcolor</p:attrName>
                                        </p:attrNameLst>
                                      </p:cBhvr>
                                      <p:to>
                                        <a:srgbClr val="FF0000"/>
                                      </p:to>
                                    </p:animClr>
                                    <p:set>
                                      <p:cBhvr>
                                        <p:cTn id="48" dur="2000" fill="hold"/>
                                        <p:tgtEl>
                                          <p:spTgt spid="18"/>
                                        </p:tgtEl>
                                        <p:attrNameLst>
                                          <p:attrName>fill.type</p:attrName>
                                        </p:attrNameLst>
                                      </p:cBhvr>
                                      <p:to>
                                        <p:strVal val="solid"/>
                                      </p:to>
                                    </p:set>
                                    <p:set>
                                      <p:cBhvr>
                                        <p:cTn id="49" dur="2000" fill="hold"/>
                                        <p:tgtEl>
                                          <p:spTgt spid="18"/>
                                        </p:tgtEl>
                                        <p:attrNameLst>
                                          <p:attrName>fill.on</p:attrName>
                                        </p:attrNameLst>
                                      </p:cBhvr>
                                      <p:to>
                                        <p:strVal val="true"/>
                                      </p:to>
                                    </p:set>
                                  </p:childTnLst>
                                </p:cTn>
                              </p:par>
                              <p:par>
                                <p:cTn id="50" presetID="5" presetClass="emph" presetSubtype="1" nodeType="withEffect">
                                  <p:stCondLst>
                                    <p:cond delay="0"/>
                                  </p:stCondLst>
                                  <p:childTnLst>
                                    <p:set>
                                      <p:cBhvr override="childStyle">
                                        <p:cTn id="51" dur="indefinite"/>
                                        <p:tgtEl>
                                          <p:spTgt spid="6">
                                            <p:txEl>
                                              <p:pRg st="1" end="1"/>
                                            </p:txEl>
                                          </p:spTgt>
                                        </p:tgtEl>
                                        <p:attrNameLst>
                                          <p:attrName>style.fontStyle</p:attrName>
                                        </p:attrNameLst>
                                      </p:cBhvr>
                                      <p:to>
                                        <p:strVal val="normal"/>
                                      </p:to>
                                    </p:set>
                                    <p:set>
                                      <p:cBhvr override="childStyle">
                                        <p:cTn id="52" dur="indefinite"/>
                                        <p:tgtEl>
                                          <p:spTgt spid="6">
                                            <p:txEl>
                                              <p:pRg st="1" end="1"/>
                                            </p:txEl>
                                          </p:spTgt>
                                        </p:tgtEl>
                                        <p:attrNameLst>
                                          <p:attrName>style.fontWeight</p:attrName>
                                        </p:attrNameLst>
                                      </p:cBhvr>
                                      <p:to>
                                        <p:strVal val="bold"/>
                                      </p:to>
                                    </p:set>
                                    <p:set>
                                      <p:cBhvr override="childStyle">
                                        <p:cTn id="53" dur="indefinite"/>
                                        <p:tgtEl>
                                          <p:spTgt spid="6">
                                            <p:txEl>
                                              <p:pRg st="1" end="1"/>
                                            </p:txEl>
                                          </p:spTgt>
                                        </p:tgtEl>
                                        <p:attrNameLst>
                                          <p:attrName>style.textDecorationUnderline</p:attrName>
                                        </p:attrNameLst>
                                      </p:cBhvr>
                                      <p:to>
                                        <p:strVal val="false"/>
                                      </p:to>
                                    </p:set>
                                  </p:childTnLst>
                                </p:cTn>
                              </p:par>
                              <p:par>
                                <p:cTn id="54" presetID="1" presetClass="exit" presetSubtype="0" fill="hold" grpId="0" nodeType="withEffect">
                                  <p:stCondLst>
                                    <p:cond delay="0"/>
                                  </p:stCondLst>
                                  <p:childTnLst>
                                    <p:set>
                                      <p:cBhvr>
                                        <p:cTn id="55" dur="1" fill="hold">
                                          <p:stCondLst>
                                            <p:cond delay="0"/>
                                          </p:stCondLst>
                                        </p:cTn>
                                        <p:tgtEl>
                                          <p:spTgt spid="9"/>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0">
                                            <p:txEl>
                                              <p:pRg st="4" end="4"/>
                                            </p:txEl>
                                          </p:spTgt>
                                        </p:tgtEl>
                                        <p:attrNameLst>
                                          <p:attrName>style.visibility</p:attrName>
                                        </p:attrNameLst>
                                      </p:cBhvr>
                                      <p:to>
                                        <p:strVal val="visible"/>
                                      </p:to>
                                    </p:set>
                                  </p:childTnLst>
                                </p:cTn>
                              </p:par>
                              <p:par>
                                <p:cTn id="60" presetID="5" presetClass="emph" presetSubtype="1" nodeType="withEffect">
                                  <p:stCondLst>
                                    <p:cond delay="0"/>
                                  </p:stCondLst>
                                  <p:childTnLst>
                                    <p:set>
                                      <p:cBhvr override="childStyle">
                                        <p:cTn id="61" dur="indefinite"/>
                                        <p:tgtEl>
                                          <p:spTgt spid="6">
                                            <p:txEl>
                                              <p:pRg st="2" end="2"/>
                                            </p:txEl>
                                          </p:spTgt>
                                        </p:tgtEl>
                                        <p:attrNameLst>
                                          <p:attrName>style.fontStyle</p:attrName>
                                        </p:attrNameLst>
                                      </p:cBhvr>
                                      <p:to>
                                        <p:strVal val="normal"/>
                                      </p:to>
                                    </p:set>
                                    <p:set>
                                      <p:cBhvr override="childStyle">
                                        <p:cTn id="62" dur="indefinite"/>
                                        <p:tgtEl>
                                          <p:spTgt spid="6">
                                            <p:txEl>
                                              <p:pRg st="2" end="2"/>
                                            </p:txEl>
                                          </p:spTgt>
                                        </p:tgtEl>
                                        <p:attrNameLst>
                                          <p:attrName>style.fontWeight</p:attrName>
                                        </p:attrNameLst>
                                      </p:cBhvr>
                                      <p:to>
                                        <p:strVal val="bold"/>
                                      </p:to>
                                    </p:set>
                                    <p:set>
                                      <p:cBhvr override="childStyle">
                                        <p:cTn id="63" dur="indefinite"/>
                                        <p:tgtEl>
                                          <p:spTgt spid="6">
                                            <p:txEl>
                                              <p:pRg st="2" end="2"/>
                                            </p:txEl>
                                          </p:spTgt>
                                        </p:tgtEl>
                                        <p:attrNameLst>
                                          <p:attrName>style.textDecorationUnderline</p:attrName>
                                        </p:attrNameLst>
                                      </p:cBhvr>
                                      <p:to>
                                        <p:strVal val="false"/>
                                      </p:to>
                                    </p:set>
                                  </p:childTnLst>
                                </p:cTn>
                              </p:par>
                            </p:childTnLst>
                          </p:cTn>
                        </p:par>
                      </p:childTnLst>
                    </p:cTn>
                  </p:par>
                  <p:par>
                    <p:cTn id="64" fill="hold">
                      <p:stCondLst>
                        <p:cond delay="indefinite"/>
                      </p:stCondLst>
                      <p:childTnLst>
                        <p:par>
                          <p:cTn id="65" fill="hold">
                            <p:stCondLst>
                              <p:cond delay="0"/>
                            </p:stCondLst>
                            <p:childTnLst>
                              <p:par>
                                <p:cTn id="66" presetID="1" presetClass="emph" presetSubtype="2" fill="hold" nodeType="clickEffect">
                                  <p:stCondLst>
                                    <p:cond delay="0"/>
                                  </p:stCondLst>
                                  <p:childTnLst>
                                    <p:animClr clrSpc="rgb" dir="cw">
                                      <p:cBhvr>
                                        <p:cTn id="67" dur="2000" fill="hold"/>
                                        <p:tgtEl>
                                          <p:spTgt spid="18"/>
                                        </p:tgtEl>
                                        <p:attrNameLst>
                                          <p:attrName>fillcolor</p:attrName>
                                        </p:attrNameLst>
                                      </p:cBhvr>
                                      <p:to>
                                        <a:schemeClr val="accent1"/>
                                      </p:to>
                                    </p:animClr>
                                    <p:set>
                                      <p:cBhvr>
                                        <p:cTn id="68" dur="2000" fill="hold"/>
                                        <p:tgtEl>
                                          <p:spTgt spid="18"/>
                                        </p:tgtEl>
                                        <p:attrNameLst>
                                          <p:attrName>fill.type</p:attrName>
                                        </p:attrNameLst>
                                      </p:cBhvr>
                                      <p:to>
                                        <p:strVal val="solid"/>
                                      </p:to>
                                    </p:set>
                                    <p:set>
                                      <p:cBhvr>
                                        <p:cTn id="69" dur="2000" fill="hold"/>
                                        <p:tgtEl>
                                          <p:spTgt spid="1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9" grpId="2" animBg="1"/>
      <p:bldP spid="9" grpId="3" animBg="1"/>
      <p:bldP spid="9" grpId="4" animBg="1"/>
      <p:bldP spid="9" grpId="5" animBg="1"/>
      <p:bldP spid="9" grpId="6" animBg="1"/>
      <p:bldP spid="9" grpId="7"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Asymmetry in Design? (II)</a:t>
            </a:r>
          </a:p>
        </p:txBody>
      </p:sp>
      <p:sp>
        <p:nvSpPr>
          <p:cNvPr id="3" name="Content Placeholder 2"/>
          <p:cNvSpPr>
            <a:spLocks noGrp="1"/>
          </p:cNvSpPr>
          <p:nvPr>
            <p:ph idx="1"/>
          </p:nvPr>
        </p:nvSpPr>
        <p:spPr>
          <a:xfrm>
            <a:off x="228600" y="1066800"/>
            <a:ext cx="8610600" cy="5124452"/>
          </a:xfrm>
        </p:spPr>
        <p:txBody>
          <a:bodyPr/>
          <a:lstStyle/>
          <a:p>
            <a:r>
              <a:rPr lang="en-US" dirty="0"/>
              <a:t>Problem: </a:t>
            </a:r>
            <a:r>
              <a:rPr lang="en-US" dirty="0">
                <a:solidFill>
                  <a:srgbClr val="0000FF"/>
                </a:solidFill>
              </a:rPr>
              <a:t>Symmetric design is one-size-fits-all</a:t>
            </a:r>
          </a:p>
          <a:p>
            <a:r>
              <a:rPr lang="en-US" dirty="0"/>
              <a:t>It tries to fit a single-size design to all workloads and metrics</a:t>
            </a:r>
          </a:p>
          <a:p>
            <a:pPr marL="0" indent="0">
              <a:buNone/>
            </a:pPr>
            <a:endParaRPr lang="en-US" dirty="0"/>
          </a:p>
          <a:p>
            <a:r>
              <a:rPr lang="en-US" dirty="0"/>
              <a:t>It is very difficult to come up with a single design </a:t>
            </a:r>
          </a:p>
          <a:p>
            <a:pPr lvl="1"/>
            <a:r>
              <a:rPr lang="en-US" dirty="0"/>
              <a:t>that satisfies all workloads even for a single metric</a:t>
            </a:r>
          </a:p>
          <a:p>
            <a:pPr lvl="1"/>
            <a:r>
              <a:rPr lang="en-US" dirty="0"/>
              <a:t>that satisfies all design metrics at the same time</a:t>
            </a:r>
          </a:p>
          <a:p>
            <a:pPr lvl="1"/>
            <a:endParaRPr lang="en-US" dirty="0"/>
          </a:p>
          <a:p>
            <a:r>
              <a:rPr lang="en-US" dirty="0"/>
              <a:t>This holds true for different system components, or resources</a:t>
            </a:r>
          </a:p>
          <a:p>
            <a:pPr lvl="1"/>
            <a:r>
              <a:rPr lang="en-US" dirty="0"/>
              <a:t>Cores, caches, memory, controllers, interconnect, disks, servers, …</a:t>
            </a:r>
          </a:p>
          <a:p>
            <a:pPr lvl="1"/>
            <a:r>
              <a:rPr lang="en-US" dirty="0"/>
              <a:t>Algorithms, policies, …</a:t>
            </a:r>
          </a:p>
          <a:p>
            <a:endParaRPr lang="en-US" dirty="0"/>
          </a:p>
        </p:txBody>
      </p:sp>
      <p:sp>
        <p:nvSpPr>
          <p:cNvPr id="4" name="Slide Number Placeholder 3"/>
          <p:cNvSpPr>
            <a:spLocks noGrp="1"/>
          </p:cNvSpPr>
          <p:nvPr>
            <p:ph type="sldNum" sz="quarter" idx="11"/>
          </p:nvPr>
        </p:nvSpPr>
        <p:spPr/>
        <p:txBody>
          <a:bodyPr/>
          <a:lstStyle/>
          <a:p>
            <a:pPr>
              <a:defRPr/>
            </a:pPr>
            <a:fld id="{37B5C049-F3BE-984F-A3E0-79C422D89CF3}" type="slidenum">
              <a:rPr lang="en-US" smtClean="0"/>
              <a:pPr>
                <a:defRPr/>
              </a:pPr>
              <a:t>6</a:t>
            </a:fld>
            <a:endParaRPr lang="en-US"/>
          </a:p>
        </p:txBody>
      </p:sp>
    </p:spTree>
    <p:extLst>
      <p:ext uri="{BB962C8B-B14F-4D97-AF65-F5344CB8AC3E}">
        <p14:creationId xmlns:p14="http://schemas.microsoft.com/office/powerpoint/2010/main" val="32138039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Accelerated Critical Sections (ACS)</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sz="1100" dirty="0"/>
          </a:p>
          <a:p>
            <a:r>
              <a:rPr lang="en-US" dirty="0"/>
              <a:t>Accelerate Amdahl</a:t>
            </a:r>
            <a:r>
              <a:rPr lang="ja-JP" altLang="en-US" dirty="0"/>
              <a:t>’</a:t>
            </a:r>
            <a:r>
              <a:rPr lang="en-US" dirty="0"/>
              <a:t>s serial part </a:t>
            </a:r>
            <a:r>
              <a:rPr lang="en-US" b="1" dirty="0">
                <a:solidFill>
                  <a:srgbClr val="FF0000"/>
                </a:solidFill>
              </a:rPr>
              <a:t>and critical sections </a:t>
            </a:r>
            <a:r>
              <a:rPr lang="en-US" dirty="0"/>
              <a:t>using the large core</a:t>
            </a:r>
          </a:p>
          <a:p>
            <a:pPr lvl="1"/>
            <a:r>
              <a:rPr lang="en-US" dirty="0" err="1">
                <a:solidFill>
                  <a:srgbClr val="000000"/>
                </a:solidFill>
                <a:latin typeface="Tahoma" charset="0"/>
              </a:rPr>
              <a:t>Suleman</a:t>
            </a:r>
            <a:r>
              <a:rPr lang="en-US" dirty="0">
                <a:solidFill>
                  <a:srgbClr val="000000"/>
                </a:solidFill>
                <a:latin typeface="Tahoma" charset="0"/>
              </a:rPr>
              <a:t> et al., </a:t>
            </a:r>
            <a:r>
              <a:rPr lang="ja-JP" altLang="en-US" dirty="0">
                <a:solidFill>
                  <a:srgbClr val="000000"/>
                </a:solidFill>
                <a:latin typeface="Tahoma" charset="0"/>
              </a:rPr>
              <a:t>“</a:t>
            </a:r>
            <a:r>
              <a:rPr lang="en-US" altLang="ja-JP" dirty="0">
                <a:solidFill>
                  <a:srgbClr val="0000FF"/>
                </a:solidFill>
                <a:latin typeface="Tahoma" charset="0"/>
              </a:rPr>
              <a:t>Accelerating Critical Section Execution with Asymmetric Multi-Core Architectures</a:t>
            </a:r>
            <a:r>
              <a:rPr lang="en-US" altLang="ja-JP" dirty="0">
                <a:solidFill>
                  <a:srgbClr val="000000"/>
                </a:solidFill>
                <a:latin typeface="Tahoma" charset="0"/>
              </a:rPr>
              <a:t>,</a:t>
            </a:r>
            <a:r>
              <a:rPr lang="ja-JP" altLang="en-US" dirty="0">
                <a:solidFill>
                  <a:srgbClr val="000000"/>
                </a:solidFill>
                <a:latin typeface="Tahoma" charset="0"/>
              </a:rPr>
              <a:t>”</a:t>
            </a:r>
            <a:r>
              <a:rPr lang="en-US" altLang="ja-JP" dirty="0">
                <a:solidFill>
                  <a:srgbClr val="000000"/>
                </a:solidFill>
                <a:latin typeface="Tahoma" charset="0"/>
              </a:rPr>
              <a:t> ASPLOS 2009, IEEE Micro Top Picks 2010.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594FA-E141-4234-AE05-360401972BE7}" type="slidenum">
              <a:rPr kumimoji="0" lang="en-US" altLang="en-US" sz="1600" b="0" i="0" u="none" strike="noStrike" kern="1200" cap="none" spc="0" normalizeH="0" baseline="0" noProof="0" smtClean="0">
                <a:ln>
                  <a:noFill/>
                </a:ln>
                <a:solidFill>
                  <a:srgbClr val="000000"/>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altLang="en-US" sz="1600" b="0" i="0" u="none" strike="noStrike" kern="1200" cap="none" spc="0" normalizeH="0" baseline="0" noProof="0">
              <a:ln>
                <a:noFill/>
              </a:ln>
              <a:solidFill>
                <a:srgbClr val="000000"/>
              </a:solidFill>
              <a:effectLst/>
              <a:uLnTx/>
              <a:uFillTx/>
              <a:latin typeface="Garamond" pitchFamily="18" charset="0"/>
              <a:ea typeface="+mn-ea"/>
              <a:cs typeface="+mn-cs"/>
            </a:endParaRPr>
          </a:p>
        </p:txBody>
      </p:sp>
      <p:grpSp>
        <p:nvGrpSpPr>
          <p:cNvPr id="5" name="Group 4"/>
          <p:cNvGrpSpPr>
            <a:grpSpLocks/>
          </p:cNvGrpSpPr>
          <p:nvPr/>
        </p:nvGrpSpPr>
        <p:grpSpPr bwMode="auto">
          <a:xfrm>
            <a:off x="3352800" y="1295400"/>
            <a:ext cx="2286000" cy="2787650"/>
            <a:chOff x="3888" y="816"/>
            <a:chExt cx="1440" cy="1756"/>
          </a:xfrm>
        </p:grpSpPr>
        <p:sp>
          <p:nvSpPr>
            <p:cNvPr id="6" name="Rectangle 18"/>
            <p:cNvSpPr>
              <a:spLocks noChangeArrowheads="1"/>
            </p:cNvSpPr>
            <p:nvPr/>
          </p:nvSpPr>
          <p:spPr bwMode="auto">
            <a:xfrm>
              <a:off x="3888" y="816"/>
              <a:ext cx="1440" cy="1440"/>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a:ea typeface="+mn-ea"/>
                <a:cs typeface="+mn-cs"/>
              </a:endParaRPr>
            </a:p>
          </p:txBody>
        </p:sp>
        <p:grpSp>
          <p:nvGrpSpPr>
            <p:cNvPr id="7" name="Group 47"/>
            <p:cNvGrpSpPr>
              <a:grpSpLocks/>
            </p:cNvGrpSpPr>
            <p:nvPr/>
          </p:nvGrpSpPr>
          <p:grpSpPr bwMode="auto">
            <a:xfrm>
              <a:off x="3936" y="1536"/>
              <a:ext cx="672" cy="672"/>
              <a:chOff x="3648" y="3120"/>
              <a:chExt cx="672" cy="672"/>
            </a:xfrm>
          </p:grpSpPr>
          <p:sp>
            <p:nvSpPr>
              <p:cNvPr id="20" name="Rectangle 4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Tahoma"/>
                    <a:ea typeface="+mn-ea"/>
                    <a:cs typeface="+mn-cs"/>
                  </a:rPr>
                  <a:t>Small</a:t>
                </a:r>
                <a:br>
                  <a:rPr kumimoji="0" lang="en-US" sz="1000" b="0" i="0" u="none" strike="noStrike" kern="1200" cap="none" spc="0" normalizeH="0" baseline="0" noProof="0">
                    <a:ln>
                      <a:noFill/>
                    </a:ln>
                    <a:solidFill>
                      <a:srgbClr val="000000"/>
                    </a:solidFill>
                    <a:effectLst/>
                    <a:uLnTx/>
                    <a:uFillTx/>
                    <a:latin typeface="Tahoma"/>
                    <a:ea typeface="+mn-ea"/>
                    <a:cs typeface="+mn-cs"/>
                  </a:rPr>
                </a:br>
                <a:r>
                  <a:rPr kumimoji="0" lang="en-US" sz="1000" b="0" i="0" u="none" strike="noStrike" kern="1200" cap="none" spc="0" normalizeH="0" baseline="0" noProof="0">
                    <a:ln>
                      <a:noFill/>
                    </a:ln>
                    <a:solidFill>
                      <a:srgbClr val="000000"/>
                    </a:solidFill>
                    <a:effectLst/>
                    <a:uLnTx/>
                    <a:uFillTx/>
                    <a:latin typeface="Tahoma"/>
                    <a:ea typeface="+mn-ea"/>
                    <a:cs typeface="+mn-cs"/>
                  </a:rPr>
                  <a:t>core</a:t>
                </a:r>
              </a:p>
            </p:txBody>
          </p:sp>
          <p:sp>
            <p:nvSpPr>
              <p:cNvPr id="21" name="Rectangle 4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Tahoma"/>
                    <a:ea typeface="+mn-ea"/>
                    <a:cs typeface="+mn-cs"/>
                  </a:rPr>
                  <a:t>Small</a:t>
                </a:r>
                <a:br>
                  <a:rPr kumimoji="0" lang="en-US" sz="1000" b="0" i="0" u="none" strike="noStrike" kern="1200" cap="none" spc="0" normalizeH="0" baseline="0" noProof="0">
                    <a:ln>
                      <a:noFill/>
                    </a:ln>
                    <a:solidFill>
                      <a:srgbClr val="000000"/>
                    </a:solidFill>
                    <a:effectLst/>
                    <a:uLnTx/>
                    <a:uFillTx/>
                    <a:latin typeface="Tahoma"/>
                    <a:ea typeface="+mn-ea"/>
                    <a:cs typeface="+mn-cs"/>
                  </a:rPr>
                </a:br>
                <a:r>
                  <a:rPr kumimoji="0" lang="en-US" sz="1000" b="0" i="0" u="none" strike="noStrike" kern="1200" cap="none" spc="0" normalizeH="0" baseline="0" noProof="0">
                    <a:ln>
                      <a:noFill/>
                    </a:ln>
                    <a:solidFill>
                      <a:srgbClr val="000000"/>
                    </a:solidFill>
                    <a:effectLst/>
                    <a:uLnTx/>
                    <a:uFillTx/>
                    <a:latin typeface="Tahoma"/>
                    <a:ea typeface="+mn-ea"/>
                    <a:cs typeface="+mn-cs"/>
                  </a:rPr>
                  <a:t>core</a:t>
                </a:r>
              </a:p>
            </p:txBody>
          </p:sp>
          <p:sp>
            <p:nvSpPr>
              <p:cNvPr id="22" name="Rectangle 5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Tahoma"/>
                    <a:ea typeface="+mn-ea"/>
                    <a:cs typeface="+mn-cs"/>
                  </a:rPr>
                  <a:t>Small</a:t>
                </a:r>
                <a:br>
                  <a:rPr kumimoji="0" lang="en-US" sz="1000" b="0" i="0" u="none" strike="noStrike" kern="1200" cap="none" spc="0" normalizeH="0" baseline="0" noProof="0">
                    <a:ln>
                      <a:noFill/>
                    </a:ln>
                    <a:solidFill>
                      <a:srgbClr val="000000"/>
                    </a:solidFill>
                    <a:effectLst/>
                    <a:uLnTx/>
                    <a:uFillTx/>
                    <a:latin typeface="Tahoma"/>
                    <a:ea typeface="+mn-ea"/>
                    <a:cs typeface="+mn-cs"/>
                  </a:rPr>
                </a:br>
                <a:r>
                  <a:rPr kumimoji="0" lang="en-US" sz="1000" b="0" i="0" u="none" strike="noStrike" kern="1200" cap="none" spc="0" normalizeH="0" baseline="0" noProof="0">
                    <a:ln>
                      <a:noFill/>
                    </a:ln>
                    <a:solidFill>
                      <a:srgbClr val="000000"/>
                    </a:solidFill>
                    <a:effectLst/>
                    <a:uLnTx/>
                    <a:uFillTx/>
                    <a:latin typeface="Tahoma"/>
                    <a:ea typeface="+mn-ea"/>
                    <a:cs typeface="+mn-cs"/>
                  </a:rPr>
                  <a:t>core</a:t>
                </a:r>
              </a:p>
            </p:txBody>
          </p:sp>
          <p:sp>
            <p:nvSpPr>
              <p:cNvPr id="23" name="Rectangle 5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Tahoma"/>
                    <a:ea typeface="+mn-ea"/>
                    <a:cs typeface="+mn-cs"/>
                  </a:rPr>
                  <a:t>Small</a:t>
                </a:r>
                <a:br>
                  <a:rPr kumimoji="0" lang="en-US" sz="1000" b="0" i="0" u="none" strike="noStrike" kern="1200" cap="none" spc="0" normalizeH="0" baseline="0" noProof="0">
                    <a:ln>
                      <a:noFill/>
                    </a:ln>
                    <a:solidFill>
                      <a:srgbClr val="000000"/>
                    </a:solidFill>
                    <a:effectLst/>
                    <a:uLnTx/>
                    <a:uFillTx/>
                    <a:latin typeface="Tahoma"/>
                    <a:ea typeface="+mn-ea"/>
                    <a:cs typeface="+mn-cs"/>
                  </a:rPr>
                </a:br>
                <a:r>
                  <a:rPr kumimoji="0" lang="en-US" sz="1000" b="0" i="0" u="none" strike="noStrike" kern="1200" cap="none" spc="0" normalizeH="0" baseline="0" noProof="0">
                    <a:ln>
                      <a:noFill/>
                    </a:ln>
                    <a:solidFill>
                      <a:srgbClr val="000000"/>
                    </a:solidFill>
                    <a:effectLst/>
                    <a:uLnTx/>
                    <a:uFillTx/>
                    <a:latin typeface="Tahoma"/>
                    <a:ea typeface="+mn-ea"/>
                    <a:cs typeface="+mn-cs"/>
                  </a:rPr>
                  <a:t>core</a:t>
                </a:r>
              </a:p>
            </p:txBody>
          </p:sp>
        </p:grpSp>
        <p:grpSp>
          <p:nvGrpSpPr>
            <p:cNvPr id="8" name="Group 52"/>
            <p:cNvGrpSpPr>
              <a:grpSpLocks/>
            </p:cNvGrpSpPr>
            <p:nvPr/>
          </p:nvGrpSpPr>
          <p:grpSpPr bwMode="auto">
            <a:xfrm>
              <a:off x="4608" y="1536"/>
              <a:ext cx="672" cy="672"/>
              <a:chOff x="3648" y="3120"/>
              <a:chExt cx="672" cy="672"/>
            </a:xfrm>
          </p:grpSpPr>
          <p:sp>
            <p:nvSpPr>
              <p:cNvPr id="16" name="Rectangle 5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Tahoma"/>
                    <a:ea typeface="+mn-ea"/>
                    <a:cs typeface="+mn-cs"/>
                  </a:rPr>
                  <a:t>Small</a:t>
                </a:r>
                <a:br>
                  <a:rPr kumimoji="0" lang="en-US" sz="1000" b="0" i="0" u="none" strike="noStrike" kern="1200" cap="none" spc="0" normalizeH="0" baseline="0" noProof="0">
                    <a:ln>
                      <a:noFill/>
                    </a:ln>
                    <a:solidFill>
                      <a:srgbClr val="000000"/>
                    </a:solidFill>
                    <a:effectLst/>
                    <a:uLnTx/>
                    <a:uFillTx/>
                    <a:latin typeface="Tahoma"/>
                    <a:ea typeface="+mn-ea"/>
                    <a:cs typeface="+mn-cs"/>
                  </a:rPr>
                </a:br>
                <a:r>
                  <a:rPr kumimoji="0" lang="en-US" sz="1000" b="0" i="0" u="none" strike="noStrike" kern="1200" cap="none" spc="0" normalizeH="0" baseline="0" noProof="0">
                    <a:ln>
                      <a:noFill/>
                    </a:ln>
                    <a:solidFill>
                      <a:srgbClr val="000000"/>
                    </a:solidFill>
                    <a:effectLst/>
                    <a:uLnTx/>
                    <a:uFillTx/>
                    <a:latin typeface="Tahoma"/>
                    <a:ea typeface="+mn-ea"/>
                    <a:cs typeface="+mn-cs"/>
                  </a:rPr>
                  <a:t>core</a:t>
                </a:r>
              </a:p>
            </p:txBody>
          </p:sp>
          <p:sp>
            <p:nvSpPr>
              <p:cNvPr id="17" name="Rectangle 5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Tahoma"/>
                    <a:ea typeface="+mn-ea"/>
                    <a:cs typeface="+mn-cs"/>
                  </a:rPr>
                  <a:t>Small</a:t>
                </a:r>
                <a:br>
                  <a:rPr kumimoji="0" lang="en-US" sz="1000" b="0" i="0" u="none" strike="noStrike" kern="1200" cap="none" spc="0" normalizeH="0" baseline="0" noProof="0">
                    <a:ln>
                      <a:noFill/>
                    </a:ln>
                    <a:solidFill>
                      <a:srgbClr val="000000"/>
                    </a:solidFill>
                    <a:effectLst/>
                    <a:uLnTx/>
                    <a:uFillTx/>
                    <a:latin typeface="Tahoma"/>
                    <a:ea typeface="+mn-ea"/>
                    <a:cs typeface="+mn-cs"/>
                  </a:rPr>
                </a:br>
                <a:r>
                  <a:rPr kumimoji="0" lang="en-US" sz="1000" b="0" i="0" u="none" strike="noStrike" kern="1200" cap="none" spc="0" normalizeH="0" baseline="0" noProof="0">
                    <a:ln>
                      <a:noFill/>
                    </a:ln>
                    <a:solidFill>
                      <a:srgbClr val="000000"/>
                    </a:solidFill>
                    <a:effectLst/>
                    <a:uLnTx/>
                    <a:uFillTx/>
                    <a:latin typeface="Tahoma"/>
                    <a:ea typeface="+mn-ea"/>
                    <a:cs typeface="+mn-cs"/>
                  </a:rPr>
                  <a:t>core</a:t>
                </a:r>
              </a:p>
            </p:txBody>
          </p:sp>
          <p:sp>
            <p:nvSpPr>
              <p:cNvPr id="18" name="Rectangle 5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Tahoma"/>
                    <a:ea typeface="+mn-ea"/>
                    <a:cs typeface="+mn-cs"/>
                  </a:rPr>
                  <a:t>Small</a:t>
                </a:r>
                <a:br>
                  <a:rPr kumimoji="0" lang="en-US" sz="1000" b="0" i="0" u="none" strike="noStrike" kern="1200" cap="none" spc="0" normalizeH="0" baseline="0" noProof="0">
                    <a:ln>
                      <a:noFill/>
                    </a:ln>
                    <a:solidFill>
                      <a:srgbClr val="000000"/>
                    </a:solidFill>
                    <a:effectLst/>
                    <a:uLnTx/>
                    <a:uFillTx/>
                    <a:latin typeface="Tahoma"/>
                    <a:ea typeface="+mn-ea"/>
                    <a:cs typeface="+mn-cs"/>
                  </a:rPr>
                </a:br>
                <a:r>
                  <a:rPr kumimoji="0" lang="en-US" sz="1000" b="0" i="0" u="none" strike="noStrike" kern="1200" cap="none" spc="0" normalizeH="0" baseline="0" noProof="0">
                    <a:ln>
                      <a:noFill/>
                    </a:ln>
                    <a:solidFill>
                      <a:srgbClr val="000000"/>
                    </a:solidFill>
                    <a:effectLst/>
                    <a:uLnTx/>
                    <a:uFillTx/>
                    <a:latin typeface="Tahoma"/>
                    <a:ea typeface="+mn-ea"/>
                    <a:cs typeface="+mn-cs"/>
                  </a:rPr>
                  <a:t>core</a:t>
                </a:r>
              </a:p>
            </p:txBody>
          </p:sp>
          <p:sp>
            <p:nvSpPr>
              <p:cNvPr id="19" name="Rectangle 5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Tahoma"/>
                    <a:ea typeface="+mn-ea"/>
                    <a:cs typeface="+mn-cs"/>
                  </a:rPr>
                  <a:t>Small</a:t>
                </a:r>
                <a:br>
                  <a:rPr kumimoji="0" lang="en-US" sz="1000" b="0" i="0" u="none" strike="noStrike" kern="1200" cap="none" spc="0" normalizeH="0" baseline="0" noProof="0">
                    <a:ln>
                      <a:noFill/>
                    </a:ln>
                    <a:solidFill>
                      <a:srgbClr val="000000"/>
                    </a:solidFill>
                    <a:effectLst/>
                    <a:uLnTx/>
                    <a:uFillTx/>
                    <a:latin typeface="Tahoma"/>
                    <a:ea typeface="+mn-ea"/>
                    <a:cs typeface="+mn-cs"/>
                  </a:rPr>
                </a:br>
                <a:r>
                  <a:rPr kumimoji="0" lang="en-US" sz="1000" b="0" i="0" u="none" strike="noStrike" kern="1200" cap="none" spc="0" normalizeH="0" baseline="0" noProof="0">
                    <a:ln>
                      <a:noFill/>
                    </a:ln>
                    <a:solidFill>
                      <a:srgbClr val="000000"/>
                    </a:solidFill>
                    <a:effectLst/>
                    <a:uLnTx/>
                    <a:uFillTx/>
                    <a:latin typeface="Tahoma"/>
                    <a:ea typeface="+mn-ea"/>
                    <a:cs typeface="+mn-cs"/>
                  </a:rPr>
                  <a:t>core</a:t>
                </a:r>
              </a:p>
            </p:txBody>
          </p:sp>
        </p:grpSp>
        <p:grpSp>
          <p:nvGrpSpPr>
            <p:cNvPr id="9" name="Group 57"/>
            <p:cNvGrpSpPr>
              <a:grpSpLocks/>
            </p:cNvGrpSpPr>
            <p:nvPr/>
          </p:nvGrpSpPr>
          <p:grpSpPr bwMode="auto">
            <a:xfrm>
              <a:off x="4608" y="864"/>
              <a:ext cx="672" cy="672"/>
              <a:chOff x="3648" y="3120"/>
              <a:chExt cx="672" cy="672"/>
            </a:xfrm>
          </p:grpSpPr>
          <p:sp>
            <p:nvSpPr>
              <p:cNvPr id="12" name="Rectangle 5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Tahoma"/>
                    <a:ea typeface="+mn-ea"/>
                    <a:cs typeface="+mn-cs"/>
                  </a:rPr>
                  <a:t>Small</a:t>
                </a:r>
                <a:br>
                  <a:rPr kumimoji="0" lang="en-US" sz="1000" b="0" i="0" u="none" strike="noStrike" kern="1200" cap="none" spc="0" normalizeH="0" baseline="0" noProof="0">
                    <a:ln>
                      <a:noFill/>
                    </a:ln>
                    <a:solidFill>
                      <a:srgbClr val="000000"/>
                    </a:solidFill>
                    <a:effectLst/>
                    <a:uLnTx/>
                    <a:uFillTx/>
                    <a:latin typeface="Tahoma"/>
                    <a:ea typeface="+mn-ea"/>
                    <a:cs typeface="+mn-cs"/>
                  </a:rPr>
                </a:br>
                <a:r>
                  <a:rPr kumimoji="0" lang="en-US" sz="1000" b="0" i="0" u="none" strike="noStrike" kern="1200" cap="none" spc="0" normalizeH="0" baseline="0" noProof="0">
                    <a:ln>
                      <a:noFill/>
                    </a:ln>
                    <a:solidFill>
                      <a:srgbClr val="000000"/>
                    </a:solidFill>
                    <a:effectLst/>
                    <a:uLnTx/>
                    <a:uFillTx/>
                    <a:latin typeface="Tahoma"/>
                    <a:ea typeface="+mn-ea"/>
                    <a:cs typeface="+mn-cs"/>
                  </a:rPr>
                  <a:t>core</a:t>
                </a:r>
              </a:p>
            </p:txBody>
          </p:sp>
          <p:sp>
            <p:nvSpPr>
              <p:cNvPr id="13" name="Rectangle 5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Tahoma"/>
                    <a:ea typeface="+mn-ea"/>
                    <a:cs typeface="+mn-cs"/>
                  </a:rPr>
                  <a:t>Small</a:t>
                </a:r>
                <a:br>
                  <a:rPr kumimoji="0" lang="en-US" sz="1000" b="0" i="0" u="none" strike="noStrike" kern="1200" cap="none" spc="0" normalizeH="0" baseline="0" noProof="0">
                    <a:ln>
                      <a:noFill/>
                    </a:ln>
                    <a:solidFill>
                      <a:srgbClr val="000000"/>
                    </a:solidFill>
                    <a:effectLst/>
                    <a:uLnTx/>
                    <a:uFillTx/>
                    <a:latin typeface="Tahoma"/>
                    <a:ea typeface="+mn-ea"/>
                    <a:cs typeface="+mn-cs"/>
                  </a:rPr>
                </a:br>
                <a:r>
                  <a:rPr kumimoji="0" lang="en-US" sz="1000" b="0" i="0" u="none" strike="noStrike" kern="1200" cap="none" spc="0" normalizeH="0" baseline="0" noProof="0">
                    <a:ln>
                      <a:noFill/>
                    </a:ln>
                    <a:solidFill>
                      <a:srgbClr val="000000"/>
                    </a:solidFill>
                    <a:effectLst/>
                    <a:uLnTx/>
                    <a:uFillTx/>
                    <a:latin typeface="Tahoma"/>
                    <a:ea typeface="+mn-ea"/>
                    <a:cs typeface="+mn-cs"/>
                  </a:rPr>
                  <a:t>core</a:t>
                </a:r>
              </a:p>
            </p:txBody>
          </p:sp>
          <p:sp>
            <p:nvSpPr>
              <p:cNvPr id="14" name="Rectangle 6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Tahoma"/>
                    <a:ea typeface="+mn-ea"/>
                    <a:cs typeface="+mn-cs"/>
                  </a:rPr>
                  <a:t>Small</a:t>
                </a:r>
                <a:br>
                  <a:rPr kumimoji="0" lang="en-US" sz="1000" b="0" i="0" u="none" strike="noStrike" kern="1200" cap="none" spc="0" normalizeH="0" baseline="0" noProof="0">
                    <a:ln>
                      <a:noFill/>
                    </a:ln>
                    <a:solidFill>
                      <a:srgbClr val="000000"/>
                    </a:solidFill>
                    <a:effectLst/>
                    <a:uLnTx/>
                    <a:uFillTx/>
                    <a:latin typeface="Tahoma"/>
                    <a:ea typeface="+mn-ea"/>
                    <a:cs typeface="+mn-cs"/>
                  </a:rPr>
                </a:br>
                <a:r>
                  <a:rPr kumimoji="0" lang="en-US" sz="1000" b="0" i="0" u="none" strike="noStrike" kern="1200" cap="none" spc="0" normalizeH="0" baseline="0" noProof="0">
                    <a:ln>
                      <a:noFill/>
                    </a:ln>
                    <a:solidFill>
                      <a:srgbClr val="000000"/>
                    </a:solidFill>
                    <a:effectLst/>
                    <a:uLnTx/>
                    <a:uFillTx/>
                    <a:latin typeface="Tahoma"/>
                    <a:ea typeface="+mn-ea"/>
                    <a:cs typeface="+mn-cs"/>
                  </a:rPr>
                  <a:t>core</a:t>
                </a:r>
              </a:p>
            </p:txBody>
          </p:sp>
          <p:sp>
            <p:nvSpPr>
              <p:cNvPr id="15" name="Rectangle 6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Tahoma"/>
                    <a:ea typeface="+mn-ea"/>
                    <a:cs typeface="+mn-cs"/>
                  </a:rPr>
                  <a:t>Small</a:t>
                </a:r>
                <a:br>
                  <a:rPr kumimoji="0" lang="en-US" sz="1000" b="0" i="0" u="none" strike="noStrike" kern="1200" cap="none" spc="0" normalizeH="0" baseline="0" noProof="0">
                    <a:ln>
                      <a:noFill/>
                    </a:ln>
                    <a:solidFill>
                      <a:srgbClr val="000000"/>
                    </a:solidFill>
                    <a:effectLst/>
                    <a:uLnTx/>
                    <a:uFillTx/>
                    <a:latin typeface="Tahoma"/>
                    <a:ea typeface="+mn-ea"/>
                    <a:cs typeface="+mn-cs"/>
                  </a:rPr>
                </a:br>
                <a:r>
                  <a:rPr kumimoji="0" lang="en-US" sz="1000" b="0" i="0" u="none" strike="noStrike" kern="1200" cap="none" spc="0" normalizeH="0" baseline="0" noProof="0">
                    <a:ln>
                      <a:noFill/>
                    </a:ln>
                    <a:solidFill>
                      <a:srgbClr val="000000"/>
                    </a:solidFill>
                    <a:effectLst/>
                    <a:uLnTx/>
                    <a:uFillTx/>
                    <a:latin typeface="Tahoma"/>
                    <a:ea typeface="+mn-ea"/>
                    <a:cs typeface="+mn-cs"/>
                  </a:rPr>
                  <a:t>core</a:t>
                </a:r>
              </a:p>
            </p:txBody>
          </p:sp>
        </p:grpSp>
        <p:sp>
          <p:nvSpPr>
            <p:cNvPr id="10" name="Rectangle 67"/>
            <p:cNvSpPr>
              <a:spLocks noChangeArrowheads="1"/>
            </p:cNvSpPr>
            <p:nvPr/>
          </p:nvSpPr>
          <p:spPr bwMode="auto">
            <a:xfrm>
              <a:off x="3936" y="864"/>
              <a:ext cx="672" cy="67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ahoma"/>
                  <a:ea typeface="+mn-ea"/>
                  <a:cs typeface="+mn-cs"/>
                </a:rPr>
                <a:t>Large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ahoma"/>
                  <a:ea typeface="+mn-ea"/>
                  <a:cs typeface="+mn-cs"/>
                </a:rPr>
                <a:t>core</a:t>
              </a:r>
            </a:p>
          </p:txBody>
        </p:sp>
        <p:sp>
          <p:nvSpPr>
            <p:cNvPr id="11" name="Text Box 70"/>
            <p:cNvSpPr txBox="1">
              <a:spLocks noChangeArrowheads="1"/>
            </p:cNvSpPr>
            <p:nvPr/>
          </p:nvSpPr>
          <p:spPr bwMode="auto">
            <a:xfrm>
              <a:off x="3936" y="2341"/>
              <a:ext cx="1344" cy="2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New Roman" charset="0"/>
                  <a:ea typeface="ＭＳ Ｐゴシック" charset="0"/>
                </a:rPr>
                <a:t>ACMP</a:t>
              </a:r>
            </a:p>
          </p:txBody>
        </p:sp>
      </p:grpSp>
      <p:sp>
        <p:nvSpPr>
          <p:cNvPr id="24" name="Line 25"/>
          <p:cNvSpPr>
            <a:spLocks noChangeShapeType="1"/>
          </p:cNvSpPr>
          <p:nvPr/>
        </p:nvSpPr>
        <p:spPr bwMode="auto">
          <a:xfrm flipV="1">
            <a:off x="2286000" y="1905000"/>
            <a:ext cx="1066800" cy="228600"/>
          </a:xfrm>
          <a:prstGeom prst="line">
            <a:avLst/>
          </a:prstGeom>
          <a:noFill/>
          <a:ln w="4445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a:ea typeface="+mn-ea"/>
              <a:cs typeface="+mn-cs"/>
            </a:endParaRPr>
          </a:p>
        </p:txBody>
      </p:sp>
      <p:sp>
        <p:nvSpPr>
          <p:cNvPr id="25" name="Text Box 26"/>
          <p:cNvSpPr txBox="1">
            <a:spLocks noChangeArrowheads="1"/>
          </p:cNvSpPr>
          <p:nvPr/>
        </p:nvSpPr>
        <p:spPr bwMode="auto">
          <a:xfrm>
            <a:off x="228600" y="1676400"/>
            <a:ext cx="23622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Arial" charset="0"/>
                <a:ea typeface="ＭＳ Ｐゴシック" charset="0"/>
                <a:cs typeface="+mn-cs"/>
              </a:rPr>
              <a:t>Critical Section</a:t>
            </a:r>
            <a:br>
              <a:rPr kumimoji="0" lang="en-US" sz="2000" b="1" i="0" u="none" strike="noStrike" kern="1200" cap="none" spc="0" normalizeH="0" baseline="0" noProof="0" dirty="0">
                <a:ln>
                  <a:noFill/>
                </a:ln>
                <a:solidFill>
                  <a:srgbClr val="FF0000"/>
                </a:solidFill>
                <a:effectLst/>
                <a:uLnTx/>
                <a:uFillTx/>
                <a:latin typeface="Arial" charset="0"/>
                <a:ea typeface="ＭＳ Ｐゴシック" charset="0"/>
                <a:cs typeface="+mn-cs"/>
              </a:rPr>
            </a:br>
            <a:r>
              <a:rPr kumimoji="0" lang="en-US" sz="2000" b="1" i="0" u="none" strike="noStrike" kern="1200" cap="none" spc="0" normalizeH="0" baseline="0" noProof="0" dirty="0">
                <a:ln>
                  <a:noFill/>
                </a:ln>
                <a:solidFill>
                  <a:srgbClr val="FF0000"/>
                </a:solidFill>
                <a:effectLst/>
                <a:uLnTx/>
                <a:uFillTx/>
                <a:latin typeface="Arial" charset="0"/>
                <a:ea typeface="ＭＳ Ｐゴシック" charset="0"/>
                <a:cs typeface="+mn-cs"/>
              </a:rPr>
              <a:t>Request Buffer (CSRB)</a:t>
            </a:r>
          </a:p>
        </p:txBody>
      </p:sp>
      <p:sp>
        <p:nvSpPr>
          <p:cNvPr id="26" name="Rectangle 24" descr="Wide downward diagonal"/>
          <p:cNvSpPr>
            <a:spLocks noChangeArrowheads="1"/>
          </p:cNvSpPr>
          <p:nvPr/>
        </p:nvSpPr>
        <p:spPr bwMode="auto">
          <a:xfrm>
            <a:off x="3429000" y="1676400"/>
            <a:ext cx="152400" cy="457200"/>
          </a:xfrm>
          <a:prstGeom prst="rect">
            <a:avLst/>
          </a:prstGeom>
          <a:solidFill>
            <a:srgbClr val="FF0000"/>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Tahoma"/>
              <a:ea typeface="+mn-ea"/>
              <a:cs typeface="+mn-cs"/>
            </a:endParaRPr>
          </a:p>
        </p:txBody>
      </p:sp>
    </p:spTree>
    <p:extLst>
      <p:ext uri="{BB962C8B-B14F-4D97-AF65-F5344CB8AC3E}">
        <p14:creationId xmlns:p14="http://schemas.microsoft.com/office/powerpoint/2010/main" val="728448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5" grpId="0"/>
      <p:bldP spid="25" grpId="1"/>
      <p:bldP spid="2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p:txBody>
          <a:bodyPr/>
          <a:lstStyle/>
          <a:p>
            <a:pPr eaLnBrk="1" hangingPunct="1"/>
            <a:r>
              <a:rPr lang="en-US">
                <a:latin typeface="Arial" charset="0"/>
              </a:rPr>
              <a:t>Accelerated Critical Sections</a:t>
            </a:r>
          </a:p>
        </p:txBody>
      </p:sp>
      <p:sp>
        <p:nvSpPr>
          <p:cNvPr id="231427" name="Line 8"/>
          <p:cNvSpPr>
            <a:spLocks noChangeShapeType="1"/>
          </p:cNvSpPr>
          <p:nvPr/>
        </p:nvSpPr>
        <p:spPr bwMode="auto">
          <a:xfrm>
            <a:off x="1676400" y="6172200"/>
            <a:ext cx="4572000" cy="0"/>
          </a:xfrm>
          <a:prstGeom prst="line">
            <a:avLst/>
          </a:prstGeom>
          <a:noFill/>
          <a:ln w="50800">
            <a:solidFill>
              <a:schemeClr val="tx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37582" name="Text Box 14"/>
          <p:cNvSpPr txBox="1">
            <a:spLocks noChangeArrowheads="1"/>
          </p:cNvSpPr>
          <p:nvPr/>
        </p:nvSpPr>
        <p:spPr bwMode="auto">
          <a:xfrm>
            <a:off x="1219200" y="1371600"/>
            <a:ext cx="2743200" cy="1217613"/>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a:solidFill>
                  <a:srgbClr val="000000"/>
                </a:solidFill>
              </a:rPr>
              <a:t>EnterCS()</a:t>
            </a:r>
          </a:p>
          <a:p>
            <a:pPr lvl="1" eaLnBrk="1" fontAlgn="base" hangingPunct="1">
              <a:spcBef>
                <a:spcPct val="50000"/>
              </a:spcBef>
              <a:spcAft>
                <a:spcPct val="0"/>
              </a:spcAft>
            </a:pPr>
            <a:r>
              <a:rPr lang="en-US" sz="1800">
                <a:solidFill>
                  <a:srgbClr val="000000"/>
                </a:solidFill>
                <a:cs typeface="ＭＳ Ｐゴシック" charset="0"/>
              </a:rPr>
              <a:t>PriorityQ.insert(…)</a:t>
            </a:r>
          </a:p>
          <a:p>
            <a:pPr eaLnBrk="1" fontAlgn="base" hangingPunct="1">
              <a:spcBef>
                <a:spcPct val="50000"/>
              </a:spcBef>
              <a:spcAft>
                <a:spcPct val="0"/>
              </a:spcAft>
            </a:pPr>
            <a:r>
              <a:rPr lang="en-US" sz="1800">
                <a:solidFill>
                  <a:srgbClr val="000000"/>
                </a:solidFill>
              </a:rPr>
              <a:t>LeaveCS()</a:t>
            </a:r>
          </a:p>
        </p:txBody>
      </p:sp>
      <p:sp>
        <p:nvSpPr>
          <p:cNvPr id="231429" name="Text Box 16"/>
          <p:cNvSpPr txBox="1">
            <a:spLocks noChangeArrowheads="1"/>
          </p:cNvSpPr>
          <p:nvPr/>
        </p:nvSpPr>
        <p:spPr bwMode="auto">
          <a:xfrm>
            <a:off x="7086600" y="5715000"/>
            <a:ext cx="20574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a:solidFill>
                  <a:srgbClr val="000000"/>
                </a:solidFill>
              </a:rPr>
              <a:t>Onchip-Interconnect</a:t>
            </a:r>
          </a:p>
        </p:txBody>
      </p:sp>
      <p:sp>
        <p:nvSpPr>
          <p:cNvPr id="711697" name="Rectangle 17"/>
          <p:cNvSpPr>
            <a:spLocks noChangeArrowheads="1"/>
          </p:cNvSpPr>
          <p:nvPr/>
        </p:nvSpPr>
        <p:spPr bwMode="auto">
          <a:xfrm>
            <a:off x="2133600" y="5105400"/>
            <a:ext cx="533400" cy="152400"/>
          </a:xfrm>
          <a:prstGeom prst="rect">
            <a:avLst/>
          </a:prstGeom>
          <a:solidFill>
            <a:srgbClr val="FFFFFF"/>
          </a:solidFill>
          <a:ln w="9525">
            <a:solidFill>
              <a:schemeClr val="tx1"/>
            </a:solidFill>
            <a:miter lim="800000"/>
            <a:headEnd/>
            <a:tailEnd/>
          </a:ln>
        </p:spPr>
        <p:txBody>
          <a:bodyPr wrap="none" anchor="ctr"/>
          <a:lstStyle/>
          <a:p>
            <a:pPr fontAlgn="base">
              <a:spcBef>
                <a:spcPct val="0"/>
              </a:spcBef>
              <a:spcAft>
                <a:spcPct val="0"/>
              </a:spcAft>
            </a:pPr>
            <a:endParaRPr lang="en-US" b="1">
              <a:solidFill>
                <a:srgbClr val="000000"/>
              </a:solidFill>
              <a:latin typeface="Arial" charset="0"/>
              <a:ea typeface="ＭＳ Ｐゴシック" charset="0"/>
              <a:cs typeface="ＭＳ Ｐゴシック" charset="0"/>
            </a:endParaRPr>
          </a:p>
        </p:txBody>
      </p:sp>
      <p:sp>
        <p:nvSpPr>
          <p:cNvPr id="231431" name="Rectangle 18"/>
          <p:cNvSpPr>
            <a:spLocks noChangeArrowheads="1"/>
          </p:cNvSpPr>
          <p:nvPr/>
        </p:nvSpPr>
        <p:spPr bwMode="auto">
          <a:xfrm>
            <a:off x="2133600" y="5257800"/>
            <a:ext cx="533400" cy="1524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b="1">
              <a:solidFill>
                <a:srgbClr val="000000"/>
              </a:solidFill>
              <a:latin typeface="Arial" charset="0"/>
              <a:ea typeface="ＭＳ Ｐゴシック" charset="0"/>
              <a:cs typeface="ＭＳ Ｐゴシック" charset="0"/>
            </a:endParaRPr>
          </a:p>
        </p:txBody>
      </p:sp>
      <p:sp>
        <p:nvSpPr>
          <p:cNvPr id="231432" name="Rectangle 19"/>
          <p:cNvSpPr>
            <a:spLocks noChangeArrowheads="1"/>
          </p:cNvSpPr>
          <p:nvPr/>
        </p:nvSpPr>
        <p:spPr bwMode="auto">
          <a:xfrm>
            <a:off x="2133600" y="5410200"/>
            <a:ext cx="533400" cy="152400"/>
          </a:xfrm>
          <a:prstGeom prst="rect">
            <a:avLst/>
          </a:prstGeom>
          <a:solidFill>
            <a:srgbClr val="FFFFFF"/>
          </a:solidFill>
          <a:ln w="9525">
            <a:solidFill>
              <a:schemeClr val="tx1"/>
            </a:solidFill>
            <a:miter lim="800000"/>
            <a:headEnd/>
            <a:tailEnd/>
          </a:ln>
        </p:spPr>
        <p:txBody>
          <a:bodyPr wrap="none" anchor="ctr"/>
          <a:lstStyle/>
          <a:p>
            <a:pPr fontAlgn="base">
              <a:spcBef>
                <a:spcPct val="0"/>
              </a:spcBef>
              <a:spcAft>
                <a:spcPct val="0"/>
              </a:spcAft>
            </a:pPr>
            <a:endParaRPr lang="en-US" b="1">
              <a:solidFill>
                <a:srgbClr val="000000"/>
              </a:solidFill>
              <a:latin typeface="Arial" charset="0"/>
              <a:ea typeface="ＭＳ Ｐゴシック" charset="0"/>
              <a:cs typeface="ＭＳ Ｐゴシック" charset="0"/>
            </a:endParaRPr>
          </a:p>
        </p:txBody>
      </p:sp>
      <p:sp>
        <p:nvSpPr>
          <p:cNvPr id="231433" name="Line 22"/>
          <p:cNvSpPr>
            <a:spLocks noChangeShapeType="1"/>
          </p:cNvSpPr>
          <p:nvPr/>
        </p:nvSpPr>
        <p:spPr bwMode="auto">
          <a:xfrm flipV="1">
            <a:off x="2438400" y="5562600"/>
            <a:ext cx="0" cy="609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31434" name="Line 23"/>
          <p:cNvSpPr>
            <a:spLocks noChangeShapeType="1"/>
          </p:cNvSpPr>
          <p:nvPr/>
        </p:nvSpPr>
        <p:spPr bwMode="auto">
          <a:xfrm flipV="1">
            <a:off x="2438400" y="4648200"/>
            <a:ext cx="0" cy="457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31435" name="Text Box 24"/>
          <p:cNvSpPr txBox="1">
            <a:spLocks noChangeArrowheads="1"/>
          </p:cNvSpPr>
          <p:nvPr/>
        </p:nvSpPr>
        <p:spPr bwMode="auto">
          <a:xfrm>
            <a:off x="76200" y="5073650"/>
            <a:ext cx="1905000" cy="915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a:solidFill>
                  <a:srgbClr val="000000"/>
                </a:solidFill>
              </a:rPr>
              <a:t>Critical Section</a:t>
            </a:r>
            <a:br>
              <a:rPr lang="en-US" sz="1800">
                <a:solidFill>
                  <a:srgbClr val="000000"/>
                </a:solidFill>
              </a:rPr>
            </a:br>
            <a:r>
              <a:rPr lang="en-US" sz="1800">
                <a:solidFill>
                  <a:srgbClr val="000000"/>
                </a:solidFill>
              </a:rPr>
              <a:t>Request Buffer (CSRB)</a:t>
            </a:r>
          </a:p>
        </p:txBody>
      </p:sp>
      <p:sp>
        <p:nvSpPr>
          <p:cNvPr id="237590" name="Oval 22"/>
          <p:cNvSpPr>
            <a:spLocks noChangeArrowheads="1"/>
          </p:cNvSpPr>
          <p:nvPr/>
        </p:nvSpPr>
        <p:spPr bwMode="auto">
          <a:xfrm>
            <a:off x="4019550" y="4191000"/>
            <a:ext cx="190500" cy="228600"/>
          </a:xfrm>
          <a:prstGeom prst="ellipse">
            <a:avLst/>
          </a:prstGeom>
          <a:solidFill>
            <a:srgbClr val="FF0000"/>
          </a:solidFill>
          <a:ln w="9525">
            <a:solidFill>
              <a:schemeClr val="tx1"/>
            </a:solidFill>
            <a:round/>
            <a:headEnd/>
            <a:tailEnd/>
          </a:ln>
        </p:spPr>
        <p:txBody>
          <a:bodyPr wrap="none" anchor="ct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711706" name="Text Box 26"/>
          <p:cNvSpPr txBox="1">
            <a:spLocks noChangeArrowheads="1"/>
          </p:cNvSpPr>
          <p:nvPr/>
        </p:nvSpPr>
        <p:spPr bwMode="auto">
          <a:xfrm>
            <a:off x="4114800" y="1295400"/>
            <a:ext cx="5010150" cy="119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a:solidFill>
                  <a:srgbClr val="000000"/>
                </a:solidFill>
              </a:rPr>
              <a:t>1. P2 encounters a critical section (CSCALL)</a:t>
            </a:r>
          </a:p>
          <a:p>
            <a:pPr eaLnBrk="1" fontAlgn="base" hangingPunct="1">
              <a:spcBef>
                <a:spcPct val="0"/>
              </a:spcBef>
              <a:spcAft>
                <a:spcPct val="0"/>
              </a:spcAft>
            </a:pPr>
            <a:r>
              <a:rPr lang="en-US" sz="1800" b="1">
                <a:solidFill>
                  <a:srgbClr val="000000"/>
                </a:solidFill>
              </a:rPr>
              <a:t>2. P2 sends CSCALL Request to CSRB</a:t>
            </a:r>
          </a:p>
          <a:p>
            <a:pPr eaLnBrk="1" fontAlgn="base" hangingPunct="1">
              <a:spcBef>
                <a:spcPct val="0"/>
              </a:spcBef>
              <a:spcAft>
                <a:spcPct val="0"/>
              </a:spcAft>
            </a:pPr>
            <a:r>
              <a:rPr lang="en-US" sz="1800" b="1">
                <a:solidFill>
                  <a:srgbClr val="000000"/>
                </a:solidFill>
              </a:rPr>
              <a:t>3. P1 executes Critical Section</a:t>
            </a:r>
          </a:p>
          <a:p>
            <a:pPr eaLnBrk="1" fontAlgn="base" hangingPunct="1">
              <a:spcBef>
                <a:spcPct val="0"/>
              </a:spcBef>
              <a:spcAft>
                <a:spcPct val="0"/>
              </a:spcAft>
            </a:pPr>
            <a:r>
              <a:rPr lang="en-US" sz="1800" b="1">
                <a:solidFill>
                  <a:srgbClr val="000000"/>
                </a:solidFill>
              </a:rPr>
              <a:t>4. P1 sends CSDONE signal</a:t>
            </a:r>
          </a:p>
        </p:txBody>
      </p:sp>
      <p:sp>
        <p:nvSpPr>
          <p:cNvPr id="231438" name="Line 27"/>
          <p:cNvSpPr>
            <a:spLocks noChangeShapeType="1"/>
          </p:cNvSpPr>
          <p:nvPr/>
        </p:nvSpPr>
        <p:spPr bwMode="auto">
          <a:xfrm>
            <a:off x="4114800" y="4648200"/>
            <a:ext cx="0" cy="1524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31439" name="Line 28"/>
          <p:cNvSpPr>
            <a:spLocks noChangeShapeType="1"/>
          </p:cNvSpPr>
          <p:nvPr/>
        </p:nvSpPr>
        <p:spPr bwMode="auto">
          <a:xfrm>
            <a:off x="5029200" y="4648200"/>
            <a:ext cx="0" cy="1524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31440" name="Line 29"/>
          <p:cNvSpPr>
            <a:spLocks noChangeShapeType="1"/>
          </p:cNvSpPr>
          <p:nvPr/>
        </p:nvSpPr>
        <p:spPr bwMode="auto">
          <a:xfrm>
            <a:off x="6096000" y="4648200"/>
            <a:ext cx="0" cy="1524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31441" name="Rectangle 30"/>
          <p:cNvSpPr>
            <a:spLocks noChangeArrowheads="1"/>
          </p:cNvSpPr>
          <p:nvPr/>
        </p:nvSpPr>
        <p:spPr bwMode="auto">
          <a:xfrm>
            <a:off x="7010400" y="3200400"/>
            <a:ext cx="304800" cy="381000"/>
          </a:xfrm>
          <a:prstGeom prst="rect">
            <a:avLst/>
          </a:prstGeom>
          <a:solidFill>
            <a:srgbClr val="FF0000"/>
          </a:solidFill>
          <a:ln w="9525">
            <a:solidFill>
              <a:schemeClr val="tx1"/>
            </a:solidFill>
            <a:miter lim="800000"/>
            <a:headEnd/>
            <a:tailEnd/>
          </a:ln>
        </p:spPr>
        <p:txBody>
          <a:bodyPr wrap="none" anchor="ctr"/>
          <a:lstStyle/>
          <a:p>
            <a:pPr fontAlgn="base">
              <a:spcBef>
                <a:spcPct val="0"/>
              </a:spcBef>
              <a:spcAft>
                <a:spcPct val="0"/>
              </a:spcAft>
            </a:pPr>
            <a:endParaRPr lang="en-US" b="1">
              <a:solidFill>
                <a:srgbClr val="000000"/>
              </a:solidFill>
              <a:latin typeface="Arial" charset="0"/>
              <a:ea typeface="ＭＳ Ｐゴシック" charset="0"/>
              <a:cs typeface="ＭＳ Ｐゴシック" charset="0"/>
            </a:endParaRPr>
          </a:p>
        </p:txBody>
      </p:sp>
      <p:sp>
        <p:nvSpPr>
          <p:cNvPr id="231442" name="Rectangle 31"/>
          <p:cNvSpPr>
            <a:spLocks noChangeArrowheads="1"/>
          </p:cNvSpPr>
          <p:nvPr/>
        </p:nvSpPr>
        <p:spPr bwMode="auto">
          <a:xfrm>
            <a:off x="6934200" y="3048000"/>
            <a:ext cx="2057400" cy="71755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b="1">
              <a:solidFill>
                <a:srgbClr val="000000"/>
              </a:solidFill>
              <a:latin typeface="Arial" charset="0"/>
              <a:ea typeface="ＭＳ Ｐゴシック" charset="0"/>
              <a:cs typeface="ＭＳ Ｐゴシック" charset="0"/>
            </a:endParaRPr>
          </a:p>
        </p:txBody>
      </p:sp>
      <p:sp>
        <p:nvSpPr>
          <p:cNvPr id="231443" name="Text Box 32"/>
          <p:cNvSpPr txBox="1">
            <a:spLocks noChangeArrowheads="1"/>
          </p:cNvSpPr>
          <p:nvPr/>
        </p:nvSpPr>
        <p:spPr bwMode="auto">
          <a:xfrm>
            <a:off x="7315200" y="3092450"/>
            <a:ext cx="18288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a:solidFill>
                  <a:srgbClr val="000000"/>
                </a:solidFill>
              </a:rPr>
              <a:t>Core executing critical section</a:t>
            </a:r>
          </a:p>
        </p:txBody>
      </p:sp>
      <p:sp>
        <p:nvSpPr>
          <p:cNvPr id="25" name="Rounded Rectangle 24"/>
          <p:cNvSpPr/>
          <p:nvPr/>
        </p:nvSpPr>
        <p:spPr>
          <a:xfrm>
            <a:off x="5638800" y="3733800"/>
            <a:ext cx="838200" cy="9144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400" b="1">
                <a:solidFill>
                  <a:srgbClr val="000000"/>
                </a:solidFill>
                <a:latin typeface="Arial" charset="0"/>
                <a:ea typeface="ＭＳ Ｐゴシック" charset="0"/>
                <a:cs typeface="ＭＳ Ｐゴシック" charset="0"/>
              </a:rPr>
              <a:t>P4</a:t>
            </a:r>
            <a:endParaRPr lang="en-US" b="1">
              <a:solidFill>
                <a:srgbClr val="000000"/>
              </a:solidFill>
              <a:latin typeface="Arial" charset="0"/>
              <a:ea typeface="ＭＳ Ｐゴシック" charset="0"/>
              <a:cs typeface="ＭＳ Ｐゴシック" charset="0"/>
            </a:endParaRPr>
          </a:p>
        </p:txBody>
      </p:sp>
      <p:sp>
        <p:nvSpPr>
          <p:cNvPr id="26" name="Rounded Rectangle 25"/>
          <p:cNvSpPr/>
          <p:nvPr/>
        </p:nvSpPr>
        <p:spPr>
          <a:xfrm>
            <a:off x="4648200" y="3733800"/>
            <a:ext cx="838200" cy="9144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400" b="1">
                <a:solidFill>
                  <a:srgbClr val="000000"/>
                </a:solidFill>
                <a:latin typeface="Arial" charset="0"/>
                <a:ea typeface="ＭＳ Ｐゴシック" charset="0"/>
                <a:cs typeface="ＭＳ Ｐゴシック" charset="0"/>
              </a:rPr>
              <a:t>P3</a:t>
            </a:r>
            <a:endParaRPr lang="en-US" b="1">
              <a:solidFill>
                <a:srgbClr val="000000"/>
              </a:solidFill>
              <a:latin typeface="Arial" charset="0"/>
              <a:ea typeface="ＭＳ Ｐゴシック" charset="0"/>
              <a:cs typeface="ＭＳ Ｐゴシック" charset="0"/>
            </a:endParaRPr>
          </a:p>
        </p:txBody>
      </p:sp>
      <p:sp>
        <p:nvSpPr>
          <p:cNvPr id="27" name="Rounded Rectangle 26"/>
          <p:cNvSpPr/>
          <p:nvPr/>
        </p:nvSpPr>
        <p:spPr>
          <a:xfrm>
            <a:off x="3657600" y="3733800"/>
            <a:ext cx="838200" cy="9144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400" b="1">
                <a:solidFill>
                  <a:srgbClr val="000000"/>
                </a:solidFill>
                <a:latin typeface="Arial" charset="0"/>
                <a:ea typeface="ＭＳ Ｐゴシック" charset="0"/>
                <a:cs typeface="ＭＳ Ｐゴシック" charset="0"/>
              </a:rPr>
              <a:t>P2</a:t>
            </a:r>
            <a:endParaRPr lang="en-US" b="1">
              <a:solidFill>
                <a:srgbClr val="000000"/>
              </a:solidFill>
              <a:latin typeface="Arial" charset="0"/>
              <a:ea typeface="ＭＳ Ｐゴシック" charset="0"/>
              <a:cs typeface="ＭＳ Ｐゴシック" charset="0"/>
            </a:endParaRPr>
          </a:p>
        </p:txBody>
      </p:sp>
      <p:sp>
        <p:nvSpPr>
          <p:cNvPr id="28" name="Rounded Rectangle 27"/>
          <p:cNvSpPr/>
          <p:nvPr/>
        </p:nvSpPr>
        <p:spPr>
          <a:xfrm>
            <a:off x="1676400" y="3048000"/>
            <a:ext cx="1600200" cy="1600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400" b="1" dirty="0">
                <a:solidFill>
                  <a:srgbClr val="000000"/>
                </a:solidFill>
                <a:latin typeface="Arial"/>
              </a:rPr>
              <a:t>P1</a:t>
            </a:r>
          </a:p>
        </p:txBody>
      </p:sp>
      <p:sp>
        <p:nvSpPr>
          <p:cNvPr id="451610" name="Oval 26"/>
          <p:cNvSpPr>
            <a:spLocks noChangeArrowheads="1"/>
          </p:cNvSpPr>
          <p:nvPr/>
        </p:nvSpPr>
        <p:spPr bwMode="auto">
          <a:xfrm>
            <a:off x="0" y="4892675"/>
            <a:ext cx="3276600" cy="1279525"/>
          </a:xfrm>
          <a:prstGeom prst="ellipse">
            <a:avLst/>
          </a:prstGeom>
          <a:noFill/>
          <a:ln w="1905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b="1">
              <a:solidFill>
                <a:srgbClr val="000000"/>
              </a:solidFill>
              <a:latin typeface="Arial" charset="0"/>
              <a:ea typeface="ＭＳ Ｐゴシック" charset="0"/>
              <a:cs typeface="ＭＳ Ｐゴシック" charset="0"/>
            </a:endParaRPr>
          </a:p>
        </p:txBody>
      </p:sp>
    </p:spTree>
    <p:custDataLst>
      <p:tags r:id="rId1"/>
    </p:custDataLst>
    <p:extLst>
      <p:ext uri="{BB962C8B-B14F-4D97-AF65-F5344CB8AC3E}">
        <p14:creationId xmlns:p14="http://schemas.microsoft.com/office/powerpoint/2010/main" val="2760560459"/>
      </p:ext>
    </p:extLst>
  </p:cSld>
  <p:clrMapOvr>
    <a:masterClrMapping/>
  </p:clrMapOvr>
  <p:transition advTm="28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16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51610"/>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mph" presetSubtype="1" nodeType="clickEffect">
                                  <p:stCondLst>
                                    <p:cond delay="0"/>
                                  </p:stCondLst>
                                  <p:childTnLst>
                                    <p:set>
                                      <p:cBhvr override="childStyle">
                                        <p:cTn id="14" dur="indefinite"/>
                                        <p:tgtEl>
                                          <p:spTgt spid="237582">
                                            <p:txEl>
                                              <p:pRg st="0" end="0"/>
                                            </p:txEl>
                                          </p:spTgt>
                                        </p:tgtEl>
                                        <p:attrNameLst>
                                          <p:attrName>style.fontStyle</p:attrName>
                                        </p:attrNameLst>
                                      </p:cBhvr>
                                      <p:to>
                                        <p:strVal val="normal"/>
                                      </p:to>
                                    </p:set>
                                    <p:set>
                                      <p:cBhvr override="childStyle">
                                        <p:cTn id="15" dur="indefinite"/>
                                        <p:tgtEl>
                                          <p:spTgt spid="237582">
                                            <p:txEl>
                                              <p:pRg st="0" end="0"/>
                                            </p:txEl>
                                          </p:spTgt>
                                        </p:tgtEl>
                                        <p:attrNameLst>
                                          <p:attrName>style.fontWeight</p:attrName>
                                        </p:attrNameLst>
                                      </p:cBhvr>
                                      <p:to>
                                        <p:strVal val="bold"/>
                                      </p:to>
                                    </p:set>
                                    <p:set>
                                      <p:cBhvr override="childStyle">
                                        <p:cTn id="16" dur="indefinite"/>
                                        <p:tgtEl>
                                          <p:spTgt spid="237582">
                                            <p:txEl>
                                              <p:pRg st="0" end="0"/>
                                            </p:txEl>
                                          </p:spTgt>
                                        </p:tgtEl>
                                        <p:attrNameLst>
                                          <p:attrName>style.textDecorationUnderline</p:attrName>
                                        </p:attrNameLst>
                                      </p:cBhvr>
                                      <p:to>
                                        <p:strVal val="false"/>
                                      </p:to>
                                    </p:set>
                                  </p:childTnLst>
                                </p:cTn>
                              </p:par>
                              <p:par>
                                <p:cTn id="17" presetID="1" presetClass="entr" presetSubtype="0" fill="hold" nodeType="withEffect">
                                  <p:stCondLst>
                                    <p:cond delay="0"/>
                                  </p:stCondLst>
                                  <p:childTnLst>
                                    <p:set>
                                      <p:cBhvr>
                                        <p:cTn id="18" dur="1" fill="hold">
                                          <p:stCondLst>
                                            <p:cond delay="0"/>
                                          </p:stCondLst>
                                        </p:cTn>
                                        <p:tgtEl>
                                          <p:spTgt spid="711706">
                                            <p:txEl>
                                              <p:pRg st="0" end="0"/>
                                            </p:txEl>
                                          </p:spTgt>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237590"/>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711706">
                                            <p:txEl>
                                              <p:pRg st="1" end="1"/>
                                            </p:txEl>
                                          </p:spTgt>
                                        </p:tgtEl>
                                        <p:attrNameLst>
                                          <p:attrName>style.visibility</p:attrName>
                                        </p:attrNameLst>
                                      </p:cBhvr>
                                      <p:to>
                                        <p:strVal val="visible"/>
                                      </p:to>
                                    </p:set>
                                  </p:childTnLst>
                                </p:cTn>
                              </p:par>
                              <p:par>
                                <p:cTn id="26" presetID="0" presetClass="path" presetSubtype="0" accel="50000" decel="50000" fill="hold" nodeType="withEffect">
                                  <p:stCondLst>
                                    <p:cond delay="0"/>
                                  </p:stCondLst>
                                  <p:childTnLst>
                                    <p:animMotion origin="layout" path="M 0.00017 0.00023 L 0.00017 0.27058 L -0.18333 0.27058 L -0.18333 0.12951 " pathEditMode="relative" rAng="0" ptsTypes="AAAA">
                                      <p:cBhvr>
                                        <p:cTn id="27" dur="2000" fill="hold"/>
                                        <p:tgtEl>
                                          <p:spTgt spid="237590"/>
                                        </p:tgtEl>
                                        <p:attrNameLst>
                                          <p:attrName>ppt_x</p:attrName>
                                          <p:attrName>ppt_y</p:attrName>
                                        </p:attrNameLst>
                                      </p:cBhvr>
                                      <p:rCtr x="-9184" y="13506"/>
                                    </p:animMotion>
                                  </p:childTnLst>
                                </p:cTn>
                              </p:par>
                            </p:childTnLst>
                          </p:cTn>
                        </p:par>
                        <p:par>
                          <p:cTn id="28" fill="hold" nodeType="afterGroup">
                            <p:stCondLst>
                              <p:cond delay="2000"/>
                            </p:stCondLst>
                            <p:childTnLst>
                              <p:par>
                                <p:cTn id="29" presetID="1" presetClass="emph" presetSubtype="2" fill="hold" nodeType="afterEffect">
                                  <p:stCondLst>
                                    <p:cond delay="0"/>
                                  </p:stCondLst>
                                  <p:childTnLst>
                                    <p:animClr clrSpc="rgb" dir="cw">
                                      <p:cBhvr>
                                        <p:cTn id="30" dur="2000" fill="hold"/>
                                        <p:tgtEl>
                                          <p:spTgt spid="27"/>
                                        </p:tgtEl>
                                        <p:attrNameLst>
                                          <p:attrName>fillcolor</p:attrName>
                                        </p:attrNameLst>
                                      </p:cBhvr>
                                      <p:to>
                                        <a:schemeClr val="bg1"/>
                                      </p:to>
                                    </p:animClr>
                                    <p:set>
                                      <p:cBhvr>
                                        <p:cTn id="31" dur="2000" fill="hold"/>
                                        <p:tgtEl>
                                          <p:spTgt spid="27"/>
                                        </p:tgtEl>
                                        <p:attrNameLst>
                                          <p:attrName>fill.type</p:attrName>
                                        </p:attrNameLst>
                                      </p:cBhvr>
                                      <p:to>
                                        <p:strVal val="solid"/>
                                      </p:to>
                                    </p:set>
                                    <p:set>
                                      <p:cBhvr>
                                        <p:cTn id="32" dur="2000" fill="hold"/>
                                        <p:tgtEl>
                                          <p:spTgt spid="27"/>
                                        </p:tgtEl>
                                        <p:attrNameLst>
                                          <p:attrName>fill.on</p:attrName>
                                        </p:attrNameLst>
                                      </p:cBhvr>
                                      <p:to>
                                        <p:strVal val="true"/>
                                      </p:to>
                                    </p:set>
                                  </p:childTnLst>
                                </p:cTn>
                              </p:par>
                              <p:par>
                                <p:cTn id="33" presetID="1" presetClass="emph" presetSubtype="2" fill="hold" nodeType="withEffect">
                                  <p:stCondLst>
                                    <p:cond delay="0"/>
                                  </p:stCondLst>
                                  <p:childTnLst>
                                    <p:animClr clrSpc="rgb" dir="cw">
                                      <p:cBhvr>
                                        <p:cTn id="34" dur="2000" fill="hold"/>
                                        <p:tgtEl>
                                          <p:spTgt spid="711697"/>
                                        </p:tgtEl>
                                        <p:attrNameLst>
                                          <p:attrName>fillcolor</p:attrName>
                                        </p:attrNameLst>
                                      </p:cBhvr>
                                      <p:to>
                                        <a:srgbClr val="993300"/>
                                      </p:to>
                                    </p:animClr>
                                    <p:set>
                                      <p:cBhvr>
                                        <p:cTn id="35" dur="2000" fill="hold"/>
                                        <p:tgtEl>
                                          <p:spTgt spid="711697"/>
                                        </p:tgtEl>
                                        <p:attrNameLst>
                                          <p:attrName>fill.type</p:attrName>
                                        </p:attrNameLst>
                                      </p:cBhvr>
                                      <p:to>
                                        <p:strVal val="solid"/>
                                      </p:to>
                                    </p:set>
                                    <p:set>
                                      <p:cBhvr>
                                        <p:cTn id="36" dur="2000" fill="hold"/>
                                        <p:tgtEl>
                                          <p:spTgt spid="711697"/>
                                        </p:tgtEl>
                                        <p:attrNameLst>
                                          <p:attrName>fill.on</p:attrName>
                                        </p:attrNameLst>
                                      </p:cBhvr>
                                      <p:to>
                                        <p:strVal val="tru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711706">
                                            <p:txEl>
                                              <p:pRg st="2" end="2"/>
                                            </p:txEl>
                                          </p:spTgt>
                                        </p:tgtEl>
                                        <p:attrNameLst>
                                          <p:attrName>style.visibility</p:attrName>
                                        </p:attrNameLst>
                                      </p:cBhvr>
                                      <p:to>
                                        <p:strVal val="visible"/>
                                      </p:to>
                                    </p:set>
                                  </p:childTnLst>
                                </p:cTn>
                              </p:par>
                              <p:par>
                                <p:cTn id="41" presetID="0" presetClass="path" presetSubtype="0" accel="50000" decel="50000" fill="hold" grpId="3" nodeType="withEffect">
                                  <p:stCondLst>
                                    <p:cond delay="0"/>
                                  </p:stCondLst>
                                  <p:childTnLst>
                                    <p:animMotion origin="layout" path="M -0.18333 0.12928 L -0.18316 -0.04163 " pathEditMode="relative" rAng="0" ptsTypes="AA">
                                      <p:cBhvr>
                                        <p:cTn id="42" dur="2000" fill="hold"/>
                                        <p:tgtEl>
                                          <p:spTgt spid="237590"/>
                                        </p:tgtEl>
                                        <p:attrNameLst>
                                          <p:attrName>ppt_x</p:attrName>
                                          <p:attrName>ppt_y</p:attrName>
                                        </p:attrNameLst>
                                      </p:cBhvr>
                                      <p:rCtr x="0" y="-8557"/>
                                    </p:animMotion>
                                  </p:childTnLst>
                                </p:cTn>
                              </p:par>
                            </p:childTnLst>
                          </p:cTn>
                        </p:par>
                        <p:par>
                          <p:cTn id="43" fill="hold" nodeType="afterGroup">
                            <p:stCondLst>
                              <p:cond delay="2000"/>
                            </p:stCondLst>
                            <p:childTnLst>
                              <p:par>
                                <p:cTn id="44" presetID="1" presetClass="emph" presetSubtype="2" fill="hold" nodeType="afterEffect">
                                  <p:stCondLst>
                                    <p:cond delay="0"/>
                                  </p:stCondLst>
                                  <p:childTnLst>
                                    <p:animClr clrSpc="rgb" dir="cw">
                                      <p:cBhvr>
                                        <p:cTn id="45" dur="2000" fill="hold"/>
                                        <p:tgtEl>
                                          <p:spTgt spid="28"/>
                                        </p:tgtEl>
                                        <p:attrNameLst>
                                          <p:attrName>fillcolor</p:attrName>
                                        </p:attrNameLst>
                                      </p:cBhvr>
                                      <p:to>
                                        <a:srgbClr val="FF0000"/>
                                      </p:to>
                                    </p:animClr>
                                    <p:set>
                                      <p:cBhvr>
                                        <p:cTn id="46" dur="2000" fill="hold"/>
                                        <p:tgtEl>
                                          <p:spTgt spid="28"/>
                                        </p:tgtEl>
                                        <p:attrNameLst>
                                          <p:attrName>fill.type</p:attrName>
                                        </p:attrNameLst>
                                      </p:cBhvr>
                                      <p:to>
                                        <p:strVal val="solid"/>
                                      </p:to>
                                    </p:set>
                                    <p:set>
                                      <p:cBhvr>
                                        <p:cTn id="47" dur="2000" fill="hold"/>
                                        <p:tgtEl>
                                          <p:spTgt spid="28"/>
                                        </p:tgtEl>
                                        <p:attrNameLst>
                                          <p:attrName>fill.on</p:attrName>
                                        </p:attrNameLst>
                                      </p:cBhvr>
                                      <p:to>
                                        <p:strVal val="true"/>
                                      </p:to>
                                    </p:set>
                                  </p:childTnLst>
                                </p:cTn>
                              </p:par>
                              <p:par>
                                <p:cTn id="48" presetID="1" presetClass="emph" presetSubtype="2" fill="hold" nodeType="withEffect">
                                  <p:stCondLst>
                                    <p:cond delay="0"/>
                                  </p:stCondLst>
                                  <p:childTnLst>
                                    <p:animClr clrSpc="rgb" dir="cw">
                                      <p:cBhvr>
                                        <p:cTn id="49" dur="2000" fill="hold"/>
                                        <p:tgtEl>
                                          <p:spTgt spid="711697"/>
                                        </p:tgtEl>
                                        <p:attrNameLst>
                                          <p:attrName>fillcolor</p:attrName>
                                        </p:attrNameLst>
                                      </p:cBhvr>
                                      <p:to>
                                        <a:schemeClr val="bg1"/>
                                      </p:to>
                                    </p:animClr>
                                    <p:set>
                                      <p:cBhvr>
                                        <p:cTn id="50" dur="2000" fill="hold"/>
                                        <p:tgtEl>
                                          <p:spTgt spid="711697"/>
                                        </p:tgtEl>
                                        <p:attrNameLst>
                                          <p:attrName>fill.type</p:attrName>
                                        </p:attrNameLst>
                                      </p:cBhvr>
                                      <p:to>
                                        <p:strVal val="solid"/>
                                      </p:to>
                                    </p:set>
                                    <p:set>
                                      <p:cBhvr>
                                        <p:cTn id="51" dur="2000" fill="hold"/>
                                        <p:tgtEl>
                                          <p:spTgt spid="711697"/>
                                        </p:tgtEl>
                                        <p:attrNameLst>
                                          <p:attrName>fill.on</p:attrName>
                                        </p:attrNameLst>
                                      </p:cBhvr>
                                      <p:to>
                                        <p:strVal val="true"/>
                                      </p:to>
                                    </p:set>
                                  </p:childTnLst>
                                </p:cTn>
                              </p:par>
                              <p:par>
                                <p:cTn id="52" presetID="5" presetClass="emph" presetSubtype="1" nodeType="withEffect">
                                  <p:stCondLst>
                                    <p:cond delay="0"/>
                                  </p:stCondLst>
                                  <p:childTnLst>
                                    <p:set>
                                      <p:cBhvr override="childStyle">
                                        <p:cTn id="53" dur="indefinite"/>
                                        <p:tgtEl>
                                          <p:spTgt spid="237582">
                                            <p:txEl>
                                              <p:pRg st="1" end="1"/>
                                            </p:txEl>
                                          </p:spTgt>
                                        </p:tgtEl>
                                        <p:attrNameLst>
                                          <p:attrName>style.fontStyle</p:attrName>
                                        </p:attrNameLst>
                                      </p:cBhvr>
                                      <p:to>
                                        <p:strVal val="normal"/>
                                      </p:to>
                                    </p:set>
                                    <p:set>
                                      <p:cBhvr override="childStyle">
                                        <p:cTn id="54" dur="indefinite"/>
                                        <p:tgtEl>
                                          <p:spTgt spid="237582">
                                            <p:txEl>
                                              <p:pRg st="1" end="1"/>
                                            </p:txEl>
                                          </p:spTgt>
                                        </p:tgtEl>
                                        <p:attrNameLst>
                                          <p:attrName>style.fontWeight</p:attrName>
                                        </p:attrNameLst>
                                      </p:cBhvr>
                                      <p:to>
                                        <p:strVal val="bold"/>
                                      </p:to>
                                    </p:set>
                                    <p:set>
                                      <p:cBhvr override="childStyle">
                                        <p:cTn id="55" dur="indefinite"/>
                                        <p:tgtEl>
                                          <p:spTgt spid="237582">
                                            <p:txEl>
                                              <p:pRg st="1" end="1"/>
                                            </p:txEl>
                                          </p:spTgt>
                                        </p:tgtEl>
                                        <p:attrNameLst>
                                          <p:attrName>style.textDecorationUnderline</p:attrName>
                                        </p:attrNameLst>
                                      </p:cBhvr>
                                      <p:to>
                                        <p:strVal val="fals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5" presetClass="emph" presetSubtype="1" nodeType="clickEffect">
                                  <p:stCondLst>
                                    <p:cond delay="0"/>
                                  </p:stCondLst>
                                  <p:childTnLst>
                                    <p:set>
                                      <p:cBhvr override="childStyle">
                                        <p:cTn id="59" dur="indefinite"/>
                                        <p:tgtEl>
                                          <p:spTgt spid="237582">
                                            <p:txEl>
                                              <p:pRg st="2" end="2"/>
                                            </p:txEl>
                                          </p:spTgt>
                                        </p:tgtEl>
                                        <p:attrNameLst>
                                          <p:attrName>style.fontStyle</p:attrName>
                                        </p:attrNameLst>
                                      </p:cBhvr>
                                      <p:to>
                                        <p:strVal val="normal"/>
                                      </p:to>
                                    </p:set>
                                    <p:set>
                                      <p:cBhvr override="childStyle">
                                        <p:cTn id="60" dur="indefinite"/>
                                        <p:tgtEl>
                                          <p:spTgt spid="237582">
                                            <p:txEl>
                                              <p:pRg st="2" end="2"/>
                                            </p:txEl>
                                          </p:spTgt>
                                        </p:tgtEl>
                                        <p:attrNameLst>
                                          <p:attrName>style.fontWeight</p:attrName>
                                        </p:attrNameLst>
                                      </p:cBhvr>
                                      <p:to>
                                        <p:strVal val="bold"/>
                                      </p:to>
                                    </p:set>
                                    <p:set>
                                      <p:cBhvr override="childStyle">
                                        <p:cTn id="61" dur="indefinite"/>
                                        <p:tgtEl>
                                          <p:spTgt spid="237582">
                                            <p:txEl>
                                              <p:pRg st="2" end="2"/>
                                            </p:txEl>
                                          </p:spTgt>
                                        </p:tgtEl>
                                        <p:attrNameLst>
                                          <p:attrName>style.textDecorationUnderline</p:attrName>
                                        </p:attrNameLst>
                                      </p:cBhvr>
                                      <p:to>
                                        <p:strVal val="false"/>
                                      </p:to>
                                    </p:set>
                                  </p:childTnLst>
                                </p:cTn>
                              </p:par>
                              <p:par>
                                <p:cTn id="62" presetID="1" presetClass="entr" presetSubtype="0" fill="hold" nodeType="withEffect">
                                  <p:stCondLst>
                                    <p:cond delay="0"/>
                                  </p:stCondLst>
                                  <p:childTnLst>
                                    <p:set>
                                      <p:cBhvr>
                                        <p:cTn id="63" dur="1" fill="hold">
                                          <p:stCondLst>
                                            <p:cond delay="0"/>
                                          </p:stCondLst>
                                        </p:cTn>
                                        <p:tgtEl>
                                          <p:spTgt spid="711706">
                                            <p:txEl>
                                              <p:pRg st="3" end="3"/>
                                            </p:txEl>
                                          </p:spTgt>
                                        </p:tgtEl>
                                        <p:attrNameLst>
                                          <p:attrName>style.visibility</p:attrName>
                                        </p:attrNameLst>
                                      </p:cBhvr>
                                      <p:to>
                                        <p:strVal val="visible"/>
                                      </p:to>
                                    </p:set>
                                  </p:childTnLst>
                                </p:cTn>
                              </p:par>
                              <p:par>
                                <p:cTn id="64" presetID="0" presetClass="path" presetSubtype="0" accel="50000" decel="50000" fill="hold" grpId="4" nodeType="withEffect">
                                  <p:stCondLst>
                                    <p:cond delay="0"/>
                                  </p:stCondLst>
                                  <p:childTnLst>
                                    <p:animMotion origin="layout" path="M -0.18333 -0.04163 L -0.1816 0.27058 L 0 0.2685 L 0 0.00023 " pathEditMode="relative" rAng="0" ptsTypes="AAAA">
                                      <p:cBhvr>
                                        <p:cTn id="65" dur="2000" fill="hold"/>
                                        <p:tgtEl>
                                          <p:spTgt spid="237590"/>
                                        </p:tgtEl>
                                        <p:attrNameLst>
                                          <p:attrName>ppt_x</p:attrName>
                                          <p:attrName>ppt_y</p:attrName>
                                        </p:attrNameLst>
                                      </p:cBhvr>
                                      <p:rCtr x="9167" y="15611"/>
                                    </p:animMotion>
                                  </p:childTnLst>
                                </p:cTn>
                              </p:par>
                            </p:childTnLst>
                          </p:cTn>
                        </p:par>
                        <p:par>
                          <p:cTn id="66" fill="hold" nodeType="afterGroup">
                            <p:stCondLst>
                              <p:cond delay="2000"/>
                            </p:stCondLst>
                            <p:childTnLst>
                              <p:par>
                                <p:cTn id="67" presetID="1" presetClass="entr" presetSubtype="0" fill="hold" grpId="1" nodeType="afterEffect">
                                  <p:stCondLst>
                                    <p:cond delay="0"/>
                                  </p:stCondLst>
                                  <p:childTnLst>
                                    <p:set>
                                      <p:cBhvr>
                                        <p:cTn id="68" dur="1" fill="hold">
                                          <p:stCondLst>
                                            <p:cond delay="0"/>
                                          </p:stCondLst>
                                        </p:cTn>
                                        <p:tgtEl>
                                          <p:spTgt spid="237590"/>
                                        </p:tgtEl>
                                        <p:attrNameLst>
                                          <p:attrName>style.visibility</p:attrName>
                                        </p:attrNameLst>
                                      </p:cBhvr>
                                      <p:to>
                                        <p:strVal val="visible"/>
                                      </p:to>
                                    </p:set>
                                  </p:childTnLst>
                                </p:cTn>
                              </p:par>
                            </p:childTnLst>
                          </p:cTn>
                        </p:par>
                        <p:par>
                          <p:cTn id="69" fill="hold" nodeType="afterGroup">
                            <p:stCondLst>
                              <p:cond delay="2000"/>
                            </p:stCondLst>
                            <p:childTnLst>
                              <p:par>
                                <p:cTn id="70" presetID="1" presetClass="exit" presetSubtype="0" fill="hold" grpId="2" nodeType="afterEffect">
                                  <p:stCondLst>
                                    <p:cond delay="0"/>
                                  </p:stCondLst>
                                  <p:childTnLst>
                                    <p:set>
                                      <p:cBhvr>
                                        <p:cTn id="71" dur="1" fill="hold">
                                          <p:stCondLst>
                                            <p:cond delay="0"/>
                                          </p:stCondLst>
                                        </p:cTn>
                                        <p:tgtEl>
                                          <p:spTgt spid="237590"/>
                                        </p:tgtEl>
                                        <p:attrNameLst>
                                          <p:attrName>style.visibility</p:attrName>
                                        </p:attrNameLst>
                                      </p:cBhvr>
                                      <p:to>
                                        <p:strVal val="hidden"/>
                                      </p:to>
                                    </p:set>
                                  </p:childTnLst>
                                </p:cTn>
                              </p:par>
                              <p:par>
                                <p:cTn id="72" presetID="1" presetClass="emph" presetSubtype="2" fill="hold" nodeType="withEffect">
                                  <p:stCondLst>
                                    <p:cond delay="0"/>
                                  </p:stCondLst>
                                  <p:childTnLst>
                                    <p:animClr clrSpc="rgb" dir="cw">
                                      <p:cBhvr>
                                        <p:cTn id="73" dur="2000" fill="hold"/>
                                        <p:tgtEl>
                                          <p:spTgt spid="28"/>
                                        </p:tgtEl>
                                        <p:attrNameLst>
                                          <p:attrName>fillcolor</p:attrName>
                                        </p:attrNameLst>
                                      </p:cBhvr>
                                      <p:to>
                                        <a:schemeClr val="bg1"/>
                                      </p:to>
                                    </p:animClr>
                                    <p:set>
                                      <p:cBhvr>
                                        <p:cTn id="74" dur="2000" fill="hold"/>
                                        <p:tgtEl>
                                          <p:spTgt spid="28"/>
                                        </p:tgtEl>
                                        <p:attrNameLst>
                                          <p:attrName>fill.type</p:attrName>
                                        </p:attrNameLst>
                                      </p:cBhvr>
                                      <p:to>
                                        <p:strVal val="solid"/>
                                      </p:to>
                                    </p:set>
                                    <p:set>
                                      <p:cBhvr>
                                        <p:cTn id="75" dur="2000" fill="hold"/>
                                        <p:tgtEl>
                                          <p:spTgt spid="28"/>
                                        </p:tgtEl>
                                        <p:attrNameLst>
                                          <p:attrName>fill.on</p:attrName>
                                        </p:attrNameLst>
                                      </p:cBhvr>
                                      <p:to>
                                        <p:strVal val="true"/>
                                      </p:to>
                                    </p:set>
                                  </p:childTnLst>
                                </p:cTn>
                              </p:par>
                            </p:childTnLst>
                          </p:cTn>
                        </p:par>
                        <p:par>
                          <p:cTn id="76" fill="hold" nodeType="afterGroup">
                            <p:stCondLst>
                              <p:cond delay="4000"/>
                            </p:stCondLst>
                            <p:childTnLst>
                              <p:par>
                                <p:cTn id="77" presetID="1" presetClass="emph" presetSubtype="2" fill="hold" nodeType="afterEffect">
                                  <p:stCondLst>
                                    <p:cond delay="0"/>
                                  </p:stCondLst>
                                  <p:childTnLst>
                                    <p:animClr clrSpc="rgb" dir="cw">
                                      <p:cBhvr>
                                        <p:cTn id="78" dur="2000" fill="hold"/>
                                        <p:tgtEl>
                                          <p:spTgt spid="27"/>
                                        </p:tgtEl>
                                        <p:attrNameLst>
                                          <p:attrName>fillcolor</p:attrName>
                                        </p:attrNameLst>
                                      </p:cBhvr>
                                      <p:to>
                                        <a:schemeClr val="accent1"/>
                                      </p:to>
                                    </p:animClr>
                                    <p:set>
                                      <p:cBhvr>
                                        <p:cTn id="79" dur="2000" fill="hold"/>
                                        <p:tgtEl>
                                          <p:spTgt spid="27"/>
                                        </p:tgtEl>
                                        <p:attrNameLst>
                                          <p:attrName>fill.type</p:attrName>
                                        </p:attrNameLst>
                                      </p:cBhvr>
                                      <p:to>
                                        <p:strVal val="solid"/>
                                      </p:to>
                                    </p:set>
                                    <p:set>
                                      <p:cBhvr>
                                        <p:cTn id="80" dur="2000" fill="hold"/>
                                        <p:tgtEl>
                                          <p:spTgt spid="2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90" grpId="0" animBg="1"/>
      <p:bldP spid="237590" grpId="1" animBg="1"/>
      <p:bldP spid="237590" grpId="2" animBg="1"/>
      <p:bldP spid="237590" grpId="3" animBg="1"/>
      <p:bldP spid="237590" grpId="4" animBg="1"/>
      <p:bldP spid="451610" grpId="0" animBg="1"/>
      <p:bldP spid="451610" grpId="1"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Conventional ACMP</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594FA-E141-4234-AE05-360401972BE7}" type="slidenum">
              <a:rPr kumimoji="0" lang="en-US" altLang="en-US" sz="1600" b="0" i="0" u="none" strike="noStrike" kern="1200" cap="none" spc="0" normalizeH="0" baseline="0" noProof="0" smtClean="0">
                <a:ln>
                  <a:noFill/>
                </a:ln>
                <a:solidFill>
                  <a:srgbClr val="000000"/>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altLang="en-US" sz="1600" b="0" i="0" u="none" strike="noStrike" kern="1200" cap="none" spc="0" normalizeH="0" baseline="0" noProof="0">
              <a:ln>
                <a:noFill/>
              </a:ln>
              <a:solidFill>
                <a:srgbClr val="000000"/>
              </a:solidFill>
              <a:effectLst/>
              <a:uLnTx/>
              <a:uFillTx/>
              <a:latin typeface="Garamond" pitchFamily="18" charset="0"/>
              <a:ea typeface="+mn-ea"/>
              <a:cs typeface="+mn-cs"/>
            </a:endParaRPr>
          </a:p>
        </p:txBody>
      </p:sp>
      <p:sp>
        <p:nvSpPr>
          <p:cNvPr id="5" name="Line 8"/>
          <p:cNvSpPr>
            <a:spLocks noChangeShapeType="1"/>
          </p:cNvSpPr>
          <p:nvPr/>
        </p:nvSpPr>
        <p:spPr bwMode="auto">
          <a:xfrm>
            <a:off x="1676400" y="6172200"/>
            <a:ext cx="5029200" cy="0"/>
          </a:xfrm>
          <a:prstGeom prst="line">
            <a:avLst/>
          </a:prstGeom>
          <a:noFill/>
          <a:ln w="508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a:ea typeface="+mn-ea"/>
              <a:cs typeface="+mn-cs"/>
            </a:endParaRPr>
          </a:p>
        </p:txBody>
      </p:sp>
      <p:sp>
        <p:nvSpPr>
          <p:cNvPr id="6" name="Text Box 14"/>
          <p:cNvSpPr txBox="1">
            <a:spLocks noChangeArrowheads="1"/>
          </p:cNvSpPr>
          <p:nvPr/>
        </p:nvSpPr>
        <p:spPr bwMode="auto">
          <a:xfrm>
            <a:off x="1219200" y="1371600"/>
            <a:ext cx="2743200" cy="1217613"/>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charset="0"/>
                <a:ea typeface="ＭＳ Ｐゴシック" charset="0"/>
              </a:defRPr>
            </a:lvl1pPr>
            <a:lvl2pPr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mn-cs"/>
              </a:rPr>
              <a:t>EnterCS()</a:t>
            </a:r>
          </a:p>
          <a:p>
            <a:pPr marL="457200" marR="0" lvl="1" indent="0" algn="l" defTabSz="914400" rtl="0" eaLnBrk="1" fontAlgn="auto" latinLnBrk="0" hangingPunct="1">
              <a:lnSpc>
                <a:spcPct val="100000"/>
              </a:lnSpc>
              <a:spcBef>
                <a:spcPct val="5000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mn-cs"/>
              </a:rPr>
              <a:t>PriorityQ.insert(…)</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mn-cs"/>
              </a:rPr>
              <a:t>LeaveCS()</a:t>
            </a:r>
          </a:p>
        </p:txBody>
      </p:sp>
      <p:sp>
        <p:nvSpPr>
          <p:cNvPr id="7" name="Text Box 9"/>
          <p:cNvSpPr txBox="1">
            <a:spLocks noChangeArrowheads="1"/>
          </p:cNvSpPr>
          <p:nvPr/>
        </p:nvSpPr>
        <p:spPr bwMode="auto">
          <a:xfrm>
            <a:off x="7086600" y="5715000"/>
            <a:ext cx="20574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mn-cs"/>
              </a:rPr>
              <a:t>On-chip Interconnect</a:t>
            </a:r>
          </a:p>
        </p:txBody>
      </p:sp>
      <p:sp>
        <p:nvSpPr>
          <p:cNvPr id="8" name="Line 13"/>
          <p:cNvSpPr>
            <a:spLocks noChangeShapeType="1"/>
          </p:cNvSpPr>
          <p:nvPr/>
        </p:nvSpPr>
        <p:spPr bwMode="auto">
          <a:xfrm flipV="1">
            <a:off x="2438400" y="4648200"/>
            <a:ext cx="0" cy="1524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a:ea typeface="+mn-ea"/>
              <a:cs typeface="+mn-cs"/>
            </a:endParaRPr>
          </a:p>
        </p:txBody>
      </p:sp>
      <p:sp>
        <p:nvSpPr>
          <p:cNvPr id="9" name="Oval 22"/>
          <p:cNvSpPr>
            <a:spLocks noChangeArrowheads="1"/>
          </p:cNvSpPr>
          <p:nvPr/>
        </p:nvSpPr>
        <p:spPr bwMode="auto">
          <a:xfrm>
            <a:off x="4019550" y="4419600"/>
            <a:ext cx="190500" cy="228600"/>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a:ea typeface="+mn-ea"/>
              <a:cs typeface="+mn-cs"/>
            </a:endParaRPr>
          </a:p>
        </p:txBody>
      </p:sp>
      <p:sp>
        <p:nvSpPr>
          <p:cNvPr id="10" name="Text Box 17"/>
          <p:cNvSpPr txBox="1">
            <a:spLocks noChangeArrowheads="1"/>
          </p:cNvSpPr>
          <p:nvPr/>
        </p:nvSpPr>
        <p:spPr bwMode="auto">
          <a:xfrm>
            <a:off x="4419600" y="1295400"/>
            <a:ext cx="4572000" cy="1465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1" i="0" u="none" strike="noStrike" kern="1200" cap="none" spc="0" normalizeH="0" baseline="0" noProof="0">
                <a:ln>
                  <a:noFill/>
                </a:ln>
                <a:solidFill>
                  <a:srgbClr val="000000"/>
                </a:solidFill>
                <a:effectLst/>
                <a:uLnTx/>
                <a:uFillTx/>
                <a:latin typeface="Arial" charset="0"/>
                <a:ea typeface="ＭＳ Ｐゴシック" charset="0"/>
                <a:cs typeface="+mn-cs"/>
              </a:rPr>
              <a:t>P2 encounters a Critical Section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1" i="0" u="none" strike="noStrike" kern="1200" cap="none" spc="0" normalizeH="0" baseline="0" noProof="0">
                <a:ln>
                  <a:noFill/>
                </a:ln>
                <a:solidFill>
                  <a:srgbClr val="000000"/>
                </a:solidFill>
                <a:effectLst/>
                <a:uLnTx/>
                <a:uFillTx/>
                <a:latin typeface="Arial" charset="0"/>
                <a:ea typeface="ＭＳ Ｐゴシック" charset="0"/>
                <a:cs typeface="+mn-cs"/>
              </a:rPr>
              <a:t>Sends a request for the lock</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1" i="0" u="none" strike="noStrike" kern="1200" cap="none" spc="0" normalizeH="0" baseline="0" noProof="0">
                <a:ln>
                  <a:noFill/>
                </a:ln>
                <a:solidFill>
                  <a:srgbClr val="000000"/>
                </a:solidFill>
                <a:effectLst/>
                <a:uLnTx/>
                <a:uFillTx/>
                <a:latin typeface="Arial" charset="0"/>
                <a:ea typeface="ＭＳ Ｐゴシック" charset="0"/>
                <a:cs typeface="+mn-cs"/>
              </a:rPr>
              <a:t>Acquires the lock</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1" i="0" u="none" strike="noStrike" kern="1200" cap="none" spc="0" normalizeH="0" baseline="0" noProof="0">
                <a:ln>
                  <a:noFill/>
                </a:ln>
                <a:solidFill>
                  <a:srgbClr val="000000"/>
                </a:solidFill>
                <a:effectLst/>
                <a:uLnTx/>
                <a:uFillTx/>
                <a:latin typeface="Arial" charset="0"/>
                <a:ea typeface="ＭＳ Ｐゴシック" charset="0"/>
                <a:cs typeface="+mn-cs"/>
              </a:rPr>
              <a:t>Executes Critical Section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1" i="0" u="none" strike="noStrike" kern="1200" cap="none" spc="0" normalizeH="0" baseline="0" noProof="0">
                <a:ln>
                  <a:noFill/>
                </a:ln>
                <a:solidFill>
                  <a:srgbClr val="000000"/>
                </a:solidFill>
                <a:effectLst/>
                <a:uLnTx/>
                <a:uFillTx/>
                <a:latin typeface="Arial" charset="0"/>
                <a:ea typeface="ＭＳ Ｐゴシック" charset="0"/>
                <a:cs typeface="+mn-cs"/>
              </a:rPr>
              <a:t>Releases the lock</a:t>
            </a:r>
          </a:p>
        </p:txBody>
      </p:sp>
      <p:sp>
        <p:nvSpPr>
          <p:cNvPr id="11" name="Line 18"/>
          <p:cNvSpPr>
            <a:spLocks noChangeShapeType="1"/>
          </p:cNvSpPr>
          <p:nvPr/>
        </p:nvSpPr>
        <p:spPr bwMode="auto">
          <a:xfrm>
            <a:off x="4114800" y="4648200"/>
            <a:ext cx="0" cy="1524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a:ea typeface="+mn-ea"/>
              <a:cs typeface="+mn-cs"/>
            </a:endParaRPr>
          </a:p>
        </p:txBody>
      </p:sp>
      <p:sp>
        <p:nvSpPr>
          <p:cNvPr id="12" name="Line 20"/>
          <p:cNvSpPr>
            <a:spLocks noChangeShapeType="1"/>
          </p:cNvSpPr>
          <p:nvPr/>
        </p:nvSpPr>
        <p:spPr bwMode="auto">
          <a:xfrm>
            <a:off x="6096000" y="4648200"/>
            <a:ext cx="0" cy="1524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a:ea typeface="+mn-ea"/>
              <a:cs typeface="+mn-cs"/>
            </a:endParaRPr>
          </a:p>
        </p:txBody>
      </p:sp>
      <p:sp>
        <p:nvSpPr>
          <p:cNvPr id="13" name="Line 21"/>
          <p:cNvSpPr>
            <a:spLocks noChangeShapeType="1"/>
          </p:cNvSpPr>
          <p:nvPr/>
        </p:nvSpPr>
        <p:spPr bwMode="auto">
          <a:xfrm>
            <a:off x="5105400" y="4648200"/>
            <a:ext cx="0" cy="1524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a:ea typeface="+mn-ea"/>
              <a:cs typeface="+mn-cs"/>
            </a:endParaRPr>
          </a:p>
        </p:txBody>
      </p:sp>
      <p:sp>
        <p:nvSpPr>
          <p:cNvPr id="14" name="Rectangle 22"/>
          <p:cNvSpPr>
            <a:spLocks noChangeArrowheads="1"/>
          </p:cNvSpPr>
          <p:nvPr/>
        </p:nvSpPr>
        <p:spPr bwMode="auto">
          <a:xfrm>
            <a:off x="7010400" y="3200400"/>
            <a:ext cx="304800" cy="381000"/>
          </a:xfrm>
          <a:prstGeom prst="rect">
            <a:avLst/>
          </a:prstGeom>
          <a:solidFill>
            <a:srgbClr val="FF0000"/>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Tahoma"/>
              <a:ea typeface="+mn-ea"/>
              <a:cs typeface="+mn-cs"/>
            </a:endParaRPr>
          </a:p>
        </p:txBody>
      </p:sp>
      <p:sp>
        <p:nvSpPr>
          <p:cNvPr id="15" name="Rectangle 23"/>
          <p:cNvSpPr>
            <a:spLocks noChangeArrowheads="1"/>
          </p:cNvSpPr>
          <p:nvPr/>
        </p:nvSpPr>
        <p:spPr bwMode="auto">
          <a:xfrm>
            <a:off x="6934200" y="3048000"/>
            <a:ext cx="2057400" cy="71755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Tahoma"/>
              <a:ea typeface="+mn-ea"/>
              <a:cs typeface="+mn-cs"/>
            </a:endParaRPr>
          </a:p>
        </p:txBody>
      </p:sp>
      <p:sp>
        <p:nvSpPr>
          <p:cNvPr id="16" name="Text Box 24"/>
          <p:cNvSpPr txBox="1">
            <a:spLocks noChangeArrowheads="1"/>
          </p:cNvSpPr>
          <p:nvPr/>
        </p:nvSpPr>
        <p:spPr bwMode="auto">
          <a:xfrm>
            <a:off x="7315200" y="3092450"/>
            <a:ext cx="18288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mn-cs"/>
              </a:rPr>
              <a:t>Core executing critical section</a:t>
            </a:r>
          </a:p>
        </p:txBody>
      </p:sp>
      <p:sp>
        <p:nvSpPr>
          <p:cNvPr id="17" name="Rounded Rectangle 16"/>
          <p:cNvSpPr/>
          <p:nvPr/>
        </p:nvSpPr>
        <p:spPr>
          <a:xfrm>
            <a:off x="1600200" y="3048000"/>
            <a:ext cx="1600200" cy="16002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ahoma"/>
                <a:ea typeface="+mn-ea"/>
                <a:cs typeface="+mn-cs"/>
              </a:rPr>
              <a:t>P1</a:t>
            </a:r>
          </a:p>
        </p:txBody>
      </p:sp>
      <p:sp>
        <p:nvSpPr>
          <p:cNvPr id="18" name="Rounded Rectangle 17"/>
          <p:cNvSpPr/>
          <p:nvPr/>
        </p:nvSpPr>
        <p:spPr>
          <a:xfrm>
            <a:off x="3657600" y="3733800"/>
            <a:ext cx="838200" cy="9144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ahoma"/>
                <a:ea typeface="+mn-ea"/>
                <a:cs typeface="+mn-cs"/>
              </a:rPr>
              <a:t>P2</a:t>
            </a:r>
            <a:endParaRPr kumimoji="0" lang="en-US" sz="1800" b="1" i="0" u="none" strike="noStrike" kern="1200" cap="none" spc="0" normalizeH="0" baseline="0" noProof="0" dirty="0">
              <a:ln>
                <a:noFill/>
              </a:ln>
              <a:solidFill>
                <a:srgbClr val="000000"/>
              </a:solidFill>
              <a:effectLst/>
              <a:uLnTx/>
              <a:uFillTx/>
              <a:latin typeface="Tahoma"/>
              <a:ea typeface="+mn-ea"/>
              <a:cs typeface="+mn-cs"/>
            </a:endParaRPr>
          </a:p>
        </p:txBody>
      </p:sp>
      <p:sp>
        <p:nvSpPr>
          <p:cNvPr id="19" name="Rounded Rectangle 18"/>
          <p:cNvSpPr/>
          <p:nvPr/>
        </p:nvSpPr>
        <p:spPr>
          <a:xfrm>
            <a:off x="4648200" y="3733800"/>
            <a:ext cx="838200" cy="9144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ahoma"/>
                <a:ea typeface="+mn-ea"/>
                <a:cs typeface="+mn-cs"/>
              </a:rPr>
              <a:t>P3</a:t>
            </a:r>
            <a:endParaRPr kumimoji="0" lang="en-US" sz="1800" b="1" i="0" u="none" strike="noStrike" kern="1200" cap="none" spc="0" normalizeH="0" baseline="0" noProof="0" dirty="0">
              <a:ln>
                <a:noFill/>
              </a:ln>
              <a:solidFill>
                <a:srgbClr val="000000"/>
              </a:solidFill>
              <a:effectLst/>
              <a:uLnTx/>
              <a:uFillTx/>
              <a:latin typeface="Tahoma"/>
              <a:ea typeface="+mn-ea"/>
              <a:cs typeface="+mn-cs"/>
            </a:endParaRPr>
          </a:p>
        </p:txBody>
      </p:sp>
      <p:sp>
        <p:nvSpPr>
          <p:cNvPr id="20" name="Rounded Rectangle 19"/>
          <p:cNvSpPr/>
          <p:nvPr/>
        </p:nvSpPr>
        <p:spPr>
          <a:xfrm>
            <a:off x="5638800" y="3733800"/>
            <a:ext cx="838200" cy="9144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ahoma"/>
                <a:ea typeface="+mn-ea"/>
                <a:cs typeface="+mn-cs"/>
              </a:rPr>
              <a:t>P4</a:t>
            </a:r>
            <a:endParaRPr kumimoji="0" lang="en-US" sz="1800" b="1" i="0" u="none" strike="noStrike" kern="1200" cap="none" spc="0" normalizeH="0" baseline="0" noProof="0" dirty="0">
              <a:ln>
                <a:noFill/>
              </a:ln>
              <a:solidFill>
                <a:srgbClr val="000000"/>
              </a:solidFill>
              <a:effectLst/>
              <a:uLnTx/>
              <a:uFillTx/>
              <a:latin typeface="Tahoma"/>
              <a:ea typeface="+mn-ea"/>
              <a:cs typeface="+mn-cs"/>
            </a:endParaRPr>
          </a:p>
        </p:txBody>
      </p:sp>
    </p:spTree>
    <p:extLst>
      <p:ext uri="{BB962C8B-B14F-4D97-AF65-F5344CB8AC3E}">
        <p14:creationId xmlns:p14="http://schemas.microsoft.com/office/powerpoint/2010/main" val="34401294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6">
                                            <p:txEl>
                                              <p:pRg st="0" end="0"/>
                                            </p:txEl>
                                          </p:spTgt>
                                        </p:tgtEl>
                                        <p:attrNameLst>
                                          <p:attrName>style.fontStyle</p:attrName>
                                        </p:attrNameLst>
                                      </p:cBhvr>
                                      <p:to>
                                        <p:strVal val="normal"/>
                                      </p:to>
                                    </p:set>
                                    <p:set>
                                      <p:cBhvr override="childStyle">
                                        <p:cTn id="7" dur="indefinite"/>
                                        <p:tgtEl>
                                          <p:spTgt spid="6">
                                            <p:txEl>
                                              <p:pRg st="0" end="0"/>
                                            </p:txEl>
                                          </p:spTgt>
                                        </p:tgtEl>
                                        <p:attrNameLst>
                                          <p:attrName>style.fontWeight</p:attrName>
                                        </p:attrNameLst>
                                      </p:cBhvr>
                                      <p:to>
                                        <p:strVal val="bold"/>
                                      </p:to>
                                    </p:set>
                                    <p:set>
                                      <p:cBhvr override="childStyle">
                                        <p:cTn id="8" dur="indefinite"/>
                                        <p:tgtEl>
                                          <p:spTgt spid="6">
                                            <p:txEl>
                                              <p:pRg st="0" end="0"/>
                                            </p:txEl>
                                          </p:spTgt>
                                        </p:tgtEl>
                                        <p:attrNameLst>
                                          <p:attrName>style.textDecorationUnderline</p:attrName>
                                        </p:attrNameLst>
                                      </p:cBhvr>
                                      <p:to>
                                        <p:strVal val="false"/>
                                      </p:to>
                                    </p:set>
                                  </p:childTnLst>
                                </p:cTn>
                              </p:par>
                              <p:par>
                                <p:cTn id="9" presetID="1" presetClass="entr" presetSubtype="0" fill="hold"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childTnLst>
                                </p:cTn>
                              </p:par>
                              <p:par>
                                <p:cTn id="17" presetID="42" presetClass="path" presetSubtype="0" accel="50000" decel="50000" fill="hold" grpId="2" nodeType="withEffect">
                                  <p:stCondLst>
                                    <p:cond delay="0"/>
                                  </p:stCondLst>
                                  <p:childTnLst>
                                    <p:animMotion origin="layout" path="M 0 3.17919E-6 L 0 0.23861 " pathEditMode="relative" rAng="0" ptsTypes="AA">
                                      <p:cBhvr>
                                        <p:cTn id="18" dur="1000" fill="hold"/>
                                        <p:tgtEl>
                                          <p:spTgt spid="9"/>
                                        </p:tgtEl>
                                        <p:attrNameLst>
                                          <p:attrName>ppt_x</p:attrName>
                                          <p:attrName>ppt_y</p:attrName>
                                        </p:attrNameLst>
                                      </p:cBhvr>
                                      <p:rCtr x="0" y="11931"/>
                                    </p:animMotion>
                                  </p:childTnLst>
                                </p:cTn>
                              </p:par>
                            </p:childTnLst>
                          </p:cTn>
                        </p:par>
                        <p:par>
                          <p:cTn id="19" fill="hold">
                            <p:stCondLst>
                              <p:cond delay="1000"/>
                            </p:stCondLst>
                            <p:childTnLst>
                              <p:par>
                                <p:cTn id="20" presetID="63" presetClass="path" presetSubtype="0" accel="50000" decel="50000" fill="hold" grpId="3" nodeType="afterEffect">
                                  <p:stCondLst>
                                    <p:cond delay="0"/>
                                  </p:stCondLst>
                                  <p:childTnLst>
                                    <p:animMotion origin="layout" path="M 0 0.23861 L 0.10833 0.23861 " pathEditMode="relative" rAng="0" ptsTypes="AA">
                                      <p:cBhvr>
                                        <p:cTn id="21" dur="1000" fill="hold"/>
                                        <p:tgtEl>
                                          <p:spTgt spid="9"/>
                                        </p:tgtEl>
                                        <p:attrNameLst>
                                          <p:attrName>ppt_x</p:attrName>
                                          <p:attrName>ppt_y</p:attrName>
                                        </p:attrNameLst>
                                      </p:cBhvr>
                                      <p:rCtr x="5417" y="0"/>
                                    </p:animMotion>
                                  </p:childTnLst>
                                </p:cTn>
                              </p:par>
                            </p:childTnLst>
                          </p:cTn>
                        </p:par>
                        <p:par>
                          <p:cTn id="22" fill="hold">
                            <p:stCondLst>
                              <p:cond delay="2000"/>
                            </p:stCondLst>
                            <p:childTnLst>
                              <p:par>
                                <p:cTn id="23" presetID="64" presetClass="path" presetSubtype="0" accel="50000" decel="50000" fill="hold" grpId="4" nodeType="afterEffect">
                                  <p:stCondLst>
                                    <p:cond delay="0"/>
                                  </p:stCondLst>
                                  <p:childTnLst>
                                    <p:animMotion origin="layout" path="M 0.10833 0.23861 L 0.10833 -0.02775 " pathEditMode="relative" rAng="0" ptsTypes="AA">
                                      <p:cBhvr>
                                        <p:cTn id="24" dur="1000" fill="hold"/>
                                        <p:tgtEl>
                                          <p:spTgt spid="9"/>
                                        </p:tgtEl>
                                        <p:attrNameLst>
                                          <p:attrName>ppt_x</p:attrName>
                                          <p:attrName>ppt_y</p:attrName>
                                        </p:attrNameLst>
                                      </p:cBhvr>
                                      <p:rCtr x="0" y="-13318"/>
                                    </p:animMotion>
                                  </p:childTnLst>
                                </p:cTn>
                              </p:par>
                            </p:childTnLst>
                          </p:cTn>
                        </p:par>
                      </p:childTnLst>
                    </p:cTn>
                  </p:par>
                  <p:par>
                    <p:cTn id="25" fill="hold">
                      <p:stCondLst>
                        <p:cond delay="indefinite"/>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19"/>
                                        </p:tgtEl>
                                        <p:attrNameLst>
                                          <p:attrName>fillcolor</p:attrName>
                                        </p:attrNameLst>
                                      </p:cBhvr>
                                      <p:to>
                                        <a:schemeClr val="accent1"/>
                                      </p:to>
                                    </p:animClr>
                                    <p:set>
                                      <p:cBhvr>
                                        <p:cTn id="29" dur="2000" fill="hold"/>
                                        <p:tgtEl>
                                          <p:spTgt spid="19"/>
                                        </p:tgtEl>
                                        <p:attrNameLst>
                                          <p:attrName>fill.type</p:attrName>
                                        </p:attrNameLst>
                                      </p:cBhvr>
                                      <p:to>
                                        <p:strVal val="solid"/>
                                      </p:to>
                                    </p:set>
                                    <p:set>
                                      <p:cBhvr>
                                        <p:cTn id="30" dur="2000" fill="hold"/>
                                        <p:tgtEl>
                                          <p:spTgt spid="19"/>
                                        </p:tgtEl>
                                        <p:attrNameLst>
                                          <p:attrName>fill.on</p:attrName>
                                        </p:attrNameLst>
                                      </p:cBhvr>
                                      <p:to>
                                        <p:strVal val="true"/>
                                      </p:to>
                                    </p:set>
                                  </p:childTnLst>
                                </p:cTn>
                              </p:par>
                              <p:par>
                                <p:cTn id="31" presetID="1" presetClass="entr" presetSubtype="0" fill="hold" nodeType="with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childTnLst>
                                </p:cTn>
                              </p:par>
                            </p:childTnLst>
                          </p:cTn>
                        </p:par>
                        <p:par>
                          <p:cTn id="33" fill="hold">
                            <p:stCondLst>
                              <p:cond delay="2000"/>
                            </p:stCondLst>
                            <p:childTnLst>
                              <p:par>
                                <p:cTn id="34" presetID="42" presetClass="path" presetSubtype="0" accel="50000" decel="50000" fill="hold" grpId="5" nodeType="afterEffect">
                                  <p:stCondLst>
                                    <p:cond delay="0"/>
                                  </p:stCondLst>
                                  <p:childTnLst>
                                    <p:animMotion origin="layout" path="M 0.10833 -0.02775 L 0.10833 0.23861 " pathEditMode="relative" rAng="0" ptsTypes="AA">
                                      <p:cBhvr>
                                        <p:cTn id="35" dur="1000" fill="hold"/>
                                        <p:tgtEl>
                                          <p:spTgt spid="9"/>
                                        </p:tgtEl>
                                        <p:attrNameLst>
                                          <p:attrName>ppt_x</p:attrName>
                                          <p:attrName>ppt_y</p:attrName>
                                        </p:attrNameLst>
                                      </p:cBhvr>
                                      <p:rCtr x="0" y="13318"/>
                                    </p:animMotion>
                                  </p:childTnLst>
                                </p:cTn>
                              </p:par>
                            </p:childTnLst>
                          </p:cTn>
                        </p:par>
                        <p:par>
                          <p:cTn id="36" fill="hold">
                            <p:stCondLst>
                              <p:cond delay="3000"/>
                            </p:stCondLst>
                            <p:childTnLst>
                              <p:par>
                                <p:cTn id="37" presetID="35" presetClass="path" presetSubtype="0" accel="50000" decel="50000" fill="hold" grpId="6" nodeType="afterEffect">
                                  <p:stCondLst>
                                    <p:cond delay="0"/>
                                  </p:stCondLst>
                                  <p:childTnLst>
                                    <p:animMotion origin="layout" path="M 0.10833 0.23861 L 0 0.23861 " pathEditMode="relative" rAng="0" ptsTypes="AA">
                                      <p:cBhvr>
                                        <p:cTn id="38" dur="1000" fill="hold"/>
                                        <p:tgtEl>
                                          <p:spTgt spid="9"/>
                                        </p:tgtEl>
                                        <p:attrNameLst>
                                          <p:attrName>ppt_x</p:attrName>
                                          <p:attrName>ppt_y</p:attrName>
                                        </p:attrNameLst>
                                      </p:cBhvr>
                                      <p:rCtr x="-5417" y="0"/>
                                    </p:animMotion>
                                  </p:childTnLst>
                                </p:cTn>
                              </p:par>
                            </p:childTnLst>
                          </p:cTn>
                        </p:par>
                        <p:par>
                          <p:cTn id="39" fill="hold">
                            <p:stCondLst>
                              <p:cond delay="4000"/>
                            </p:stCondLst>
                            <p:childTnLst>
                              <p:par>
                                <p:cTn id="40" presetID="64" presetClass="path" presetSubtype="0" accel="50000" decel="50000" fill="hold" grpId="7" nodeType="afterEffect">
                                  <p:stCondLst>
                                    <p:cond delay="0"/>
                                  </p:stCondLst>
                                  <p:childTnLst>
                                    <p:animMotion origin="layout" path="M 0 0.23861 L 0 -0.04995 " pathEditMode="relative" rAng="0" ptsTypes="AA">
                                      <p:cBhvr>
                                        <p:cTn id="41" dur="1000" fill="hold"/>
                                        <p:tgtEl>
                                          <p:spTgt spid="9"/>
                                        </p:tgtEl>
                                        <p:attrNameLst>
                                          <p:attrName>ppt_x</p:attrName>
                                          <p:attrName>ppt_y</p:attrName>
                                        </p:attrNameLst>
                                      </p:cBhvr>
                                      <p:rCtr x="0" y="-14428"/>
                                    </p:animMotion>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0">
                                            <p:txEl>
                                              <p:pRg st="3" end="3"/>
                                            </p:txEl>
                                          </p:spTgt>
                                        </p:tgtEl>
                                        <p:attrNameLst>
                                          <p:attrName>style.visibility</p:attrName>
                                        </p:attrNameLst>
                                      </p:cBhvr>
                                      <p:to>
                                        <p:strVal val="visible"/>
                                      </p:to>
                                    </p:set>
                                  </p:childTnLst>
                                </p:cTn>
                              </p:par>
                              <p:par>
                                <p:cTn id="46" presetID="1" presetClass="emph" presetSubtype="2" fill="hold" nodeType="withEffect">
                                  <p:stCondLst>
                                    <p:cond delay="0"/>
                                  </p:stCondLst>
                                  <p:childTnLst>
                                    <p:animClr clrSpc="rgb" dir="cw">
                                      <p:cBhvr>
                                        <p:cTn id="47" dur="2000" fill="hold"/>
                                        <p:tgtEl>
                                          <p:spTgt spid="18"/>
                                        </p:tgtEl>
                                        <p:attrNameLst>
                                          <p:attrName>fillcolor</p:attrName>
                                        </p:attrNameLst>
                                      </p:cBhvr>
                                      <p:to>
                                        <a:srgbClr val="FF0000"/>
                                      </p:to>
                                    </p:animClr>
                                    <p:set>
                                      <p:cBhvr>
                                        <p:cTn id="48" dur="2000" fill="hold"/>
                                        <p:tgtEl>
                                          <p:spTgt spid="18"/>
                                        </p:tgtEl>
                                        <p:attrNameLst>
                                          <p:attrName>fill.type</p:attrName>
                                        </p:attrNameLst>
                                      </p:cBhvr>
                                      <p:to>
                                        <p:strVal val="solid"/>
                                      </p:to>
                                    </p:set>
                                    <p:set>
                                      <p:cBhvr>
                                        <p:cTn id="49" dur="2000" fill="hold"/>
                                        <p:tgtEl>
                                          <p:spTgt spid="18"/>
                                        </p:tgtEl>
                                        <p:attrNameLst>
                                          <p:attrName>fill.on</p:attrName>
                                        </p:attrNameLst>
                                      </p:cBhvr>
                                      <p:to>
                                        <p:strVal val="true"/>
                                      </p:to>
                                    </p:set>
                                  </p:childTnLst>
                                </p:cTn>
                              </p:par>
                              <p:par>
                                <p:cTn id="50" presetID="5" presetClass="emph" presetSubtype="1" nodeType="withEffect">
                                  <p:stCondLst>
                                    <p:cond delay="0"/>
                                  </p:stCondLst>
                                  <p:childTnLst>
                                    <p:set>
                                      <p:cBhvr override="childStyle">
                                        <p:cTn id="51" dur="indefinite"/>
                                        <p:tgtEl>
                                          <p:spTgt spid="6">
                                            <p:txEl>
                                              <p:pRg st="1" end="1"/>
                                            </p:txEl>
                                          </p:spTgt>
                                        </p:tgtEl>
                                        <p:attrNameLst>
                                          <p:attrName>style.fontStyle</p:attrName>
                                        </p:attrNameLst>
                                      </p:cBhvr>
                                      <p:to>
                                        <p:strVal val="normal"/>
                                      </p:to>
                                    </p:set>
                                    <p:set>
                                      <p:cBhvr override="childStyle">
                                        <p:cTn id="52" dur="indefinite"/>
                                        <p:tgtEl>
                                          <p:spTgt spid="6">
                                            <p:txEl>
                                              <p:pRg st="1" end="1"/>
                                            </p:txEl>
                                          </p:spTgt>
                                        </p:tgtEl>
                                        <p:attrNameLst>
                                          <p:attrName>style.fontWeight</p:attrName>
                                        </p:attrNameLst>
                                      </p:cBhvr>
                                      <p:to>
                                        <p:strVal val="bold"/>
                                      </p:to>
                                    </p:set>
                                    <p:set>
                                      <p:cBhvr override="childStyle">
                                        <p:cTn id="53" dur="indefinite"/>
                                        <p:tgtEl>
                                          <p:spTgt spid="6">
                                            <p:txEl>
                                              <p:pRg st="1" end="1"/>
                                            </p:txEl>
                                          </p:spTgt>
                                        </p:tgtEl>
                                        <p:attrNameLst>
                                          <p:attrName>style.textDecorationUnderline</p:attrName>
                                        </p:attrNameLst>
                                      </p:cBhvr>
                                      <p:to>
                                        <p:strVal val="false"/>
                                      </p:to>
                                    </p:set>
                                  </p:childTnLst>
                                </p:cTn>
                              </p:par>
                              <p:par>
                                <p:cTn id="54" presetID="1" presetClass="exit" presetSubtype="0" fill="hold" grpId="0" nodeType="withEffect">
                                  <p:stCondLst>
                                    <p:cond delay="0"/>
                                  </p:stCondLst>
                                  <p:childTnLst>
                                    <p:set>
                                      <p:cBhvr>
                                        <p:cTn id="55" dur="1" fill="hold">
                                          <p:stCondLst>
                                            <p:cond delay="0"/>
                                          </p:stCondLst>
                                        </p:cTn>
                                        <p:tgtEl>
                                          <p:spTgt spid="9"/>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0">
                                            <p:txEl>
                                              <p:pRg st="4" end="4"/>
                                            </p:txEl>
                                          </p:spTgt>
                                        </p:tgtEl>
                                        <p:attrNameLst>
                                          <p:attrName>style.visibility</p:attrName>
                                        </p:attrNameLst>
                                      </p:cBhvr>
                                      <p:to>
                                        <p:strVal val="visible"/>
                                      </p:to>
                                    </p:set>
                                  </p:childTnLst>
                                </p:cTn>
                              </p:par>
                              <p:par>
                                <p:cTn id="60" presetID="5" presetClass="emph" presetSubtype="1" nodeType="withEffect">
                                  <p:stCondLst>
                                    <p:cond delay="0"/>
                                  </p:stCondLst>
                                  <p:childTnLst>
                                    <p:set>
                                      <p:cBhvr override="childStyle">
                                        <p:cTn id="61" dur="indefinite"/>
                                        <p:tgtEl>
                                          <p:spTgt spid="6">
                                            <p:txEl>
                                              <p:pRg st="2" end="2"/>
                                            </p:txEl>
                                          </p:spTgt>
                                        </p:tgtEl>
                                        <p:attrNameLst>
                                          <p:attrName>style.fontStyle</p:attrName>
                                        </p:attrNameLst>
                                      </p:cBhvr>
                                      <p:to>
                                        <p:strVal val="normal"/>
                                      </p:to>
                                    </p:set>
                                    <p:set>
                                      <p:cBhvr override="childStyle">
                                        <p:cTn id="62" dur="indefinite"/>
                                        <p:tgtEl>
                                          <p:spTgt spid="6">
                                            <p:txEl>
                                              <p:pRg st="2" end="2"/>
                                            </p:txEl>
                                          </p:spTgt>
                                        </p:tgtEl>
                                        <p:attrNameLst>
                                          <p:attrName>style.fontWeight</p:attrName>
                                        </p:attrNameLst>
                                      </p:cBhvr>
                                      <p:to>
                                        <p:strVal val="bold"/>
                                      </p:to>
                                    </p:set>
                                    <p:set>
                                      <p:cBhvr override="childStyle">
                                        <p:cTn id="63" dur="indefinite"/>
                                        <p:tgtEl>
                                          <p:spTgt spid="6">
                                            <p:txEl>
                                              <p:pRg st="2" end="2"/>
                                            </p:txEl>
                                          </p:spTgt>
                                        </p:tgtEl>
                                        <p:attrNameLst>
                                          <p:attrName>style.textDecorationUnderline</p:attrName>
                                        </p:attrNameLst>
                                      </p:cBhvr>
                                      <p:to>
                                        <p:strVal val="false"/>
                                      </p:to>
                                    </p:set>
                                  </p:childTnLst>
                                </p:cTn>
                              </p:par>
                            </p:childTnLst>
                          </p:cTn>
                        </p:par>
                      </p:childTnLst>
                    </p:cTn>
                  </p:par>
                  <p:par>
                    <p:cTn id="64" fill="hold">
                      <p:stCondLst>
                        <p:cond delay="indefinite"/>
                      </p:stCondLst>
                      <p:childTnLst>
                        <p:par>
                          <p:cTn id="65" fill="hold">
                            <p:stCondLst>
                              <p:cond delay="0"/>
                            </p:stCondLst>
                            <p:childTnLst>
                              <p:par>
                                <p:cTn id="66" presetID="1" presetClass="emph" presetSubtype="2" fill="hold" nodeType="clickEffect">
                                  <p:stCondLst>
                                    <p:cond delay="0"/>
                                  </p:stCondLst>
                                  <p:childTnLst>
                                    <p:animClr clrSpc="rgb" dir="cw">
                                      <p:cBhvr>
                                        <p:cTn id="67" dur="2000" fill="hold"/>
                                        <p:tgtEl>
                                          <p:spTgt spid="18"/>
                                        </p:tgtEl>
                                        <p:attrNameLst>
                                          <p:attrName>fillcolor</p:attrName>
                                        </p:attrNameLst>
                                      </p:cBhvr>
                                      <p:to>
                                        <a:schemeClr val="accent1"/>
                                      </p:to>
                                    </p:animClr>
                                    <p:set>
                                      <p:cBhvr>
                                        <p:cTn id="68" dur="2000" fill="hold"/>
                                        <p:tgtEl>
                                          <p:spTgt spid="18"/>
                                        </p:tgtEl>
                                        <p:attrNameLst>
                                          <p:attrName>fill.type</p:attrName>
                                        </p:attrNameLst>
                                      </p:cBhvr>
                                      <p:to>
                                        <p:strVal val="solid"/>
                                      </p:to>
                                    </p:set>
                                    <p:set>
                                      <p:cBhvr>
                                        <p:cTn id="69" dur="2000" fill="hold"/>
                                        <p:tgtEl>
                                          <p:spTgt spid="1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9" grpId="2" animBg="1"/>
      <p:bldP spid="9" grpId="3" animBg="1"/>
      <p:bldP spid="9" grpId="4" animBg="1"/>
      <p:bldP spid="9" grpId="5" animBg="1"/>
      <p:bldP spid="9" grpId="6" animBg="1"/>
      <p:bldP spid="9" grpId="7"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Accelerated Critical Sections (ACS)</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sz="1100" dirty="0"/>
          </a:p>
          <a:p>
            <a:r>
              <a:rPr lang="en-US" dirty="0"/>
              <a:t>Accelerate Amdahl</a:t>
            </a:r>
            <a:r>
              <a:rPr lang="ja-JP" altLang="en-US" dirty="0"/>
              <a:t>’</a:t>
            </a:r>
            <a:r>
              <a:rPr lang="en-US" dirty="0"/>
              <a:t>s serial part </a:t>
            </a:r>
            <a:r>
              <a:rPr lang="en-US" b="1" dirty="0">
                <a:solidFill>
                  <a:srgbClr val="FF0000"/>
                </a:solidFill>
              </a:rPr>
              <a:t>and critical sections </a:t>
            </a:r>
            <a:r>
              <a:rPr lang="en-US" dirty="0"/>
              <a:t>using the large core</a:t>
            </a:r>
          </a:p>
          <a:p>
            <a:pPr lvl="1"/>
            <a:r>
              <a:rPr lang="en-US" dirty="0" err="1">
                <a:solidFill>
                  <a:srgbClr val="000000"/>
                </a:solidFill>
                <a:latin typeface="Tahoma" charset="0"/>
              </a:rPr>
              <a:t>Suleman</a:t>
            </a:r>
            <a:r>
              <a:rPr lang="en-US" dirty="0">
                <a:solidFill>
                  <a:srgbClr val="000000"/>
                </a:solidFill>
                <a:latin typeface="Tahoma" charset="0"/>
              </a:rPr>
              <a:t> et al., </a:t>
            </a:r>
            <a:r>
              <a:rPr lang="ja-JP" altLang="en-US" dirty="0">
                <a:solidFill>
                  <a:srgbClr val="000000"/>
                </a:solidFill>
                <a:latin typeface="Tahoma" charset="0"/>
              </a:rPr>
              <a:t>“</a:t>
            </a:r>
            <a:r>
              <a:rPr lang="en-US" altLang="ja-JP" dirty="0">
                <a:solidFill>
                  <a:srgbClr val="0000FF"/>
                </a:solidFill>
                <a:latin typeface="Tahoma" charset="0"/>
              </a:rPr>
              <a:t>Accelerating Critical Section Execution with Asymmetric Multi-Core Architectures</a:t>
            </a:r>
            <a:r>
              <a:rPr lang="en-US" altLang="ja-JP" dirty="0">
                <a:solidFill>
                  <a:srgbClr val="000000"/>
                </a:solidFill>
                <a:latin typeface="Tahoma" charset="0"/>
              </a:rPr>
              <a:t>,</a:t>
            </a:r>
            <a:r>
              <a:rPr lang="ja-JP" altLang="en-US" dirty="0">
                <a:solidFill>
                  <a:srgbClr val="000000"/>
                </a:solidFill>
                <a:latin typeface="Tahoma" charset="0"/>
              </a:rPr>
              <a:t>”</a:t>
            </a:r>
            <a:r>
              <a:rPr lang="en-US" altLang="ja-JP" dirty="0">
                <a:solidFill>
                  <a:srgbClr val="000000"/>
                </a:solidFill>
                <a:latin typeface="Tahoma" charset="0"/>
              </a:rPr>
              <a:t> ASPLOS 2009, IEEE Micro Top Picks 2010.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594FA-E141-4234-AE05-360401972BE7}" type="slidenum">
              <a:rPr kumimoji="0" lang="en-US" altLang="en-US" sz="1600" b="0" i="0" u="none" strike="noStrike" kern="1200" cap="none" spc="0" normalizeH="0" baseline="0" noProof="0" smtClean="0">
                <a:ln>
                  <a:noFill/>
                </a:ln>
                <a:solidFill>
                  <a:srgbClr val="000000"/>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altLang="en-US" sz="1600" b="0" i="0" u="none" strike="noStrike" kern="1200" cap="none" spc="0" normalizeH="0" baseline="0" noProof="0">
              <a:ln>
                <a:noFill/>
              </a:ln>
              <a:solidFill>
                <a:srgbClr val="000000"/>
              </a:solidFill>
              <a:effectLst/>
              <a:uLnTx/>
              <a:uFillTx/>
              <a:latin typeface="Garamond" pitchFamily="18" charset="0"/>
              <a:ea typeface="+mn-ea"/>
              <a:cs typeface="+mn-cs"/>
            </a:endParaRPr>
          </a:p>
        </p:txBody>
      </p:sp>
      <p:grpSp>
        <p:nvGrpSpPr>
          <p:cNvPr id="5" name="Group 4"/>
          <p:cNvGrpSpPr>
            <a:grpSpLocks/>
          </p:cNvGrpSpPr>
          <p:nvPr/>
        </p:nvGrpSpPr>
        <p:grpSpPr bwMode="auto">
          <a:xfrm>
            <a:off x="3352800" y="1295400"/>
            <a:ext cx="2286000" cy="2787650"/>
            <a:chOff x="3888" y="816"/>
            <a:chExt cx="1440" cy="1756"/>
          </a:xfrm>
        </p:grpSpPr>
        <p:sp>
          <p:nvSpPr>
            <p:cNvPr id="6" name="Rectangle 18"/>
            <p:cNvSpPr>
              <a:spLocks noChangeArrowheads="1"/>
            </p:cNvSpPr>
            <p:nvPr/>
          </p:nvSpPr>
          <p:spPr bwMode="auto">
            <a:xfrm>
              <a:off x="3888" y="816"/>
              <a:ext cx="1440" cy="1440"/>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a:ea typeface="+mn-ea"/>
                <a:cs typeface="+mn-cs"/>
              </a:endParaRPr>
            </a:p>
          </p:txBody>
        </p:sp>
        <p:grpSp>
          <p:nvGrpSpPr>
            <p:cNvPr id="7" name="Group 47"/>
            <p:cNvGrpSpPr>
              <a:grpSpLocks/>
            </p:cNvGrpSpPr>
            <p:nvPr/>
          </p:nvGrpSpPr>
          <p:grpSpPr bwMode="auto">
            <a:xfrm>
              <a:off x="3936" y="1536"/>
              <a:ext cx="672" cy="672"/>
              <a:chOff x="3648" y="3120"/>
              <a:chExt cx="672" cy="672"/>
            </a:xfrm>
          </p:grpSpPr>
          <p:sp>
            <p:nvSpPr>
              <p:cNvPr id="20" name="Rectangle 4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Tahoma"/>
                    <a:ea typeface="+mn-ea"/>
                    <a:cs typeface="+mn-cs"/>
                  </a:rPr>
                  <a:t>Small</a:t>
                </a:r>
                <a:br>
                  <a:rPr kumimoji="0" lang="en-US" sz="1000" b="0" i="0" u="none" strike="noStrike" kern="1200" cap="none" spc="0" normalizeH="0" baseline="0" noProof="0">
                    <a:ln>
                      <a:noFill/>
                    </a:ln>
                    <a:solidFill>
                      <a:srgbClr val="000000"/>
                    </a:solidFill>
                    <a:effectLst/>
                    <a:uLnTx/>
                    <a:uFillTx/>
                    <a:latin typeface="Tahoma"/>
                    <a:ea typeface="+mn-ea"/>
                    <a:cs typeface="+mn-cs"/>
                  </a:rPr>
                </a:br>
                <a:r>
                  <a:rPr kumimoji="0" lang="en-US" sz="1000" b="0" i="0" u="none" strike="noStrike" kern="1200" cap="none" spc="0" normalizeH="0" baseline="0" noProof="0">
                    <a:ln>
                      <a:noFill/>
                    </a:ln>
                    <a:solidFill>
                      <a:srgbClr val="000000"/>
                    </a:solidFill>
                    <a:effectLst/>
                    <a:uLnTx/>
                    <a:uFillTx/>
                    <a:latin typeface="Tahoma"/>
                    <a:ea typeface="+mn-ea"/>
                    <a:cs typeface="+mn-cs"/>
                  </a:rPr>
                  <a:t>core</a:t>
                </a:r>
              </a:p>
            </p:txBody>
          </p:sp>
          <p:sp>
            <p:nvSpPr>
              <p:cNvPr id="21" name="Rectangle 4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Tahoma"/>
                    <a:ea typeface="+mn-ea"/>
                    <a:cs typeface="+mn-cs"/>
                  </a:rPr>
                  <a:t>Small</a:t>
                </a:r>
                <a:br>
                  <a:rPr kumimoji="0" lang="en-US" sz="1000" b="0" i="0" u="none" strike="noStrike" kern="1200" cap="none" spc="0" normalizeH="0" baseline="0" noProof="0">
                    <a:ln>
                      <a:noFill/>
                    </a:ln>
                    <a:solidFill>
                      <a:srgbClr val="000000"/>
                    </a:solidFill>
                    <a:effectLst/>
                    <a:uLnTx/>
                    <a:uFillTx/>
                    <a:latin typeface="Tahoma"/>
                    <a:ea typeface="+mn-ea"/>
                    <a:cs typeface="+mn-cs"/>
                  </a:rPr>
                </a:br>
                <a:r>
                  <a:rPr kumimoji="0" lang="en-US" sz="1000" b="0" i="0" u="none" strike="noStrike" kern="1200" cap="none" spc="0" normalizeH="0" baseline="0" noProof="0">
                    <a:ln>
                      <a:noFill/>
                    </a:ln>
                    <a:solidFill>
                      <a:srgbClr val="000000"/>
                    </a:solidFill>
                    <a:effectLst/>
                    <a:uLnTx/>
                    <a:uFillTx/>
                    <a:latin typeface="Tahoma"/>
                    <a:ea typeface="+mn-ea"/>
                    <a:cs typeface="+mn-cs"/>
                  </a:rPr>
                  <a:t>core</a:t>
                </a:r>
              </a:p>
            </p:txBody>
          </p:sp>
          <p:sp>
            <p:nvSpPr>
              <p:cNvPr id="22" name="Rectangle 5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Tahoma"/>
                    <a:ea typeface="+mn-ea"/>
                    <a:cs typeface="+mn-cs"/>
                  </a:rPr>
                  <a:t>Small</a:t>
                </a:r>
                <a:br>
                  <a:rPr kumimoji="0" lang="en-US" sz="1000" b="0" i="0" u="none" strike="noStrike" kern="1200" cap="none" spc="0" normalizeH="0" baseline="0" noProof="0">
                    <a:ln>
                      <a:noFill/>
                    </a:ln>
                    <a:solidFill>
                      <a:srgbClr val="000000"/>
                    </a:solidFill>
                    <a:effectLst/>
                    <a:uLnTx/>
                    <a:uFillTx/>
                    <a:latin typeface="Tahoma"/>
                    <a:ea typeface="+mn-ea"/>
                    <a:cs typeface="+mn-cs"/>
                  </a:rPr>
                </a:br>
                <a:r>
                  <a:rPr kumimoji="0" lang="en-US" sz="1000" b="0" i="0" u="none" strike="noStrike" kern="1200" cap="none" spc="0" normalizeH="0" baseline="0" noProof="0">
                    <a:ln>
                      <a:noFill/>
                    </a:ln>
                    <a:solidFill>
                      <a:srgbClr val="000000"/>
                    </a:solidFill>
                    <a:effectLst/>
                    <a:uLnTx/>
                    <a:uFillTx/>
                    <a:latin typeface="Tahoma"/>
                    <a:ea typeface="+mn-ea"/>
                    <a:cs typeface="+mn-cs"/>
                  </a:rPr>
                  <a:t>core</a:t>
                </a:r>
              </a:p>
            </p:txBody>
          </p:sp>
          <p:sp>
            <p:nvSpPr>
              <p:cNvPr id="23" name="Rectangle 5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Tahoma"/>
                    <a:ea typeface="+mn-ea"/>
                    <a:cs typeface="+mn-cs"/>
                  </a:rPr>
                  <a:t>Small</a:t>
                </a:r>
                <a:br>
                  <a:rPr kumimoji="0" lang="en-US" sz="1000" b="0" i="0" u="none" strike="noStrike" kern="1200" cap="none" spc="0" normalizeH="0" baseline="0" noProof="0">
                    <a:ln>
                      <a:noFill/>
                    </a:ln>
                    <a:solidFill>
                      <a:srgbClr val="000000"/>
                    </a:solidFill>
                    <a:effectLst/>
                    <a:uLnTx/>
                    <a:uFillTx/>
                    <a:latin typeface="Tahoma"/>
                    <a:ea typeface="+mn-ea"/>
                    <a:cs typeface="+mn-cs"/>
                  </a:rPr>
                </a:br>
                <a:r>
                  <a:rPr kumimoji="0" lang="en-US" sz="1000" b="0" i="0" u="none" strike="noStrike" kern="1200" cap="none" spc="0" normalizeH="0" baseline="0" noProof="0">
                    <a:ln>
                      <a:noFill/>
                    </a:ln>
                    <a:solidFill>
                      <a:srgbClr val="000000"/>
                    </a:solidFill>
                    <a:effectLst/>
                    <a:uLnTx/>
                    <a:uFillTx/>
                    <a:latin typeface="Tahoma"/>
                    <a:ea typeface="+mn-ea"/>
                    <a:cs typeface="+mn-cs"/>
                  </a:rPr>
                  <a:t>core</a:t>
                </a:r>
              </a:p>
            </p:txBody>
          </p:sp>
        </p:grpSp>
        <p:grpSp>
          <p:nvGrpSpPr>
            <p:cNvPr id="8" name="Group 52"/>
            <p:cNvGrpSpPr>
              <a:grpSpLocks/>
            </p:cNvGrpSpPr>
            <p:nvPr/>
          </p:nvGrpSpPr>
          <p:grpSpPr bwMode="auto">
            <a:xfrm>
              <a:off x="4608" y="1536"/>
              <a:ext cx="672" cy="672"/>
              <a:chOff x="3648" y="3120"/>
              <a:chExt cx="672" cy="672"/>
            </a:xfrm>
          </p:grpSpPr>
          <p:sp>
            <p:nvSpPr>
              <p:cNvPr id="16" name="Rectangle 5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Tahoma"/>
                    <a:ea typeface="+mn-ea"/>
                    <a:cs typeface="+mn-cs"/>
                  </a:rPr>
                  <a:t>Small</a:t>
                </a:r>
                <a:br>
                  <a:rPr kumimoji="0" lang="en-US" sz="1000" b="0" i="0" u="none" strike="noStrike" kern="1200" cap="none" spc="0" normalizeH="0" baseline="0" noProof="0">
                    <a:ln>
                      <a:noFill/>
                    </a:ln>
                    <a:solidFill>
                      <a:srgbClr val="000000"/>
                    </a:solidFill>
                    <a:effectLst/>
                    <a:uLnTx/>
                    <a:uFillTx/>
                    <a:latin typeface="Tahoma"/>
                    <a:ea typeface="+mn-ea"/>
                    <a:cs typeface="+mn-cs"/>
                  </a:rPr>
                </a:br>
                <a:r>
                  <a:rPr kumimoji="0" lang="en-US" sz="1000" b="0" i="0" u="none" strike="noStrike" kern="1200" cap="none" spc="0" normalizeH="0" baseline="0" noProof="0">
                    <a:ln>
                      <a:noFill/>
                    </a:ln>
                    <a:solidFill>
                      <a:srgbClr val="000000"/>
                    </a:solidFill>
                    <a:effectLst/>
                    <a:uLnTx/>
                    <a:uFillTx/>
                    <a:latin typeface="Tahoma"/>
                    <a:ea typeface="+mn-ea"/>
                    <a:cs typeface="+mn-cs"/>
                  </a:rPr>
                  <a:t>core</a:t>
                </a:r>
              </a:p>
            </p:txBody>
          </p:sp>
          <p:sp>
            <p:nvSpPr>
              <p:cNvPr id="17" name="Rectangle 5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Tahoma"/>
                    <a:ea typeface="+mn-ea"/>
                    <a:cs typeface="+mn-cs"/>
                  </a:rPr>
                  <a:t>Small</a:t>
                </a:r>
                <a:br>
                  <a:rPr kumimoji="0" lang="en-US" sz="1000" b="0" i="0" u="none" strike="noStrike" kern="1200" cap="none" spc="0" normalizeH="0" baseline="0" noProof="0">
                    <a:ln>
                      <a:noFill/>
                    </a:ln>
                    <a:solidFill>
                      <a:srgbClr val="000000"/>
                    </a:solidFill>
                    <a:effectLst/>
                    <a:uLnTx/>
                    <a:uFillTx/>
                    <a:latin typeface="Tahoma"/>
                    <a:ea typeface="+mn-ea"/>
                    <a:cs typeface="+mn-cs"/>
                  </a:rPr>
                </a:br>
                <a:r>
                  <a:rPr kumimoji="0" lang="en-US" sz="1000" b="0" i="0" u="none" strike="noStrike" kern="1200" cap="none" spc="0" normalizeH="0" baseline="0" noProof="0">
                    <a:ln>
                      <a:noFill/>
                    </a:ln>
                    <a:solidFill>
                      <a:srgbClr val="000000"/>
                    </a:solidFill>
                    <a:effectLst/>
                    <a:uLnTx/>
                    <a:uFillTx/>
                    <a:latin typeface="Tahoma"/>
                    <a:ea typeface="+mn-ea"/>
                    <a:cs typeface="+mn-cs"/>
                  </a:rPr>
                  <a:t>core</a:t>
                </a:r>
              </a:p>
            </p:txBody>
          </p:sp>
          <p:sp>
            <p:nvSpPr>
              <p:cNvPr id="18" name="Rectangle 5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Tahoma"/>
                    <a:ea typeface="+mn-ea"/>
                    <a:cs typeface="+mn-cs"/>
                  </a:rPr>
                  <a:t>Small</a:t>
                </a:r>
                <a:br>
                  <a:rPr kumimoji="0" lang="en-US" sz="1000" b="0" i="0" u="none" strike="noStrike" kern="1200" cap="none" spc="0" normalizeH="0" baseline="0" noProof="0">
                    <a:ln>
                      <a:noFill/>
                    </a:ln>
                    <a:solidFill>
                      <a:srgbClr val="000000"/>
                    </a:solidFill>
                    <a:effectLst/>
                    <a:uLnTx/>
                    <a:uFillTx/>
                    <a:latin typeface="Tahoma"/>
                    <a:ea typeface="+mn-ea"/>
                    <a:cs typeface="+mn-cs"/>
                  </a:rPr>
                </a:br>
                <a:r>
                  <a:rPr kumimoji="0" lang="en-US" sz="1000" b="0" i="0" u="none" strike="noStrike" kern="1200" cap="none" spc="0" normalizeH="0" baseline="0" noProof="0">
                    <a:ln>
                      <a:noFill/>
                    </a:ln>
                    <a:solidFill>
                      <a:srgbClr val="000000"/>
                    </a:solidFill>
                    <a:effectLst/>
                    <a:uLnTx/>
                    <a:uFillTx/>
                    <a:latin typeface="Tahoma"/>
                    <a:ea typeface="+mn-ea"/>
                    <a:cs typeface="+mn-cs"/>
                  </a:rPr>
                  <a:t>core</a:t>
                </a:r>
              </a:p>
            </p:txBody>
          </p:sp>
          <p:sp>
            <p:nvSpPr>
              <p:cNvPr id="19" name="Rectangle 5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Tahoma"/>
                    <a:ea typeface="+mn-ea"/>
                    <a:cs typeface="+mn-cs"/>
                  </a:rPr>
                  <a:t>Small</a:t>
                </a:r>
                <a:br>
                  <a:rPr kumimoji="0" lang="en-US" sz="1000" b="0" i="0" u="none" strike="noStrike" kern="1200" cap="none" spc="0" normalizeH="0" baseline="0" noProof="0">
                    <a:ln>
                      <a:noFill/>
                    </a:ln>
                    <a:solidFill>
                      <a:srgbClr val="000000"/>
                    </a:solidFill>
                    <a:effectLst/>
                    <a:uLnTx/>
                    <a:uFillTx/>
                    <a:latin typeface="Tahoma"/>
                    <a:ea typeface="+mn-ea"/>
                    <a:cs typeface="+mn-cs"/>
                  </a:rPr>
                </a:br>
                <a:r>
                  <a:rPr kumimoji="0" lang="en-US" sz="1000" b="0" i="0" u="none" strike="noStrike" kern="1200" cap="none" spc="0" normalizeH="0" baseline="0" noProof="0">
                    <a:ln>
                      <a:noFill/>
                    </a:ln>
                    <a:solidFill>
                      <a:srgbClr val="000000"/>
                    </a:solidFill>
                    <a:effectLst/>
                    <a:uLnTx/>
                    <a:uFillTx/>
                    <a:latin typeface="Tahoma"/>
                    <a:ea typeface="+mn-ea"/>
                    <a:cs typeface="+mn-cs"/>
                  </a:rPr>
                  <a:t>core</a:t>
                </a:r>
              </a:p>
            </p:txBody>
          </p:sp>
        </p:grpSp>
        <p:grpSp>
          <p:nvGrpSpPr>
            <p:cNvPr id="9" name="Group 57"/>
            <p:cNvGrpSpPr>
              <a:grpSpLocks/>
            </p:cNvGrpSpPr>
            <p:nvPr/>
          </p:nvGrpSpPr>
          <p:grpSpPr bwMode="auto">
            <a:xfrm>
              <a:off x="4608" y="864"/>
              <a:ext cx="672" cy="672"/>
              <a:chOff x="3648" y="3120"/>
              <a:chExt cx="672" cy="672"/>
            </a:xfrm>
          </p:grpSpPr>
          <p:sp>
            <p:nvSpPr>
              <p:cNvPr id="12" name="Rectangle 5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Tahoma"/>
                    <a:ea typeface="+mn-ea"/>
                    <a:cs typeface="+mn-cs"/>
                  </a:rPr>
                  <a:t>Small</a:t>
                </a:r>
                <a:br>
                  <a:rPr kumimoji="0" lang="en-US" sz="1000" b="0" i="0" u="none" strike="noStrike" kern="1200" cap="none" spc="0" normalizeH="0" baseline="0" noProof="0">
                    <a:ln>
                      <a:noFill/>
                    </a:ln>
                    <a:solidFill>
                      <a:srgbClr val="000000"/>
                    </a:solidFill>
                    <a:effectLst/>
                    <a:uLnTx/>
                    <a:uFillTx/>
                    <a:latin typeface="Tahoma"/>
                    <a:ea typeface="+mn-ea"/>
                    <a:cs typeface="+mn-cs"/>
                  </a:rPr>
                </a:br>
                <a:r>
                  <a:rPr kumimoji="0" lang="en-US" sz="1000" b="0" i="0" u="none" strike="noStrike" kern="1200" cap="none" spc="0" normalizeH="0" baseline="0" noProof="0">
                    <a:ln>
                      <a:noFill/>
                    </a:ln>
                    <a:solidFill>
                      <a:srgbClr val="000000"/>
                    </a:solidFill>
                    <a:effectLst/>
                    <a:uLnTx/>
                    <a:uFillTx/>
                    <a:latin typeface="Tahoma"/>
                    <a:ea typeface="+mn-ea"/>
                    <a:cs typeface="+mn-cs"/>
                  </a:rPr>
                  <a:t>core</a:t>
                </a:r>
              </a:p>
            </p:txBody>
          </p:sp>
          <p:sp>
            <p:nvSpPr>
              <p:cNvPr id="13" name="Rectangle 5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Tahoma"/>
                    <a:ea typeface="+mn-ea"/>
                    <a:cs typeface="+mn-cs"/>
                  </a:rPr>
                  <a:t>Small</a:t>
                </a:r>
                <a:br>
                  <a:rPr kumimoji="0" lang="en-US" sz="1000" b="0" i="0" u="none" strike="noStrike" kern="1200" cap="none" spc="0" normalizeH="0" baseline="0" noProof="0">
                    <a:ln>
                      <a:noFill/>
                    </a:ln>
                    <a:solidFill>
                      <a:srgbClr val="000000"/>
                    </a:solidFill>
                    <a:effectLst/>
                    <a:uLnTx/>
                    <a:uFillTx/>
                    <a:latin typeface="Tahoma"/>
                    <a:ea typeface="+mn-ea"/>
                    <a:cs typeface="+mn-cs"/>
                  </a:rPr>
                </a:br>
                <a:r>
                  <a:rPr kumimoji="0" lang="en-US" sz="1000" b="0" i="0" u="none" strike="noStrike" kern="1200" cap="none" spc="0" normalizeH="0" baseline="0" noProof="0">
                    <a:ln>
                      <a:noFill/>
                    </a:ln>
                    <a:solidFill>
                      <a:srgbClr val="000000"/>
                    </a:solidFill>
                    <a:effectLst/>
                    <a:uLnTx/>
                    <a:uFillTx/>
                    <a:latin typeface="Tahoma"/>
                    <a:ea typeface="+mn-ea"/>
                    <a:cs typeface="+mn-cs"/>
                  </a:rPr>
                  <a:t>core</a:t>
                </a:r>
              </a:p>
            </p:txBody>
          </p:sp>
          <p:sp>
            <p:nvSpPr>
              <p:cNvPr id="14" name="Rectangle 6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Tahoma"/>
                    <a:ea typeface="+mn-ea"/>
                    <a:cs typeface="+mn-cs"/>
                  </a:rPr>
                  <a:t>Small</a:t>
                </a:r>
                <a:br>
                  <a:rPr kumimoji="0" lang="en-US" sz="1000" b="0" i="0" u="none" strike="noStrike" kern="1200" cap="none" spc="0" normalizeH="0" baseline="0" noProof="0">
                    <a:ln>
                      <a:noFill/>
                    </a:ln>
                    <a:solidFill>
                      <a:srgbClr val="000000"/>
                    </a:solidFill>
                    <a:effectLst/>
                    <a:uLnTx/>
                    <a:uFillTx/>
                    <a:latin typeface="Tahoma"/>
                    <a:ea typeface="+mn-ea"/>
                    <a:cs typeface="+mn-cs"/>
                  </a:rPr>
                </a:br>
                <a:r>
                  <a:rPr kumimoji="0" lang="en-US" sz="1000" b="0" i="0" u="none" strike="noStrike" kern="1200" cap="none" spc="0" normalizeH="0" baseline="0" noProof="0">
                    <a:ln>
                      <a:noFill/>
                    </a:ln>
                    <a:solidFill>
                      <a:srgbClr val="000000"/>
                    </a:solidFill>
                    <a:effectLst/>
                    <a:uLnTx/>
                    <a:uFillTx/>
                    <a:latin typeface="Tahoma"/>
                    <a:ea typeface="+mn-ea"/>
                    <a:cs typeface="+mn-cs"/>
                  </a:rPr>
                  <a:t>core</a:t>
                </a:r>
              </a:p>
            </p:txBody>
          </p:sp>
          <p:sp>
            <p:nvSpPr>
              <p:cNvPr id="15" name="Rectangle 6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Tahoma"/>
                    <a:ea typeface="+mn-ea"/>
                    <a:cs typeface="+mn-cs"/>
                  </a:rPr>
                  <a:t>Small</a:t>
                </a:r>
                <a:br>
                  <a:rPr kumimoji="0" lang="en-US" sz="1000" b="0" i="0" u="none" strike="noStrike" kern="1200" cap="none" spc="0" normalizeH="0" baseline="0" noProof="0">
                    <a:ln>
                      <a:noFill/>
                    </a:ln>
                    <a:solidFill>
                      <a:srgbClr val="000000"/>
                    </a:solidFill>
                    <a:effectLst/>
                    <a:uLnTx/>
                    <a:uFillTx/>
                    <a:latin typeface="Tahoma"/>
                    <a:ea typeface="+mn-ea"/>
                    <a:cs typeface="+mn-cs"/>
                  </a:rPr>
                </a:br>
                <a:r>
                  <a:rPr kumimoji="0" lang="en-US" sz="1000" b="0" i="0" u="none" strike="noStrike" kern="1200" cap="none" spc="0" normalizeH="0" baseline="0" noProof="0">
                    <a:ln>
                      <a:noFill/>
                    </a:ln>
                    <a:solidFill>
                      <a:srgbClr val="000000"/>
                    </a:solidFill>
                    <a:effectLst/>
                    <a:uLnTx/>
                    <a:uFillTx/>
                    <a:latin typeface="Tahoma"/>
                    <a:ea typeface="+mn-ea"/>
                    <a:cs typeface="+mn-cs"/>
                  </a:rPr>
                  <a:t>core</a:t>
                </a:r>
              </a:p>
            </p:txBody>
          </p:sp>
        </p:grpSp>
        <p:sp>
          <p:nvSpPr>
            <p:cNvPr id="10" name="Rectangle 67"/>
            <p:cNvSpPr>
              <a:spLocks noChangeArrowheads="1"/>
            </p:cNvSpPr>
            <p:nvPr/>
          </p:nvSpPr>
          <p:spPr bwMode="auto">
            <a:xfrm>
              <a:off x="3936" y="864"/>
              <a:ext cx="672" cy="67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ahoma"/>
                  <a:ea typeface="+mn-ea"/>
                  <a:cs typeface="+mn-cs"/>
                </a:rPr>
                <a:t>Large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ahoma"/>
                  <a:ea typeface="+mn-ea"/>
                  <a:cs typeface="+mn-cs"/>
                </a:rPr>
                <a:t>core</a:t>
              </a:r>
            </a:p>
          </p:txBody>
        </p:sp>
        <p:sp>
          <p:nvSpPr>
            <p:cNvPr id="11" name="Text Box 70"/>
            <p:cNvSpPr txBox="1">
              <a:spLocks noChangeArrowheads="1"/>
            </p:cNvSpPr>
            <p:nvPr/>
          </p:nvSpPr>
          <p:spPr bwMode="auto">
            <a:xfrm>
              <a:off x="3936" y="2341"/>
              <a:ext cx="1344" cy="2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New Roman" charset="0"/>
                  <a:ea typeface="ＭＳ Ｐゴシック" charset="0"/>
                </a:rPr>
                <a:t>ACMP</a:t>
              </a:r>
            </a:p>
          </p:txBody>
        </p:sp>
      </p:grpSp>
      <p:sp>
        <p:nvSpPr>
          <p:cNvPr id="24" name="Line 25"/>
          <p:cNvSpPr>
            <a:spLocks noChangeShapeType="1"/>
          </p:cNvSpPr>
          <p:nvPr/>
        </p:nvSpPr>
        <p:spPr bwMode="auto">
          <a:xfrm flipV="1">
            <a:off x="2286000" y="1905000"/>
            <a:ext cx="1066800" cy="228600"/>
          </a:xfrm>
          <a:prstGeom prst="line">
            <a:avLst/>
          </a:prstGeom>
          <a:noFill/>
          <a:ln w="4445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a:ea typeface="+mn-ea"/>
              <a:cs typeface="+mn-cs"/>
            </a:endParaRPr>
          </a:p>
        </p:txBody>
      </p:sp>
      <p:sp>
        <p:nvSpPr>
          <p:cNvPr id="25" name="Text Box 26"/>
          <p:cNvSpPr txBox="1">
            <a:spLocks noChangeArrowheads="1"/>
          </p:cNvSpPr>
          <p:nvPr/>
        </p:nvSpPr>
        <p:spPr bwMode="auto">
          <a:xfrm>
            <a:off x="228600" y="1676400"/>
            <a:ext cx="23622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Arial" charset="0"/>
                <a:ea typeface="ＭＳ Ｐゴシック" charset="0"/>
                <a:cs typeface="+mn-cs"/>
              </a:rPr>
              <a:t>Critical Section</a:t>
            </a:r>
            <a:br>
              <a:rPr kumimoji="0" lang="en-US" sz="2000" b="1" i="0" u="none" strike="noStrike" kern="1200" cap="none" spc="0" normalizeH="0" baseline="0" noProof="0" dirty="0">
                <a:ln>
                  <a:noFill/>
                </a:ln>
                <a:solidFill>
                  <a:srgbClr val="FF0000"/>
                </a:solidFill>
                <a:effectLst/>
                <a:uLnTx/>
                <a:uFillTx/>
                <a:latin typeface="Arial" charset="0"/>
                <a:ea typeface="ＭＳ Ｐゴシック" charset="0"/>
                <a:cs typeface="+mn-cs"/>
              </a:rPr>
            </a:br>
            <a:r>
              <a:rPr kumimoji="0" lang="en-US" sz="2000" b="1" i="0" u="none" strike="noStrike" kern="1200" cap="none" spc="0" normalizeH="0" baseline="0" noProof="0" dirty="0">
                <a:ln>
                  <a:noFill/>
                </a:ln>
                <a:solidFill>
                  <a:srgbClr val="FF0000"/>
                </a:solidFill>
                <a:effectLst/>
                <a:uLnTx/>
                <a:uFillTx/>
                <a:latin typeface="Arial" charset="0"/>
                <a:ea typeface="ＭＳ Ｐゴシック" charset="0"/>
                <a:cs typeface="+mn-cs"/>
              </a:rPr>
              <a:t>Request Buffer (CSRB)</a:t>
            </a:r>
          </a:p>
        </p:txBody>
      </p:sp>
      <p:sp>
        <p:nvSpPr>
          <p:cNvPr id="26" name="Rectangle 24" descr="Wide downward diagonal"/>
          <p:cNvSpPr>
            <a:spLocks noChangeArrowheads="1"/>
          </p:cNvSpPr>
          <p:nvPr/>
        </p:nvSpPr>
        <p:spPr bwMode="auto">
          <a:xfrm>
            <a:off x="3429000" y="1676400"/>
            <a:ext cx="152400" cy="457200"/>
          </a:xfrm>
          <a:prstGeom prst="rect">
            <a:avLst/>
          </a:prstGeom>
          <a:solidFill>
            <a:srgbClr val="FF0000"/>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Tahoma"/>
              <a:ea typeface="+mn-ea"/>
              <a:cs typeface="+mn-cs"/>
            </a:endParaRPr>
          </a:p>
        </p:txBody>
      </p:sp>
    </p:spTree>
    <p:extLst>
      <p:ext uri="{BB962C8B-B14F-4D97-AF65-F5344CB8AC3E}">
        <p14:creationId xmlns:p14="http://schemas.microsoft.com/office/powerpoint/2010/main" val="24978043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5" grpId="0"/>
      <p:bldP spid="25" grpId="1"/>
      <p:bldP spid="2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Accelerated Critical Sections (ACS)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594FA-E141-4234-AE05-360401972BE7}" type="slidenum">
              <a:rPr kumimoji="0" lang="en-US" altLang="en-US" sz="1600" b="0" i="0" u="none" strike="noStrike" kern="1200" cap="none" spc="0" normalizeH="0" baseline="0" noProof="0" smtClean="0">
                <a:ln>
                  <a:noFill/>
                </a:ln>
                <a:solidFill>
                  <a:srgbClr val="000000"/>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altLang="en-US" sz="1600" b="0" i="0" u="none" strike="noStrike" kern="1200" cap="none" spc="0" normalizeH="0" baseline="0" noProof="0">
              <a:ln>
                <a:noFill/>
              </a:ln>
              <a:solidFill>
                <a:srgbClr val="000000"/>
              </a:solidFill>
              <a:effectLst/>
              <a:uLnTx/>
              <a:uFillTx/>
              <a:latin typeface="Garamond" pitchFamily="18" charset="0"/>
              <a:ea typeface="+mn-ea"/>
              <a:cs typeface="+mn-cs"/>
            </a:endParaRPr>
          </a:p>
        </p:txBody>
      </p:sp>
      <p:sp>
        <p:nvSpPr>
          <p:cNvPr id="5" name="Line 8"/>
          <p:cNvSpPr>
            <a:spLocks noChangeShapeType="1"/>
          </p:cNvSpPr>
          <p:nvPr/>
        </p:nvSpPr>
        <p:spPr bwMode="auto">
          <a:xfrm>
            <a:off x="1676400" y="6096000"/>
            <a:ext cx="4572000" cy="0"/>
          </a:xfrm>
          <a:prstGeom prst="line">
            <a:avLst/>
          </a:prstGeom>
          <a:noFill/>
          <a:ln w="508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a:ea typeface="+mn-ea"/>
              <a:cs typeface="+mn-cs"/>
            </a:endParaRPr>
          </a:p>
        </p:txBody>
      </p:sp>
      <p:sp>
        <p:nvSpPr>
          <p:cNvPr id="6" name="Text Box 14"/>
          <p:cNvSpPr txBox="1">
            <a:spLocks noChangeArrowheads="1"/>
          </p:cNvSpPr>
          <p:nvPr/>
        </p:nvSpPr>
        <p:spPr bwMode="auto">
          <a:xfrm>
            <a:off x="1219200" y="1295400"/>
            <a:ext cx="2743200" cy="1217613"/>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rPr>
              <a:t>EnterCS()</a:t>
            </a:r>
          </a:p>
          <a:p>
            <a:pPr marL="457200" marR="0" lvl="1" indent="0" algn="l" defTabSz="914400" rtl="0" eaLnBrk="1" fontAlgn="auto" latinLnBrk="0" hangingPunct="1">
              <a:lnSpc>
                <a:spcPct val="100000"/>
              </a:lnSpc>
              <a:spcBef>
                <a:spcPct val="5000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mn-cs"/>
              </a:rPr>
              <a:t>PriorityQ.insert(…)</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rPr>
              <a:t>LeaveCS()</a:t>
            </a:r>
          </a:p>
        </p:txBody>
      </p:sp>
      <p:sp>
        <p:nvSpPr>
          <p:cNvPr id="7" name="Text Box 16"/>
          <p:cNvSpPr txBox="1">
            <a:spLocks noChangeArrowheads="1"/>
          </p:cNvSpPr>
          <p:nvPr/>
        </p:nvSpPr>
        <p:spPr bwMode="auto">
          <a:xfrm>
            <a:off x="7086600" y="5638800"/>
            <a:ext cx="20574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rPr>
              <a:t>Onchip-Interconnect</a:t>
            </a:r>
          </a:p>
        </p:txBody>
      </p:sp>
      <p:sp>
        <p:nvSpPr>
          <p:cNvPr id="8" name="Rectangle 17"/>
          <p:cNvSpPr>
            <a:spLocks noChangeArrowheads="1"/>
          </p:cNvSpPr>
          <p:nvPr/>
        </p:nvSpPr>
        <p:spPr bwMode="auto">
          <a:xfrm>
            <a:off x="2133600" y="5029200"/>
            <a:ext cx="533400" cy="152400"/>
          </a:xfrm>
          <a:prstGeom prst="rect">
            <a:avLst/>
          </a:prstGeom>
          <a:solidFill>
            <a:srgbClr val="FFFFFF"/>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a:ea typeface="+mn-ea"/>
              <a:cs typeface="+mn-cs"/>
            </a:endParaRPr>
          </a:p>
        </p:txBody>
      </p:sp>
      <p:sp>
        <p:nvSpPr>
          <p:cNvPr id="9" name="Rectangle 18"/>
          <p:cNvSpPr>
            <a:spLocks noChangeArrowheads="1"/>
          </p:cNvSpPr>
          <p:nvPr/>
        </p:nvSpPr>
        <p:spPr bwMode="auto">
          <a:xfrm>
            <a:off x="2133600" y="5181600"/>
            <a:ext cx="533400" cy="152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a:ea typeface="+mn-ea"/>
              <a:cs typeface="+mn-cs"/>
            </a:endParaRPr>
          </a:p>
        </p:txBody>
      </p:sp>
      <p:sp>
        <p:nvSpPr>
          <p:cNvPr id="10" name="Rectangle 19"/>
          <p:cNvSpPr>
            <a:spLocks noChangeArrowheads="1"/>
          </p:cNvSpPr>
          <p:nvPr/>
        </p:nvSpPr>
        <p:spPr bwMode="auto">
          <a:xfrm>
            <a:off x="2133600" y="5334000"/>
            <a:ext cx="533400" cy="152400"/>
          </a:xfrm>
          <a:prstGeom prst="rect">
            <a:avLst/>
          </a:prstGeom>
          <a:solidFill>
            <a:srgbClr val="FFFFFF"/>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a:ea typeface="+mn-ea"/>
              <a:cs typeface="+mn-cs"/>
            </a:endParaRPr>
          </a:p>
        </p:txBody>
      </p:sp>
      <p:sp>
        <p:nvSpPr>
          <p:cNvPr id="11" name="Line 22"/>
          <p:cNvSpPr>
            <a:spLocks noChangeShapeType="1"/>
          </p:cNvSpPr>
          <p:nvPr/>
        </p:nvSpPr>
        <p:spPr bwMode="auto">
          <a:xfrm flipV="1">
            <a:off x="2438400" y="54864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a:ea typeface="+mn-ea"/>
              <a:cs typeface="+mn-cs"/>
            </a:endParaRPr>
          </a:p>
        </p:txBody>
      </p:sp>
      <p:sp>
        <p:nvSpPr>
          <p:cNvPr id="12" name="Line 23"/>
          <p:cNvSpPr>
            <a:spLocks noChangeShapeType="1"/>
          </p:cNvSpPr>
          <p:nvPr/>
        </p:nvSpPr>
        <p:spPr bwMode="auto">
          <a:xfrm flipV="1">
            <a:off x="2438400" y="4572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a:ea typeface="+mn-ea"/>
              <a:cs typeface="+mn-cs"/>
            </a:endParaRPr>
          </a:p>
        </p:txBody>
      </p:sp>
      <p:sp>
        <p:nvSpPr>
          <p:cNvPr id="13" name="Text Box 24"/>
          <p:cNvSpPr txBox="1">
            <a:spLocks noChangeArrowheads="1"/>
          </p:cNvSpPr>
          <p:nvPr/>
        </p:nvSpPr>
        <p:spPr bwMode="auto">
          <a:xfrm>
            <a:off x="76200" y="4997450"/>
            <a:ext cx="1905000"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rPr>
              <a:t>Critical Section</a:t>
            </a:r>
            <a:br>
              <a:rPr kumimoji="0" lang="en-US" sz="1800" b="0" i="0" u="none" strike="noStrike" kern="1200" cap="none" spc="0" normalizeH="0" baseline="0" noProof="0">
                <a:ln>
                  <a:noFill/>
                </a:ln>
                <a:solidFill>
                  <a:srgbClr val="000000"/>
                </a:solidFill>
                <a:effectLst/>
                <a:uLnTx/>
                <a:uFillTx/>
                <a:latin typeface="Arial" charset="0"/>
                <a:ea typeface="ＭＳ Ｐゴシック" charset="0"/>
              </a:rPr>
            </a:br>
            <a:r>
              <a:rPr kumimoji="0" lang="en-US" sz="1800" b="0" i="0" u="none" strike="noStrike" kern="1200" cap="none" spc="0" normalizeH="0" baseline="0" noProof="0">
                <a:ln>
                  <a:noFill/>
                </a:ln>
                <a:solidFill>
                  <a:srgbClr val="000000"/>
                </a:solidFill>
                <a:effectLst/>
                <a:uLnTx/>
                <a:uFillTx/>
                <a:latin typeface="Arial" charset="0"/>
                <a:ea typeface="ＭＳ Ｐゴシック" charset="0"/>
              </a:rPr>
              <a:t>Request Buffer (CSRB)</a:t>
            </a:r>
          </a:p>
        </p:txBody>
      </p:sp>
      <p:sp>
        <p:nvSpPr>
          <p:cNvPr id="14" name="Oval 22"/>
          <p:cNvSpPr>
            <a:spLocks noChangeArrowheads="1"/>
          </p:cNvSpPr>
          <p:nvPr/>
        </p:nvSpPr>
        <p:spPr bwMode="auto">
          <a:xfrm>
            <a:off x="4019550" y="4114800"/>
            <a:ext cx="190500" cy="228600"/>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a:ea typeface="+mn-ea"/>
              <a:cs typeface="+mn-cs"/>
            </a:endParaRPr>
          </a:p>
        </p:txBody>
      </p:sp>
      <p:sp>
        <p:nvSpPr>
          <p:cNvPr id="15" name="Text Box 26"/>
          <p:cNvSpPr txBox="1">
            <a:spLocks noChangeArrowheads="1"/>
          </p:cNvSpPr>
          <p:nvPr/>
        </p:nvSpPr>
        <p:spPr bwMode="auto">
          <a:xfrm>
            <a:off x="4114800" y="1219200"/>
            <a:ext cx="5010150"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charset="0"/>
                <a:ea typeface="ＭＳ Ｐゴシック" charset="0"/>
              </a:rPr>
              <a:t>1. P2 encounters a critical section (CSCALL)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charset="0"/>
                <a:ea typeface="ＭＳ Ｐゴシック" charset="0"/>
              </a:rPr>
              <a:t>2. P2 sends CSCALL Request to CSRB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charset="0"/>
                <a:ea typeface="ＭＳ Ｐゴシック" charset="0"/>
              </a:rPr>
              <a:t>3. P1 executes Critical Section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charset="0"/>
                <a:ea typeface="ＭＳ Ｐゴシック" charset="0"/>
              </a:rPr>
              <a:t>4. P1 sends CSDONE signal</a:t>
            </a:r>
          </a:p>
        </p:txBody>
      </p:sp>
      <p:sp>
        <p:nvSpPr>
          <p:cNvPr id="16" name="Line 27"/>
          <p:cNvSpPr>
            <a:spLocks noChangeShapeType="1"/>
          </p:cNvSpPr>
          <p:nvPr/>
        </p:nvSpPr>
        <p:spPr bwMode="auto">
          <a:xfrm>
            <a:off x="4114800" y="4572000"/>
            <a:ext cx="0" cy="1524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a:ea typeface="+mn-ea"/>
              <a:cs typeface="+mn-cs"/>
            </a:endParaRPr>
          </a:p>
        </p:txBody>
      </p:sp>
      <p:sp>
        <p:nvSpPr>
          <p:cNvPr id="17" name="Line 28"/>
          <p:cNvSpPr>
            <a:spLocks noChangeShapeType="1"/>
          </p:cNvSpPr>
          <p:nvPr/>
        </p:nvSpPr>
        <p:spPr bwMode="auto">
          <a:xfrm>
            <a:off x="5029200" y="4572000"/>
            <a:ext cx="0" cy="1524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a:ea typeface="+mn-ea"/>
              <a:cs typeface="+mn-cs"/>
            </a:endParaRPr>
          </a:p>
        </p:txBody>
      </p:sp>
      <p:sp>
        <p:nvSpPr>
          <p:cNvPr id="18" name="Line 29"/>
          <p:cNvSpPr>
            <a:spLocks noChangeShapeType="1"/>
          </p:cNvSpPr>
          <p:nvPr/>
        </p:nvSpPr>
        <p:spPr bwMode="auto">
          <a:xfrm>
            <a:off x="6096000" y="4572000"/>
            <a:ext cx="0" cy="1524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a:ea typeface="+mn-ea"/>
              <a:cs typeface="+mn-cs"/>
            </a:endParaRPr>
          </a:p>
        </p:txBody>
      </p:sp>
      <p:sp>
        <p:nvSpPr>
          <p:cNvPr id="19" name="Rectangle 30"/>
          <p:cNvSpPr>
            <a:spLocks noChangeArrowheads="1"/>
          </p:cNvSpPr>
          <p:nvPr/>
        </p:nvSpPr>
        <p:spPr bwMode="auto">
          <a:xfrm>
            <a:off x="7010400" y="3124200"/>
            <a:ext cx="304800" cy="381000"/>
          </a:xfrm>
          <a:prstGeom prst="rect">
            <a:avLst/>
          </a:prstGeom>
          <a:solidFill>
            <a:srgbClr val="FF0000"/>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a:ea typeface="+mn-ea"/>
              <a:cs typeface="+mn-cs"/>
            </a:endParaRPr>
          </a:p>
        </p:txBody>
      </p:sp>
      <p:sp>
        <p:nvSpPr>
          <p:cNvPr id="20" name="Rectangle 31"/>
          <p:cNvSpPr>
            <a:spLocks noChangeArrowheads="1"/>
          </p:cNvSpPr>
          <p:nvPr/>
        </p:nvSpPr>
        <p:spPr bwMode="auto">
          <a:xfrm>
            <a:off x="6934200" y="2971800"/>
            <a:ext cx="2057400" cy="71755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a:ea typeface="+mn-ea"/>
              <a:cs typeface="+mn-cs"/>
            </a:endParaRPr>
          </a:p>
        </p:txBody>
      </p:sp>
      <p:sp>
        <p:nvSpPr>
          <p:cNvPr id="21" name="Text Box 32"/>
          <p:cNvSpPr txBox="1">
            <a:spLocks noChangeArrowheads="1"/>
          </p:cNvSpPr>
          <p:nvPr/>
        </p:nvSpPr>
        <p:spPr bwMode="auto">
          <a:xfrm>
            <a:off x="7315200" y="3016250"/>
            <a:ext cx="18288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rPr>
              <a:t>Core executing critical section</a:t>
            </a:r>
          </a:p>
        </p:txBody>
      </p:sp>
      <p:sp>
        <p:nvSpPr>
          <p:cNvPr id="22" name="Rounded Rectangle 21"/>
          <p:cNvSpPr/>
          <p:nvPr/>
        </p:nvSpPr>
        <p:spPr>
          <a:xfrm>
            <a:off x="5638800" y="3657600"/>
            <a:ext cx="838200" cy="9144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rPr>
              <a:t>P4</a:t>
            </a: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23" name="Rounded Rectangle 22"/>
          <p:cNvSpPr/>
          <p:nvPr/>
        </p:nvSpPr>
        <p:spPr>
          <a:xfrm>
            <a:off x="4648200" y="3657600"/>
            <a:ext cx="838200" cy="9144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rPr>
              <a:t>P3</a:t>
            </a: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24" name="Rounded Rectangle 23"/>
          <p:cNvSpPr/>
          <p:nvPr/>
        </p:nvSpPr>
        <p:spPr>
          <a:xfrm>
            <a:off x="3657600" y="3657600"/>
            <a:ext cx="838200" cy="9144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rPr>
              <a:t>P2</a:t>
            </a: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25" name="Rounded Rectangle 24"/>
          <p:cNvSpPr/>
          <p:nvPr/>
        </p:nvSpPr>
        <p:spPr>
          <a:xfrm>
            <a:off x="1676400" y="2971800"/>
            <a:ext cx="1600200" cy="1600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ahoma"/>
                <a:ea typeface="+mn-ea"/>
                <a:cs typeface="+mn-cs"/>
              </a:rPr>
              <a:t>P1</a:t>
            </a:r>
          </a:p>
        </p:txBody>
      </p:sp>
      <p:sp>
        <p:nvSpPr>
          <p:cNvPr id="26" name="Oval 26"/>
          <p:cNvSpPr>
            <a:spLocks noChangeArrowheads="1"/>
          </p:cNvSpPr>
          <p:nvPr/>
        </p:nvSpPr>
        <p:spPr bwMode="auto">
          <a:xfrm>
            <a:off x="0" y="4816475"/>
            <a:ext cx="3276600" cy="1279525"/>
          </a:xfrm>
          <a:prstGeom prst="ellipse">
            <a:avLst/>
          </a:prstGeom>
          <a:noFill/>
          <a:ln w="1905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a:ea typeface="+mn-ea"/>
              <a:cs typeface="+mn-cs"/>
            </a:endParaRPr>
          </a:p>
        </p:txBody>
      </p:sp>
    </p:spTree>
    <p:extLst>
      <p:ext uri="{BB962C8B-B14F-4D97-AF65-F5344CB8AC3E}">
        <p14:creationId xmlns:p14="http://schemas.microsoft.com/office/powerpoint/2010/main" val="11390048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5" presetClass="emph" presetSubtype="1" nodeType="clickEffect">
                                  <p:stCondLst>
                                    <p:cond delay="0"/>
                                  </p:stCondLst>
                                  <p:childTnLst>
                                    <p:set>
                                      <p:cBhvr override="childStyle">
                                        <p:cTn id="14" dur="indefinite"/>
                                        <p:tgtEl>
                                          <p:spTgt spid="6">
                                            <p:txEl>
                                              <p:pRg st="0" end="0"/>
                                            </p:txEl>
                                          </p:spTgt>
                                        </p:tgtEl>
                                        <p:attrNameLst>
                                          <p:attrName>style.fontStyle</p:attrName>
                                        </p:attrNameLst>
                                      </p:cBhvr>
                                      <p:to>
                                        <p:strVal val="normal"/>
                                      </p:to>
                                    </p:set>
                                    <p:set>
                                      <p:cBhvr override="childStyle">
                                        <p:cTn id="15" dur="indefinite"/>
                                        <p:tgtEl>
                                          <p:spTgt spid="6">
                                            <p:txEl>
                                              <p:pRg st="0" end="0"/>
                                            </p:txEl>
                                          </p:spTgt>
                                        </p:tgtEl>
                                        <p:attrNameLst>
                                          <p:attrName>style.fontWeight</p:attrName>
                                        </p:attrNameLst>
                                      </p:cBhvr>
                                      <p:to>
                                        <p:strVal val="bold"/>
                                      </p:to>
                                    </p:set>
                                    <p:set>
                                      <p:cBhvr override="childStyle">
                                        <p:cTn id="16" dur="indefinite"/>
                                        <p:tgtEl>
                                          <p:spTgt spid="6">
                                            <p:txEl>
                                              <p:pRg st="0" end="0"/>
                                            </p:txEl>
                                          </p:spTgt>
                                        </p:tgtEl>
                                        <p:attrNameLst>
                                          <p:attrName>style.textDecorationUnderline</p:attrName>
                                        </p:attrNameLst>
                                      </p:cBhvr>
                                      <p:to>
                                        <p:strVal val="false"/>
                                      </p:to>
                                    </p:set>
                                  </p:childTnLst>
                                </p:cTn>
                              </p:par>
                              <p:par>
                                <p:cTn id="17" presetID="1" presetClass="entr" presetSubtype="0" fill="hold" nodeType="with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5">
                                            <p:txEl>
                                              <p:pRg st="1" end="1"/>
                                            </p:txEl>
                                          </p:spTgt>
                                        </p:tgtEl>
                                        <p:attrNameLst>
                                          <p:attrName>style.visibility</p:attrName>
                                        </p:attrNameLst>
                                      </p:cBhvr>
                                      <p:to>
                                        <p:strVal val="visible"/>
                                      </p:to>
                                    </p:set>
                                  </p:childTnLst>
                                </p:cTn>
                              </p:par>
                              <p:par>
                                <p:cTn id="26" presetID="0" presetClass="path" presetSubtype="0" accel="50000" decel="50000" fill="hold" nodeType="withEffect">
                                  <p:stCondLst>
                                    <p:cond delay="0"/>
                                  </p:stCondLst>
                                  <p:childTnLst>
                                    <p:animMotion origin="layout" path="M 0.00017 0.00023 L 0.00017 0.27058 L -0.18333 0.27058 L -0.18333 0.12951 " pathEditMode="relative" rAng="0" ptsTypes="AAAA">
                                      <p:cBhvr>
                                        <p:cTn id="27" dur="2000" fill="hold"/>
                                        <p:tgtEl>
                                          <p:spTgt spid="14"/>
                                        </p:tgtEl>
                                        <p:attrNameLst>
                                          <p:attrName>ppt_x</p:attrName>
                                          <p:attrName>ppt_y</p:attrName>
                                        </p:attrNameLst>
                                      </p:cBhvr>
                                      <p:rCtr x="-9184" y="13506"/>
                                    </p:animMotion>
                                  </p:childTnLst>
                                </p:cTn>
                              </p:par>
                            </p:childTnLst>
                          </p:cTn>
                        </p:par>
                        <p:par>
                          <p:cTn id="28" fill="hold">
                            <p:stCondLst>
                              <p:cond delay="2000"/>
                            </p:stCondLst>
                            <p:childTnLst>
                              <p:par>
                                <p:cTn id="29" presetID="1" presetClass="emph" presetSubtype="2" fill="hold" nodeType="afterEffect">
                                  <p:stCondLst>
                                    <p:cond delay="0"/>
                                  </p:stCondLst>
                                  <p:childTnLst>
                                    <p:animClr clrSpc="rgb" dir="cw">
                                      <p:cBhvr>
                                        <p:cTn id="30" dur="2000" fill="hold"/>
                                        <p:tgtEl>
                                          <p:spTgt spid="24"/>
                                        </p:tgtEl>
                                        <p:attrNameLst>
                                          <p:attrName>fillcolor</p:attrName>
                                        </p:attrNameLst>
                                      </p:cBhvr>
                                      <p:to>
                                        <a:schemeClr val="bg1"/>
                                      </p:to>
                                    </p:animClr>
                                    <p:set>
                                      <p:cBhvr>
                                        <p:cTn id="31" dur="2000" fill="hold"/>
                                        <p:tgtEl>
                                          <p:spTgt spid="24"/>
                                        </p:tgtEl>
                                        <p:attrNameLst>
                                          <p:attrName>fill.type</p:attrName>
                                        </p:attrNameLst>
                                      </p:cBhvr>
                                      <p:to>
                                        <p:strVal val="solid"/>
                                      </p:to>
                                    </p:set>
                                    <p:set>
                                      <p:cBhvr>
                                        <p:cTn id="32" dur="2000" fill="hold"/>
                                        <p:tgtEl>
                                          <p:spTgt spid="24"/>
                                        </p:tgtEl>
                                        <p:attrNameLst>
                                          <p:attrName>fill.on</p:attrName>
                                        </p:attrNameLst>
                                      </p:cBhvr>
                                      <p:to>
                                        <p:strVal val="true"/>
                                      </p:to>
                                    </p:set>
                                  </p:childTnLst>
                                </p:cTn>
                              </p:par>
                              <p:par>
                                <p:cTn id="33" presetID="1" presetClass="emph" presetSubtype="2" fill="hold" nodeType="withEffect">
                                  <p:stCondLst>
                                    <p:cond delay="0"/>
                                  </p:stCondLst>
                                  <p:childTnLst>
                                    <p:animClr clrSpc="rgb" dir="cw">
                                      <p:cBhvr>
                                        <p:cTn id="34" dur="2000" fill="hold"/>
                                        <p:tgtEl>
                                          <p:spTgt spid="8"/>
                                        </p:tgtEl>
                                        <p:attrNameLst>
                                          <p:attrName>fillcolor</p:attrName>
                                        </p:attrNameLst>
                                      </p:cBhvr>
                                      <p:to>
                                        <a:srgbClr val="993300"/>
                                      </p:to>
                                    </p:animClr>
                                    <p:set>
                                      <p:cBhvr>
                                        <p:cTn id="35" dur="2000" fill="hold"/>
                                        <p:tgtEl>
                                          <p:spTgt spid="8"/>
                                        </p:tgtEl>
                                        <p:attrNameLst>
                                          <p:attrName>fill.type</p:attrName>
                                        </p:attrNameLst>
                                      </p:cBhvr>
                                      <p:to>
                                        <p:strVal val="solid"/>
                                      </p:to>
                                    </p:set>
                                    <p:set>
                                      <p:cBhvr>
                                        <p:cTn id="36" dur="2000" fill="hold"/>
                                        <p:tgtEl>
                                          <p:spTgt spid="8"/>
                                        </p:tgtEl>
                                        <p:attrNameLst>
                                          <p:attrName>fill.on</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xEl>
                                              <p:pRg st="2" end="2"/>
                                            </p:txEl>
                                          </p:spTgt>
                                        </p:tgtEl>
                                        <p:attrNameLst>
                                          <p:attrName>style.visibility</p:attrName>
                                        </p:attrNameLst>
                                      </p:cBhvr>
                                      <p:to>
                                        <p:strVal val="visible"/>
                                      </p:to>
                                    </p:set>
                                  </p:childTnLst>
                                </p:cTn>
                              </p:par>
                              <p:par>
                                <p:cTn id="41" presetID="0" presetClass="path" presetSubtype="0" accel="50000" decel="50000" fill="hold" grpId="3" nodeType="withEffect">
                                  <p:stCondLst>
                                    <p:cond delay="0"/>
                                  </p:stCondLst>
                                  <p:childTnLst>
                                    <p:animMotion origin="layout" path="M -0.18333 0.12928 L -0.18316 -0.04163 " pathEditMode="relative" rAng="0" ptsTypes="AA">
                                      <p:cBhvr>
                                        <p:cTn id="42" dur="2000" fill="hold"/>
                                        <p:tgtEl>
                                          <p:spTgt spid="14"/>
                                        </p:tgtEl>
                                        <p:attrNameLst>
                                          <p:attrName>ppt_x</p:attrName>
                                          <p:attrName>ppt_y</p:attrName>
                                        </p:attrNameLst>
                                      </p:cBhvr>
                                      <p:rCtr x="0" y="-8557"/>
                                    </p:animMotion>
                                  </p:childTnLst>
                                </p:cTn>
                              </p:par>
                            </p:childTnLst>
                          </p:cTn>
                        </p:par>
                        <p:par>
                          <p:cTn id="43" fill="hold">
                            <p:stCondLst>
                              <p:cond delay="2000"/>
                            </p:stCondLst>
                            <p:childTnLst>
                              <p:par>
                                <p:cTn id="44" presetID="1" presetClass="emph" presetSubtype="2" fill="hold" nodeType="afterEffect">
                                  <p:stCondLst>
                                    <p:cond delay="0"/>
                                  </p:stCondLst>
                                  <p:childTnLst>
                                    <p:animClr clrSpc="rgb" dir="cw">
                                      <p:cBhvr>
                                        <p:cTn id="45" dur="2000" fill="hold"/>
                                        <p:tgtEl>
                                          <p:spTgt spid="25"/>
                                        </p:tgtEl>
                                        <p:attrNameLst>
                                          <p:attrName>fillcolor</p:attrName>
                                        </p:attrNameLst>
                                      </p:cBhvr>
                                      <p:to>
                                        <a:srgbClr val="FF0000"/>
                                      </p:to>
                                    </p:animClr>
                                    <p:set>
                                      <p:cBhvr>
                                        <p:cTn id="46" dur="2000" fill="hold"/>
                                        <p:tgtEl>
                                          <p:spTgt spid="25"/>
                                        </p:tgtEl>
                                        <p:attrNameLst>
                                          <p:attrName>fill.type</p:attrName>
                                        </p:attrNameLst>
                                      </p:cBhvr>
                                      <p:to>
                                        <p:strVal val="solid"/>
                                      </p:to>
                                    </p:set>
                                    <p:set>
                                      <p:cBhvr>
                                        <p:cTn id="47" dur="2000" fill="hold"/>
                                        <p:tgtEl>
                                          <p:spTgt spid="25"/>
                                        </p:tgtEl>
                                        <p:attrNameLst>
                                          <p:attrName>fill.on</p:attrName>
                                        </p:attrNameLst>
                                      </p:cBhvr>
                                      <p:to>
                                        <p:strVal val="true"/>
                                      </p:to>
                                    </p:set>
                                  </p:childTnLst>
                                </p:cTn>
                              </p:par>
                              <p:par>
                                <p:cTn id="48" presetID="1" presetClass="emph" presetSubtype="2" fill="hold" nodeType="withEffect">
                                  <p:stCondLst>
                                    <p:cond delay="0"/>
                                  </p:stCondLst>
                                  <p:childTnLst>
                                    <p:animClr clrSpc="rgb" dir="cw">
                                      <p:cBhvr>
                                        <p:cTn id="49" dur="2000" fill="hold"/>
                                        <p:tgtEl>
                                          <p:spTgt spid="8"/>
                                        </p:tgtEl>
                                        <p:attrNameLst>
                                          <p:attrName>fillcolor</p:attrName>
                                        </p:attrNameLst>
                                      </p:cBhvr>
                                      <p:to>
                                        <a:schemeClr val="bg1"/>
                                      </p:to>
                                    </p:animClr>
                                    <p:set>
                                      <p:cBhvr>
                                        <p:cTn id="50" dur="2000" fill="hold"/>
                                        <p:tgtEl>
                                          <p:spTgt spid="8"/>
                                        </p:tgtEl>
                                        <p:attrNameLst>
                                          <p:attrName>fill.type</p:attrName>
                                        </p:attrNameLst>
                                      </p:cBhvr>
                                      <p:to>
                                        <p:strVal val="solid"/>
                                      </p:to>
                                    </p:set>
                                    <p:set>
                                      <p:cBhvr>
                                        <p:cTn id="51" dur="2000" fill="hold"/>
                                        <p:tgtEl>
                                          <p:spTgt spid="8"/>
                                        </p:tgtEl>
                                        <p:attrNameLst>
                                          <p:attrName>fill.on</p:attrName>
                                        </p:attrNameLst>
                                      </p:cBhvr>
                                      <p:to>
                                        <p:strVal val="true"/>
                                      </p:to>
                                    </p:set>
                                  </p:childTnLst>
                                </p:cTn>
                              </p:par>
                              <p:par>
                                <p:cTn id="52" presetID="5" presetClass="emph" presetSubtype="1" nodeType="withEffect">
                                  <p:stCondLst>
                                    <p:cond delay="0"/>
                                  </p:stCondLst>
                                  <p:childTnLst>
                                    <p:set>
                                      <p:cBhvr override="childStyle">
                                        <p:cTn id="53" dur="indefinite"/>
                                        <p:tgtEl>
                                          <p:spTgt spid="6">
                                            <p:txEl>
                                              <p:pRg st="1" end="1"/>
                                            </p:txEl>
                                          </p:spTgt>
                                        </p:tgtEl>
                                        <p:attrNameLst>
                                          <p:attrName>style.fontStyle</p:attrName>
                                        </p:attrNameLst>
                                      </p:cBhvr>
                                      <p:to>
                                        <p:strVal val="normal"/>
                                      </p:to>
                                    </p:set>
                                    <p:set>
                                      <p:cBhvr override="childStyle">
                                        <p:cTn id="54" dur="indefinite"/>
                                        <p:tgtEl>
                                          <p:spTgt spid="6">
                                            <p:txEl>
                                              <p:pRg st="1" end="1"/>
                                            </p:txEl>
                                          </p:spTgt>
                                        </p:tgtEl>
                                        <p:attrNameLst>
                                          <p:attrName>style.fontWeight</p:attrName>
                                        </p:attrNameLst>
                                      </p:cBhvr>
                                      <p:to>
                                        <p:strVal val="bold"/>
                                      </p:to>
                                    </p:set>
                                    <p:set>
                                      <p:cBhvr override="childStyle">
                                        <p:cTn id="55" dur="indefinite"/>
                                        <p:tgtEl>
                                          <p:spTgt spid="6">
                                            <p:txEl>
                                              <p:pRg st="1" end="1"/>
                                            </p:txEl>
                                          </p:spTgt>
                                        </p:tgtEl>
                                        <p:attrNameLst>
                                          <p:attrName>style.textDecorationUnderline</p:attrName>
                                        </p:attrNameLst>
                                      </p:cBhvr>
                                      <p:to>
                                        <p:strVal val="false"/>
                                      </p:to>
                                    </p:set>
                                  </p:childTnLst>
                                </p:cTn>
                              </p:par>
                            </p:childTnLst>
                          </p:cTn>
                        </p:par>
                      </p:childTnLst>
                    </p:cTn>
                  </p:par>
                  <p:par>
                    <p:cTn id="56" fill="hold">
                      <p:stCondLst>
                        <p:cond delay="indefinite"/>
                      </p:stCondLst>
                      <p:childTnLst>
                        <p:par>
                          <p:cTn id="57" fill="hold">
                            <p:stCondLst>
                              <p:cond delay="0"/>
                            </p:stCondLst>
                            <p:childTnLst>
                              <p:par>
                                <p:cTn id="58" presetID="5" presetClass="emph" presetSubtype="1" nodeType="clickEffect">
                                  <p:stCondLst>
                                    <p:cond delay="0"/>
                                  </p:stCondLst>
                                  <p:childTnLst>
                                    <p:set>
                                      <p:cBhvr override="childStyle">
                                        <p:cTn id="59" dur="indefinite"/>
                                        <p:tgtEl>
                                          <p:spTgt spid="6">
                                            <p:txEl>
                                              <p:pRg st="2" end="2"/>
                                            </p:txEl>
                                          </p:spTgt>
                                        </p:tgtEl>
                                        <p:attrNameLst>
                                          <p:attrName>style.fontStyle</p:attrName>
                                        </p:attrNameLst>
                                      </p:cBhvr>
                                      <p:to>
                                        <p:strVal val="normal"/>
                                      </p:to>
                                    </p:set>
                                    <p:set>
                                      <p:cBhvr override="childStyle">
                                        <p:cTn id="60" dur="indefinite"/>
                                        <p:tgtEl>
                                          <p:spTgt spid="6">
                                            <p:txEl>
                                              <p:pRg st="2" end="2"/>
                                            </p:txEl>
                                          </p:spTgt>
                                        </p:tgtEl>
                                        <p:attrNameLst>
                                          <p:attrName>style.fontWeight</p:attrName>
                                        </p:attrNameLst>
                                      </p:cBhvr>
                                      <p:to>
                                        <p:strVal val="bold"/>
                                      </p:to>
                                    </p:set>
                                    <p:set>
                                      <p:cBhvr override="childStyle">
                                        <p:cTn id="61" dur="indefinite"/>
                                        <p:tgtEl>
                                          <p:spTgt spid="6">
                                            <p:txEl>
                                              <p:pRg st="2" end="2"/>
                                            </p:txEl>
                                          </p:spTgt>
                                        </p:tgtEl>
                                        <p:attrNameLst>
                                          <p:attrName>style.textDecorationUnderline</p:attrName>
                                        </p:attrNameLst>
                                      </p:cBhvr>
                                      <p:to>
                                        <p:strVal val="false"/>
                                      </p:to>
                                    </p:set>
                                  </p:childTnLst>
                                </p:cTn>
                              </p:par>
                              <p:par>
                                <p:cTn id="62" presetID="1" presetClass="entr" presetSubtype="0" fill="hold" nodeType="withEffect">
                                  <p:stCondLst>
                                    <p:cond delay="0"/>
                                  </p:stCondLst>
                                  <p:childTnLst>
                                    <p:set>
                                      <p:cBhvr>
                                        <p:cTn id="63" dur="1" fill="hold">
                                          <p:stCondLst>
                                            <p:cond delay="0"/>
                                          </p:stCondLst>
                                        </p:cTn>
                                        <p:tgtEl>
                                          <p:spTgt spid="15">
                                            <p:txEl>
                                              <p:pRg st="3" end="3"/>
                                            </p:txEl>
                                          </p:spTgt>
                                        </p:tgtEl>
                                        <p:attrNameLst>
                                          <p:attrName>style.visibility</p:attrName>
                                        </p:attrNameLst>
                                      </p:cBhvr>
                                      <p:to>
                                        <p:strVal val="visible"/>
                                      </p:to>
                                    </p:set>
                                  </p:childTnLst>
                                </p:cTn>
                              </p:par>
                              <p:par>
                                <p:cTn id="64" presetID="0" presetClass="path" presetSubtype="0" accel="50000" decel="50000" fill="hold" grpId="4" nodeType="withEffect">
                                  <p:stCondLst>
                                    <p:cond delay="0"/>
                                  </p:stCondLst>
                                  <p:childTnLst>
                                    <p:animMotion origin="layout" path="M -0.18333 -0.04163 L -0.1816 0.27058 L 0 0.2685 L 0 0.00023 " pathEditMode="relative" rAng="0" ptsTypes="AAAA">
                                      <p:cBhvr>
                                        <p:cTn id="65" dur="2000" fill="hold"/>
                                        <p:tgtEl>
                                          <p:spTgt spid="14"/>
                                        </p:tgtEl>
                                        <p:attrNameLst>
                                          <p:attrName>ppt_x</p:attrName>
                                          <p:attrName>ppt_y</p:attrName>
                                        </p:attrNameLst>
                                      </p:cBhvr>
                                      <p:rCtr x="9167" y="15611"/>
                                    </p:animMotion>
                                  </p:childTnLst>
                                </p:cTn>
                              </p:par>
                            </p:childTnLst>
                          </p:cTn>
                        </p:par>
                        <p:par>
                          <p:cTn id="66" fill="hold">
                            <p:stCondLst>
                              <p:cond delay="2000"/>
                            </p:stCondLst>
                            <p:childTnLst>
                              <p:par>
                                <p:cTn id="67" presetID="1" presetClass="entr" presetSubtype="0" fill="hold" grpId="1" nodeType="afterEffect">
                                  <p:stCondLst>
                                    <p:cond delay="0"/>
                                  </p:stCondLst>
                                  <p:childTnLst>
                                    <p:set>
                                      <p:cBhvr>
                                        <p:cTn id="68" dur="1" fill="hold">
                                          <p:stCondLst>
                                            <p:cond delay="0"/>
                                          </p:stCondLst>
                                        </p:cTn>
                                        <p:tgtEl>
                                          <p:spTgt spid="14"/>
                                        </p:tgtEl>
                                        <p:attrNameLst>
                                          <p:attrName>style.visibility</p:attrName>
                                        </p:attrNameLst>
                                      </p:cBhvr>
                                      <p:to>
                                        <p:strVal val="visible"/>
                                      </p:to>
                                    </p:set>
                                  </p:childTnLst>
                                </p:cTn>
                              </p:par>
                            </p:childTnLst>
                          </p:cTn>
                        </p:par>
                        <p:par>
                          <p:cTn id="69" fill="hold">
                            <p:stCondLst>
                              <p:cond delay="2000"/>
                            </p:stCondLst>
                            <p:childTnLst>
                              <p:par>
                                <p:cTn id="70" presetID="1" presetClass="exit" presetSubtype="0" fill="hold" grpId="2" nodeType="afterEffect">
                                  <p:stCondLst>
                                    <p:cond delay="0"/>
                                  </p:stCondLst>
                                  <p:childTnLst>
                                    <p:set>
                                      <p:cBhvr>
                                        <p:cTn id="71" dur="1" fill="hold">
                                          <p:stCondLst>
                                            <p:cond delay="0"/>
                                          </p:stCondLst>
                                        </p:cTn>
                                        <p:tgtEl>
                                          <p:spTgt spid="14"/>
                                        </p:tgtEl>
                                        <p:attrNameLst>
                                          <p:attrName>style.visibility</p:attrName>
                                        </p:attrNameLst>
                                      </p:cBhvr>
                                      <p:to>
                                        <p:strVal val="hidden"/>
                                      </p:to>
                                    </p:set>
                                  </p:childTnLst>
                                </p:cTn>
                              </p:par>
                              <p:par>
                                <p:cTn id="72" presetID="1" presetClass="emph" presetSubtype="2" fill="hold" nodeType="withEffect">
                                  <p:stCondLst>
                                    <p:cond delay="0"/>
                                  </p:stCondLst>
                                  <p:childTnLst>
                                    <p:animClr clrSpc="rgb" dir="cw">
                                      <p:cBhvr>
                                        <p:cTn id="73" dur="2000" fill="hold"/>
                                        <p:tgtEl>
                                          <p:spTgt spid="25"/>
                                        </p:tgtEl>
                                        <p:attrNameLst>
                                          <p:attrName>fillcolor</p:attrName>
                                        </p:attrNameLst>
                                      </p:cBhvr>
                                      <p:to>
                                        <a:schemeClr val="bg1"/>
                                      </p:to>
                                    </p:animClr>
                                    <p:set>
                                      <p:cBhvr>
                                        <p:cTn id="74" dur="2000" fill="hold"/>
                                        <p:tgtEl>
                                          <p:spTgt spid="25"/>
                                        </p:tgtEl>
                                        <p:attrNameLst>
                                          <p:attrName>fill.type</p:attrName>
                                        </p:attrNameLst>
                                      </p:cBhvr>
                                      <p:to>
                                        <p:strVal val="solid"/>
                                      </p:to>
                                    </p:set>
                                    <p:set>
                                      <p:cBhvr>
                                        <p:cTn id="75" dur="2000" fill="hold"/>
                                        <p:tgtEl>
                                          <p:spTgt spid="25"/>
                                        </p:tgtEl>
                                        <p:attrNameLst>
                                          <p:attrName>fill.on</p:attrName>
                                        </p:attrNameLst>
                                      </p:cBhvr>
                                      <p:to>
                                        <p:strVal val="true"/>
                                      </p:to>
                                    </p:set>
                                  </p:childTnLst>
                                </p:cTn>
                              </p:par>
                            </p:childTnLst>
                          </p:cTn>
                        </p:par>
                        <p:par>
                          <p:cTn id="76" fill="hold">
                            <p:stCondLst>
                              <p:cond delay="4000"/>
                            </p:stCondLst>
                            <p:childTnLst>
                              <p:par>
                                <p:cTn id="77" presetID="1" presetClass="emph" presetSubtype="2" fill="hold" nodeType="afterEffect">
                                  <p:stCondLst>
                                    <p:cond delay="0"/>
                                  </p:stCondLst>
                                  <p:childTnLst>
                                    <p:animClr clrSpc="rgb" dir="cw">
                                      <p:cBhvr>
                                        <p:cTn id="78" dur="2000" fill="hold"/>
                                        <p:tgtEl>
                                          <p:spTgt spid="24"/>
                                        </p:tgtEl>
                                        <p:attrNameLst>
                                          <p:attrName>fillcolor</p:attrName>
                                        </p:attrNameLst>
                                      </p:cBhvr>
                                      <p:to>
                                        <a:schemeClr val="accent1"/>
                                      </p:to>
                                    </p:animClr>
                                    <p:set>
                                      <p:cBhvr>
                                        <p:cTn id="79" dur="2000" fill="hold"/>
                                        <p:tgtEl>
                                          <p:spTgt spid="24"/>
                                        </p:tgtEl>
                                        <p:attrNameLst>
                                          <p:attrName>fill.type</p:attrName>
                                        </p:attrNameLst>
                                      </p:cBhvr>
                                      <p:to>
                                        <p:strVal val="solid"/>
                                      </p:to>
                                    </p:set>
                                    <p:set>
                                      <p:cBhvr>
                                        <p:cTn id="80" dur="2000" fill="hold"/>
                                        <p:tgtEl>
                                          <p:spTgt spid="2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4" grpId="2" animBg="1"/>
      <p:bldP spid="14" grpId="3" animBg="1"/>
      <p:bldP spid="14" grpId="4" animBg="1"/>
      <p:bldP spid="26" grpId="0" animBg="1"/>
      <p:bldP spid="26" grpId="1"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a:latin typeface="Garamond" charset="0"/>
                <a:ea typeface="ＭＳ Ｐゴシック" charset="0"/>
                <a:cs typeface="ＭＳ Ｐゴシック" charset="0"/>
              </a:rPr>
              <a:t>ACS Architecture Overview</a:t>
            </a:r>
          </a:p>
        </p:txBody>
      </p:sp>
      <p:sp>
        <p:nvSpPr>
          <p:cNvPr id="48130" name="Content Placeholder 2"/>
          <p:cNvSpPr>
            <a:spLocks noGrp="1"/>
          </p:cNvSpPr>
          <p:nvPr>
            <p:ph idx="1"/>
          </p:nvPr>
        </p:nvSpPr>
        <p:spPr>
          <a:xfrm>
            <a:off x="228600" y="996950"/>
            <a:ext cx="8610600" cy="5194300"/>
          </a:xfrm>
        </p:spPr>
        <p:txBody>
          <a:bodyPr/>
          <a:lstStyle/>
          <a:p>
            <a:pPr>
              <a:lnSpc>
                <a:spcPct val="80000"/>
              </a:lnSpc>
            </a:pPr>
            <a:r>
              <a:rPr lang="en-US" dirty="0">
                <a:latin typeface="Tahoma" charset="0"/>
                <a:ea typeface="ＭＳ Ｐゴシック" charset="0"/>
                <a:cs typeface="ＭＳ Ｐゴシック" charset="0"/>
              </a:rPr>
              <a:t>ISA extensions</a:t>
            </a:r>
          </a:p>
          <a:p>
            <a:pPr lvl="1">
              <a:lnSpc>
                <a:spcPct val="80000"/>
              </a:lnSpc>
            </a:pPr>
            <a:r>
              <a:rPr lang="en-US" sz="2000" dirty="0">
                <a:latin typeface="Tahoma" charset="0"/>
                <a:ea typeface="ＭＳ Ｐゴシック" charset="0"/>
              </a:rPr>
              <a:t>CSCALL  </a:t>
            </a:r>
            <a:r>
              <a:rPr lang="en-US" sz="2000" i="1" dirty="0">
                <a:latin typeface="Tahoma" charset="0"/>
                <a:ea typeface="ＭＳ Ｐゴシック" charset="0"/>
              </a:rPr>
              <a:t>LOCK_ADDR</a:t>
            </a:r>
            <a:r>
              <a:rPr lang="en-US" sz="2000" dirty="0">
                <a:latin typeface="Tahoma" charset="0"/>
                <a:ea typeface="ＭＳ Ｐゴシック" charset="0"/>
              </a:rPr>
              <a:t>, </a:t>
            </a:r>
            <a:r>
              <a:rPr lang="en-US" sz="2000" i="1" dirty="0">
                <a:latin typeface="Tahoma" charset="0"/>
                <a:ea typeface="ＭＳ Ｐゴシック" charset="0"/>
              </a:rPr>
              <a:t>TARGET_PC</a:t>
            </a:r>
          </a:p>
          <a:p>
            <a:pPr lvl="1">
              <a:lnSpc>
                <a:spcPct val="80000"/>
              </a:lnSpc>
            </a:pPr>
            <a:r>
              <a:rPr lang="en-US" sz="2000" dirty="0">
                <a:latin typeface="Tahoma" charset="0"/>
                <a:ea typeface="ＭＳ Ｐゴシック" charset="0"/>
              </a:rPr>
              <a:t>CSRET   </a:t>
            </a:r>
            <a:r>
              <a:rPr lang="en-US" sz="2000" i="1" dirty="0">
                <a:latin typeface="Tahoma" charset="0"/>
                <a:ea typeface="ＭＳ Ｐゴシック" charset="0"/>
              </a:rPr>
              <a:t>LOCK_ADDR</a:t>
            </a:r>
          </a:p>
          <a:p>
            <a:pPr lvl="1">
              <a:lnSpc>
                <a:spcPct val="80000"/>
              </a:lnSpc>
            </a:pPr>
            <a:endParaRPr lang="en-US" sz="2000" dirty="0">
              <a:latin typeface="Tahoma" charset="0"/>
              <a:ea typeface="ＭＳ Ｐゴシック" charset="0"/>
            </a:endParaRPr>
          </a:p>
          <a:p>
            <a:pPr>
              <a:lnSpc>
                <a:spcPct val="80000"/>
              </a:lnSpc>
            </a:pPr>
            <a:r>
              <a:rPr lang="en-US" dirty="0">
                <a:latin typeface="Tahoma" charset="0"/>
                <a:ea typeface="ＭＳ Ｐゴシック" charset="0"/>
                <a:cs typeface="ＭＳ Ｐゴシック" charset="0"/>
              </a:rPr>
              <a:t>Compiler/Library inserts CSCALL/CSRET</a:t>
            </a:r>
          </a:p>
          <a:p>
            <a:pPr>
              <a:lnSpc>
                <a:spcPct val="80000"/>
              </a:lnSpc>
            </a:pPr>
            <a:endParaRPr lang="en-US" dirty="0">
              <a:latin typeface="Tahoma" charset="0"/>
              <a:ea typeface="ＭＳ Ｐゴシック" charset="0"/>
              <a:cs typeface="ＭＳ Ｐゴシック" charset="0"/>
            </a:endParaRPr>
          </a:p>
          <a:p>
            <a:pPr>
              <a:lnSpc>
                <a:spcPct val="80000"/>
              </a:lnSpc>
            </a:pPr>
            <a:r>
              <a:rPr lang="en-US" dirty="0">
                <a:latin typeface="Tahoma" charset="0"/>
                <a:ea typeface="ＭＳ Ｐゴシック" charset="0"/>
                <a:cs typeface="ＭＳ Ｐゴシック" charset="0"/>
              </a:rPr>
              <a:t>On a CSCALL, the small core:</a:t>
            </a:r>
          </a:p>
          <a:p>
            <a:pPr lvl="1">
              <a:lnSpc>
                <a:spcPct val="80000"/>
              </a:lnSpc>
            </a:pPr>
            <a:r>
              <a:rPr lang="en-US" sz="2000" dirty="0">
                <a:latin typeface="Tahoma" charset="0"/>
                <a:ea typeface="ＭＳ Ｐゴシック" charset="0"/>
              </a:rPr>
              <a:t>Sends a CSCALL request to the large core</a:t>
            </a:r>
          </a:p>
          <a:p>
            <a:pPr lvl="2">
              <a:lnSpc>
                <a:spcPct val="80000"/>
              </a:lnSpc>
            </a:pPr>
            <a:r>
              <a:rPr lang="en-US" sz="1800" dirty="0">
                <a:latin typeface="Tahoma" charset="0"/>
                <a:ea typeface="ＭＳ Ｐゴシック" charset="0"/>
              </a:rPr>
              <a:t>Arguments: Lock address, Target PC, Stack Pointer, Core ID</a:t>
            </a:r>
          </a:p>
          <a:p>
            <a:pPr lvl="1">
              <a:lnSpc>
                <a:spcPct val="80000"/>
              </a:lnSpc>
            </a:pPr>
            <a:r>
              <a:rPr lang="en-US" sz="2000" dirty="0">
                <a:latin typeface="Tahoma" charset="0"/>
                <a:ea typeface="ＭＳ Ｐゴシック" charset="0"/>
              </a:rPr>
              <a:t>Stalls and waits for CSDONE</a:t>
            </a:r>
          </a:p>
          <a:p>
            <a:pPr>
              <a:lnSpc>
                <a:spcPct val="80000"/>
              </a:lnSpc>
            </a:pPr>
            <a:endParaRPr lang="en-US" dirty="0">
              <a:latin typeface="Tahoma" charset="0"/>
              <a:ea typeface="ＭＳ Ｐゴシック" charset="0"/>
              <a:cs typeface="ＭＳ Ｐゴシック" charset="0"/>
            </a:endParaRPr>
          </a:p>
          <a:p>
            <a:pPr>
              <a:lnSpc>
                <a:spcPct val="80000"/>
              </a:lnSpc>
            </a:pPr>
            <a:r>
              <a:rPr lang="en-US" dirty="0">
                <a:latin typeface="Tahoma" charset="0"/>
                <a:ea typeface="ＭＳ Ｐゴシック" charset="0"/>
                <a:cs typeface="ＭＳ Ｐゴシック" charset="0"/>
              </a:rPr>
              <a:t>Large Core</a:t>
            </a:r>
          </a:p>
          <a:p>
            <a:pPr lvl="1">
              <a:lnSpc>
                <a:spcPct val="80000"/>
              </a:lnSpc>
            </a:pPr>
            <a:r>
              <a:rPr lang="en-US" sz="2000" dirty="0">
                <a:latin typeface="Tahoma" charset="0"/>
                <a:ea typeface="ＭＳ Ｐゴシック" charset="0"/>
              </a:rPr>
              <a:t>Critical Section Request Buffer (CSRB)</a:t>
            </a:r>
          </a:p>
          <a:p>
            <a:pPr lvl="1">
              <a:lnSpc>
                <a:spcPct val="80000"/>
              </a:lnSpc>
            </a:pPr>
            <a:r>
              <a:rPr lang="en-US" sz="2000" dirty="0">
                <a:latin typeface="Tahoma" charset="0"/>
                <a:ea typeface="ＭＳ Ｐゴシック" charset="0"/>
              </a:rPr>
              <a:t>Executes the critical section and sends CSDONE to the requesting core</a:t>
            </a:r>
          </a:p>
          <a:p>
            <a:endParaRPr lang="en-US" dirty="0">
              <a:latin typeface="Tahoma" charset="0"/>
              <a:ea typeface="ＭＳ Ｐゴシック" charset="0"/>
              <a:cs typeface="ＭＳ Ｐゴシック" charset="0"/>
            </a:endParaRPr>
          </a:p>
        </p:txBody>
      </p:sp>
      <p:sp>
        <p:nvSpPr>
          <p:cNvPr id="4813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82A1690-E0DD-C84A-A002-52E80E0A6E11}" type="slidenum">
              <a:rPr kumimoji="0" lang="en-US" sz="1600" b="0" i="0" u="none" strike="noStrike" kern="1200" cap="none" spc="0" normalizeH="0" baseline="0" noProof="0">
                <a:ln>
                  <a:noFill/>
                </a:ln>
                <a:solidFill>
                  <a:srgbClr val="000000"/>
                </a:solidFill>
                <a:effectLst/>
                <a:uLnTx/>
                <a:uFillTx/>
                <a:latin typeface="Garamond" charset="0"/>
                <a:ea typeface="ＭＳ Ｐゴシック"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600" b="0" i="0" u="none" strike="noStrike" kern="1200" cap="none" spc="0" normalizeH="0" baseline="0" noProof="0">
              <a:ln>
                <a:noFill/>
              </a:ln>
              <a:solidFill>
                <a:srgbClr val="000000"/>
              </a:solidFill>
              <a:effectLst/>
              <a:uLnTx/>
              <a:uFillTx/>
              <a:latin typeface="Garamond" charset="0"/>
              <a:ea typeface="ＭＳ Ｐゴシック" charset="0"/>
              <a:cs typeface="Arial" charset="0"/>
            </a:endParaRPr>
          </a:p>
        </p:txBody>
      </p:sp>
    </p:spTree>
    <p:extLst>
      <p:ext uri="{BB962C8B-B14F-4D97-AF65-F5344CB8AC3E}">
        <p14:creationId xmlns:p14="http://schemas.microsoft.com/office/powerpoint/2010/main" val="27463830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0">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0">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0">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8130">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8130">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8130">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8130">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8130">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Title 1"/>
          <p:cNvSpPr>
            <a:spLocks noGrp="1"/>
          </p:cNvSpPr>
          <p:nvPr>
            <p:ph type="title"/>
          </p:nvPr>
        </p:nvSpPr>
        <p:spPr/>
        <p:txBody>
          <a:bodyPr/>
          <a:lstStyle/>
          <a:p>
            <a:r>
              <a:rPr lang="en-US">
                <a:latin typeface="Garamond" charset="0"/>
                <a:ea typeface="ＭＳ Ｐゴシック" charset="0"/>
                <a:cs typeface="ＭＳ Ｐゴシック" charset="0"/>
              </a:rPr>
              <a:t>Accelerated Critical Sections (ACS)</a:t>
            </a:r>
          </a:p>
        </p:txBody>
      </p:sp>
      <p:sp>
        <p:nvSpPr>
          <p:cNvPr id="233474" name="Content Placeholder 2"/>
          <p:cNvSpPr>
            <a:spLocks noGrp="1"/>
          </p:cNvSpPr>
          <p:nvPr>
            <p:ph idx="1"/>
          </p:nvPr>
        </p:nvSpPr>
        <p:spPr>
          <a:xfrm>
            <a:off x="228600" y="1206500"/>
            <a:ext cx="8610600" cy="5194300"/>
          </a:xfrm>
        </p:spPr>
        <p:txBody>
          <a:bodyPr/>
          <a:lstStyle/>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pPr>
              <a:buFont typeface="Wingdings" charset="0"/>
              <a:buNone/>
            </a:pPr>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Suleman et al., </a:t>
            </a:r>
            <a:r>
              <a:rPr lang="ja-JP" altLang="en-US">
                <a:latin typeface="Tahoma" charset="0"/>
                <a:ea typeface="ＭＳ Ｐゴシック" charset="0"/>
                <a:cs typeface="ＭＳ Ｐゴシック" charset="0"/>
              </a:rPr>
              <a:t>“</a:t>
            </a:r>
            <a:r>
              <a:rPr lang="en-US" altLang="ja-JP">
                <a:solidFill>
                  <a:srgbClr val="0000FF"/>
                </a:solidFill>
                <a:latin typeface="Tahoma" charset="0"/>
                <a:ea typeface="ＭＳ Ｐゴシック" charset="0"/>
                <a:cs typeface="ＭＳ Ｐゴシック" charset="0"/>
              </a:rPr>
              <a:t>Accelerating Critical Section Execution with Asymmetric Multi-Core Architectures</a:t>
            </a:r>
            <a:r>
              <a:rPr lang="en-US" altLang="ja-JP">
                <a:latin typeface="Tahoma" charset="0"/>
                <a:ea typeface="ＭＳ Ｐゴシック" charset="0"/>
                <a:cs typeface="ＭＳ Ｐゴシック" charset="0"/>
              </a:rPr>
              <a:t>,</a:t>
            </a:r>
            <a:r>
              <a:rPr lang="ja-JP" altLang="en-US">
                <a:latin typeface="Tahoma" charset="0"/>
                <a:ea typeface="ＭＳ Ｐゴシック" charset="0"/>
                <a:cs typeface="ＭＳ Ｐゴシック" charset="0"/>
              </a:rPr>
              <a:t>”</a:t>
            </a:r>
            <a:r>
              <a:rPr lang="en-US" altLang="ja-JP">
                <a:latin typeface="Tahoma" charset="0"/>
                <a:ea typeface="ＭＳ Ｐゴシック" charset="0"/>
                <a:cs typeface="ＭＳ Ｐゴシック" charset="0"/>
              </a:rPr>
              <a:t> ASPLOS 2009.</a:t>
            </a:r>
            <a:endParaRPr lang="en-US">
              <a:latin typeface="Tahoma" charset="0"/>
              <a:ea typeface="ＭＳ Ｐゴシック" charset="0"/>
              <a:cs typeface="ＭＳ Ｐゴシック" charset="0"/>
            </a:endParaRPr>
          </a:p>
        </p:txBody>
      </p:sp>
      <p:sp>
        <p:nvSpPr>
          <p:cNvPr id="233475"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4371F46-3318-E742-AA77-BDFD23B539F3}" type="slidenum">
              <a:rPr lang="en-US" sz="1600">
                <a:solidFill>
                  <a:srgbClr val="000000"/>
                </a:solidFill>
                <a:latin typeface="Garamond" charset="0"/>
                <a:cs typeface="Arial" charset="0"/>
              </a:rPr>
              <a:pPr eaLnBrk="1" hangingPunct="1"/>
              <a:t>66</a:t>
            </a:fld>
            <a:endParaRPr lang="en-US" sz="1600">
              <a:solidFill>
                <a:srgbClr val="000000"/>
              </a:solidFill>
              <a:latin typeface="Garamond" charset="0"/>
              <a:cs typeface="Arial" charset="0"/>
            </a:endParaRPr>
          </a:p>
        </p:txBody>
      </p:sp>
      <p:sp>
        <p:nvSpPr>
          <p:cNvPr id="233476" name="TextBox 4"/>
          <p:cNvSpPr txBox="1">
            <a:spLocks noChangeArrowheads="1"/>
          </p:cNvSpPr>
          <p:nvPr/>
        </p:nvSpPr>
        <p:spPr bwMode="auto">
          <a:xfrm>
            <a:off x="76200" y="1701800"/>
            <a:ext cx="2054225" cy="203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a:solidFill>
                  <a:srgbClr val="000000"/>
                </a:solidFill>
                <a:cs typeface="Arial" charset="0"/>
              </a:rPr>
              <a:t>A = compute()</a:t>
            </a:r>
          </a:p>
          <a:p>
            <a:pPr eaLnBrk="1" fontAlgn="base" hangingPunct="1">
              <a:spcBef>
                <a:spcPct val="0"/>
              </a:spcBef>
              <a:spcAft>
                <a:spcPct val="0"/>
              </a:spcAft>
            </a:pPr>
            <a:endParaRPr lang="en-US" sz="1800">
              <a:solidFill>
                <a:srgbClr val="000000"/>
              </a:solidFill>
              <a:cs typeface="Arial" charset="0"/>
            </a:endParaRPr>
          </a:p>
          <a:p>
            <a:pPr eaLnBrk="1" fontAlgn="base" hangingPunct="1">
              <a:spcBef>
                <a:spcPct val="0"/>
              </a:spcBef>
              <a:spcAft>
                <a:spcPct val="0"/>
              </a:spcAft>
            </a:pPr>
            <a:r>
              <a:rPr lang="en-US" sz="1800">
                <a:solidFill>
                  <a:srgbClr val="0000FF"/>
                </a:solidFill>
                <a:cs typeface="Arial" charset="0"/>
              </a:rPr>
              <a:t>LOCK X</a:t>
            </a:r>
          </a:p>
          <a:p>
            <a:pPr eaLnBrk="1" fontAlgn="base" hangingPunct="1">
              <a:spcBef>
                <a:spcPct val="0"/>
              </a:spcBef>
              <a:spcAft>
                <a:spcPct val="0"/>
              </a:spcAft>
            </a:pPr>
            <a:r>
              <a:rPr lang="en-US" sz="1800">
                <a:solidFill>
                  <a:srgbClr val="0070C0"/>
                </a:solidFill>
                <a:cs typeface="Arial" charset="0"/>
              </a:rPr>
              <a:t>      </a:t>
            </a:r>
            <a:r>
              <a:rPr lang="en-US" sz="1800">
                <a:solidFill>
                  <a:srgbClr val="FF0000"/>
                </a:solidFill>
                <a:cs typeface="Arial" charset="0"/>
              </a:rPr>
              <a:t>result = CS(A)</a:t>
            </a:r>
          </a:p>
          <a:p>
            <a:pPr eaLnBrk="1" fontAlgn="base" hangingPunct="1">
              <a:spcBef>
                <a:spcPct val="0"/>
              </a:spcBef>
              <a:spcAft>
                <a:spcPct val="0"/>
              </a:spcAft>
            </a:pPr>
            <a:r>
              <a:rPr lang="en-US" sz="1800">
                <a:solidFill>
                  <a:srgbClr val="0000FF"/>
                </a:solidFill>
                <a:cs typeface="Arial" charset="0"/>
              </a:rPr>
              <a:t>UNLOCK X</a:t>
            </a:r>
          </a:p>
          <a:p>
            <a:pPr eaLnBrk="1" fontAlgn="base" hangingPunct="1">
              <a:spcBef>
                <a:spcPct val="0"/>
              </a:spcBef>
              <a:spcAft>
                <a:spcPct val="0"/>
              </a:spcAft>
            </a:pPr>
            <a:endParaRPr lang="en-US" sz="1800">
              <a:solidFill>
                <a:srgbClr val="000000"/>
              </a:solidFill>
              <a:cs typeface="Arial" charset="0"/>
            </a:endParaRPr>
          </a:p>
          <a:p>
            <a:pPr eaLnBrk="1" fontAlgn="base" hangingPunct="1">
              <a:spcBef>
                <a:spcPct val="0"/>
              </a:spcBef>
              <a:spcAft>
                <a:spcPct val="0"/>
              </a:spcAft>
            </a:pPr>
            <a:r>
              <a:rPr lang="en-US" sz="1800">
                <a:solidFill>
                  <a:srgbClr val="000000"/>
                </a:solidFill>
                <a:cs typeface="Arial" charset="0"/>
              </a:rPr>
              <a:t>print result</a:t>
            </a:r>
          </a:p>
        </p:txBody>
      </p:sp>
      <p:cxnSp>
        <p:nvCxnSpPr>
          <p:cNvPr id="6" name="Straight Connector 5"/>
          <p:cNvCxnSpPr/>
          <p:nvPr/>
        </p:nvCxnSpPr>
        <p:spPr>
          <a:xfrm rot="5400000">
            <a:off x="951707" y="2399506"/>
            <a:ext cx="26670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2438400" y="1077913"/>
            <a:ext cx="16002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u="sng">
                <a:solidFill>
                  <a:srgbClr val="000000"/>
                </a:solidFill>
                <a:cs typeface="Arial" charset="0"/>
              </a:rPr>
              <a:t>Small Core</a:t>
            </a:r>
          </a:p>
        </p:txBody>
      </p:sp>
      <p:sp>
        <p:nvSpPr>
          <p:cNvPr id="233479" name="TextBox 7"/>
          <p:cNvSpPr txBox="1">
            <a:spLocks noChangeArrowheads="1"/>
          </p:cNvSpPr>
          <p:nvPr/>
        </p:nvSpPr>
        <p:spPr bwMode="auto">
          <a:xfrm>
            <a:off x="76200" y="1066800"/>
            <a:ext cx="16002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u="sng">
                <a:solidFill>
                  <a:srgbClr val="000000"/>
                </a:solidFill>
                <a:cs typeface="Arial" charset="0"/>
              </a:rPr>
              <a:t>Small Core</a:t>
            </a:r>
          </a:p>
        </p:txBody>
      </p:sp>
      <p:sp>
        <p:nvSpPr>
          <p:cNvPr id="9" name="TextBox 8"/>
          <p:cNvSpPr txBox="1">
            <a:spLocks noChangeArrowheads="1"/>
          </p:cNvSpPr>
          <p:nvPr/>
        </p:nvSpPr>
        <p:spPr bwMode="auto">
          <a:xfrm>
            <a:off x="6858000" y="1095375"/>
            <a:ext cx="16002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u="sng">
                <a:solidFill>
                  <a:srgbClr val="000000"/>
                </a:solidFill>
                <a:cs typeface="Arial" charset="0"/>
              </a:rPr>
              <a:t>Large Core</a:t>
            </a:r>
          </a:p>
        </p:txBody>
      </p:sp>
      <p:sp>
        <p:nvSpPr>
          <p:cNvPr id="10" name="TextBox 9"/>
          <p:cNvSpPr txBox="1">
            <a:spLocks noChangeArrowheads="1"/>
          </p:cNvSpPr>
          <p:nvPr/>
        </p:nvSpPr>
        <p:spPr bwMode="auto">
          <a:xfrm>
            <a:off x="2438400" y="1447800"/>
            <a:ext cx="20574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a:solidFill>
                  <a:srgbClr val="000000"/>
                </a:solidFill>
                <a:cs typeface="Arial" charset="0"/>
              </a:rPr>
              <a:t>A = compute()</a:t>
            </a:r>
          </a:p>
        </p:txBody>
      </p:sp>
      <p:grpSp>
        <p:nvGrpSpPr>
          <p:cNvPr id="2" name="Group 64"/>
          <p:cNvGrpSpPr>
            <a:grpSpLocks/>
          </p:cNvGrpSpPr>
          <p:nvPr/>
        </p:nvGrpSpPr>
        <p:grpSpPr bwMode="auto">
          <a:xfrm>
            <a:off x="3657600" y="4343400"/>
            <a:ext cx="3552825" cy="493713"/>
            <a:chOff x="3657600" y="3966260"/>
            <a:chExt cx="3733803" cy="510931"/>
          </a:xfrm>
        </p:grpSpPr>
        <p:cxnSp>
          <p:nvCxnSpPr>
            <p:cNvPr id="12" name="Straight Arrow Connector 11"/>
            <p:cNvCxnSpPr/>
            <p:nvPr/>
          </p:nvCxnSpPr>
          <p:spPr>
            <a:xfrm rot="10800000" flipV="1">
              <a:off x="3657600" y="3966260"/>
              <a:ext cx="3733803" cy="31050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3504" name="TextBox 27"/>
            <p:cNvSpPr txBox="1">
              <a:spLocks noChangeArrowheads="1"/>
            </p:cNvSpPr>
            <p:nvPr/>
          </p:nvSpPr>
          <p:spPr bwMode="auto">
            <a:xfrm>
              <a:off x="4792089" y="4192975"/>
              <a:ext cx="1828529" cy="284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a:solidFill>
                    <a:srgbClr val="0000FF"/>
                  </a:solidFill>
                  <a:cs typeface="Arial" charset="0"/>
                </a:rPr>
                <a:t>CSDONE</a:t>
              </a:r>
              <a:r>
                <a:rPr lang="en-US" sz="1200">
                  <a:solidFill>
                    <a:srgbClr val="0070C0"/>
                  </a:solidFill>
                  <a:cs typeface="Arial" charset="0"/>
                </a:rPr>
                <a:t> </a:t>
              </a:r>
              <a:r>
                <a:rPr lang="en-US" sz="1200">
                  <a:solidFill>
                    <a:srgbClr val="0000FF"/>
                  </a:solidFill>
                  <a:cs typeface="Arial" charset="0"/>
                </a:rPr>
                <a:t>Response</a:t>
              </a:r>
            </a:p>
          </p:txBody>
        </p:sp>
      </p:grpSp>
      <p:grpSp>
        <p:nvGrpSpPr>
          <p:cNvPr id="3" name="Group 63"/>
          <p:cNvGrpSpPr>
            <a:grpSpLocks/>
          </p:cNvGrpSpPr>
          <p:nvPr/>
        </p:nvGrpSpPr>
        <p:grpSpPr bwMode="auto">
          <a:xfrm>
            <a:off x="4038600" y="2057400"/>
            <a:ext cx="3171825" cy="650875"/>
            <a:chOff x="4038602" y="2054414"/>
            <a:chExt cx="3429000" cy="708291"/>
          </a:xfrm>
        </p:grpSpPr>
        <p:cxnSp>
          <p:nvCxnSpPr>
            <p:cNvPr id="15" name="Straight Arrow Connector 14"/>
            <p:cNvCxnSpPr/>
            <p:nvPr/>
          </p:nvCxnSpPr>
          <p:spPr>
            <a:xfrm>
              <a:off x="4038602" y="2256537"/>
              <a:ext cx="3429000" cy="18139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3501" name="TextBox 28"/>
            <p:cNvSpPr txBox="1">
              <a:spLocks noChangeArrowheads="1"/>
            </p:cNvSpPr>
            <p:nvPr/>
          </p:nvSpPr>
          <p:spPr bwMode="auto">
            <a:xfrm>
              <a:off x="4862505" y="2054414"/>
              <a:ext cx="1524000" cy="3013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a:solidFill>
                    <a:srgbClr val="0000FF"/>
                  </a:solidFill>
                  <a:cs typeface="Arial" charset="0"/>
                </a:rPr>
                <a:t>CSCALL Request</a:t>
              </a:r>
            </a:p>
          </p:txBody>
        </p:sp>
        <p:sp>
          <p:nvSpPr>
            <p:cNvPr id="17" name="TextBox 16"/>
            <p:cNvSpPr txBox="1"/>
            <p:nvPr/>
          </p:nvSpPr>
          <p:spPr>
            <a:xfrm>
              <a:off x="4725088" y="2330820"/>
              <a:ext cx="1827771" cy="431885"/>
            </a:xfrm>
            <a:prstGeom prst="rect">
              <a:avLst/>
            </a:prstGeom>
            <a:noFill/>
          </p:spPr>
          <p:txBody>
            <a:bodyPr>
              <a:spAutoFit/>
            </a:bodyPr>
            <a:lstStyle/>
            <a:p>
              <a:pPr algn="ctr" fontAlgn="base">
                <a:spcBef>
                  <a:spcPct val="0"/>
                </a:spcBef>
                <a:spcAft>
                  <a:spcPct val="0"/>
                </a:spcAft>
                <a:defRPr/>
              </a:pPr>
              <a:r>
                <a:rPr lang="en-US" sz="1050" dirty="0">
                  <a:solidFill>
                    <a:srgbClr val="0000FF"/>
                  </a:solidFill>
                  <a:latin typeface="Arial" charset="0"/>
                  <a:ea typeface="Arial" charset="0"/>
                  <a:cs typeface="ＭＳ Ｐゴシック" charset="0"/>
                </a:rPr>
                <a:t>Send X, TPC, STACK_PTR, CORE_ID</a:t>
              </a:r>
            </a:p>
          </p:txBody>
        </p:sp>
      </p:grpSp>
      <p:sp>
        <p:nvSpPr>
          <p:cNvPr id="18" name="TextBox 17"/>
          <p:cNvSpPr txBox="1">
            <a:spLocks noChangeArrowheads="1"/>
          </p:cNvSpPr>
          <p:nvPr/>
        </p:nvSpPr>
        <p:spPr bwMode="auto">
          <a:xfrm>
            <a:off x="2438400" y="1676400"/>
            <a:ext cx="2235200"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a:solidFill>
                  <a:srgbClr val="0000FF"/>
                </a:solidFill>
                <a:cs typeface="Arial" charset="0"/>
              </a:rPr>
              <a:t>PUSH A</a:t>
            </a:r>
          </a:p>
          <a:p>
            <a:pPr eaLnBrk="1" fontAlgn="base" hangingPunct="1">
              <a:spcBef>
                <a:spcPct val="0"/>
              </a:spcBef>
              <a:spcAft>
                <a:spcPct val="0"/>
              </a:spcAft>
            </a:pPr>
            <a:r>
              <a:rPr lang="en-US" sz="1600">
                <a:solidFill>
                  <a:srgbClr val="0000FF"/>
                </a:solidFill>
                <a:cs typeface="Arial" charset="0"/>
              </a:rPr>
              <a:t>CSCALL X, Target PC</a:t>
            </a:r>
          </a:p>
        </p:txBody>
      </p:sp>
      <p:sp>
        <p:nvSpPr>
          <p:cNvPr id="19" name="TextBox 18"/>
          <p:cNvSpPr txBox="1">
            <a:spLocks noChangeArrowheads="1"/>
          </p:cNvSpPr>
          <p:nvPr/>
        </p:nvSpPr>
        <p:spPr bwMode="auto">
          <a:xfrm>
            <a:off x="2819400" y="2057400"/>
            <a:ext cx="228600"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a:solidFill>
                  <a:srgbClr val="000000"/>
                </a:solidFill>
                <a:cs typeface="Arial" charset="0"/>
              </a:rPr>
              <a:t>…</a:t>
            </a:r>
          </a:p>
          <a:p>
            <a:pPr eaLnBrk="1" fontAlgn="base" hangingPunct="1">
              <a:spcBef>
                <a:spcPct val="0"/>
              </a:spcBef>
              <a:spcAft>
                <a:spcPct val="0"/>
              </a:spcAft>
            </a:pPr>
            <a:r>
              <a:rPr lang="en-US" sz="1800">
                <a:solidFill>
                  <a:srgbClr val="000000"/>
                </a:solidFill>
                <a:cs typeface="Arial" charset="0"/>
              </a:rPr>
              <a:t>…</a:t>
            </a:r>
          </a:p>
          <a:p>
            <a:pPr eaLnBrk="1" fontAlgn="base" hangingPunct="1">
              <a:spcBef>
                <a:spcPct val="0"/>
              </a:spcBef>
              <a:spcAft>
                <a:spcPct val="0"/>
              </a:spcAft>
            </a:pPr>
            <a:r>
              <a:rPr lang="en-US" sz="1800">
                <a:solidFill>
                  <a:srgbClr val="000000"/>
                </a:solidFill>
                <a:cs typeface="Arial" charset="0"/>
              </a:rPr>
              <a:t>…</a:t>
            </a:r>
          </a:p>
        </p:txBody>
      </p:sp>
      <p:grpSp>
        <p:nvGrpSpPr>
          <p:cNvPr id="4" name="Group 53"/>
          <p:cNvGrpSpPr>
            <a:grpSpLocks/>
          </p:cNvGrpSpPr>
          <p:nvPr/>
        </p:nvGrpSpPr>
        <p:grpSpPr bwMode="auto">
          <a:xfrm>
            <a:off x="6705600" y="2895600"/>
            <a:ext cx="2257425" cy="1558925"/>
            <a:chOff x="7115631" y="3342382"/>
            <a:chExt cx="2256969" cy="1557920"/>
          </a:xfrm>
        </p:grpSpPr>
        <p:sp>
          <p:nvSpPr>
            <p:cNvPr id="233498" name="TextBox 12"/>
            <p:cNvSpPr txBox="1">
              <a:spLocks noChangeArrowheads="1"/>
            </p:cNvSpPr>
            <p:nvPr/>
          </p:nvSpPr>
          <p:spPr bwMode="auto">
            <a:xfrm>
              <a:off x="7620354" y="3342382"/>
              <a:ext cx="1752246" cy="15579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a:solidFill>
                    <a:srgbClr val="0000FF"/>
                  </a:solidFill>
                  <a:cs typeface="Arial" charset="0"/>
                </a:rPr>
                <a:t>Acquire X</a:t>
              </a:r>
            </a:p>
            <a:p>
              <a:pPr eaLnBrk="1" fontAlgn="base" hangingPunct="1">
                <a:spcBef>
                  <a:spcPct val="0"/>
                </a:spcBef>
                <a:spcAft>
                  <a:spcPct val="0"/>
                </a:spcAft>
              </a:pPr>
              <a:r>
                <a:rPr lang="en-US" sz="1600">
                  <a:solidFill>
                    <a:srgbClr val="0000FF"/>
                  </a:solidFill>
                  <a:cs typeface="Arial" charset="0"/>
                </a:rPr>
                <a:t>POP A</a:t>
              </a:r>
            </a:p>
            <a:p>
              <a:pPr eaLnBrk="1" fontAlgn="base" hangingPunct="1">
                <a:spcBef>
                  <a:spcPct val="0"/>
                </a:spcBef>
                <a:spcAft>
                  <a:spcPct val="0"/>
                </a:spcAft>
              </a:pPr>
              <a:r>
                <a:rPr lang="en-US" sz="1600">
                  <a:solidFill>
                    <a:srgbClr val="FF0000"/>
                  </a:solidFill>
                  <a:cs typeface="Arial" charset="0"/>
                </a:rPr>
                <a:t>result  = CS(A)</a:t>
              </a:r>
            </a:p>
            <a:p>
              <a:pPr eaLnBrk="1" fontAlgn="base" hangingPunct="1">
                <a:spcBef>
                  <a:spcPct val="0"/>
                </a:spcBef>
                <a:spcAft>
                  <a:spcPct val="0"/>
                </a:spcAft>
              </a:pPr>
              <a:r>
                <a:rPr lang="en-US" sz="1600">
                  <a:solidFill>
                    <a:srgbClr val="0000FF"/>
                  </a:solidFill>
                  <a:cs typeface="Arial" charset="0"/>
                </a:rPr>
                <a:t>PUSH result</a:t>
              </a:r>
            </a:p>
            <a:p>
              <a:pPr eaLnBrk="1" fontAlgn="base" hangingPunct="1">
                <a:spcBef>
                  <a:spcPct val="0"/>
                </a:spcBef>
                <a:spcAft>
                  <a:spcPct val="0"/>
                </a:spcAft>
              </a:pPr>
              <a:r>
                <a:rPr lang="en-US" sz="1600">
                  <a:solidFill>
                    <a:srgbClr val="0000FF"/>
                  </a:solidFill>
                  <a:cs typeface="Arial" charset="0"/>
                </a:rPr>
                <a:t>Release X</a:t>
              </a:r>
            </a:p>
            <a:p>
              <a:pPr eaLnBrk="1" fontAlgn="base" hangingPunct="1">
                <a:spcBef>
                  <a:spcPct val="0"/>
                </a:spcBef>
                <a:spcAft>
                  <a:spcPct val="0"/>
                </a:spcAft>
              </a:pPr>
              <a:r>
                <a:rPr lang="en-US" sz="1600">
                  <a:solidFill>
                    <a:srgbClr val="0000FF"/>
                  </a:solidFill>
                  <a:cs typeface="Arial" charset="0"/>
                </a:rPr>
                <a:t>CSRET X</a:t>
              </a:r>
            </a:p>
          </p:txBody>
        </p:sp>
        <p:sp>
          <p:nvSpPr>
            <p:cNvPr id="233499" name="TextBox 52"/>
            <p:cNvSpPr txBox="1">
              <a:spLocks noChangeArrowheads="1"/>
            </p:cNvSpPr>
            <p:nvPr/>
          </p:nvSpPr>
          <p:spPr bwMode="auto">
            <a:xfrm>
              <a:off x="7115631" y="3342382"/>
              <a:ext cx="732969"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a:solidFill>
                    <a:srgbClr val="0000FF"/>
                  </a:solidFill>
                  <a:cs typeface="Arial" charset="0"/>
                </a:rPr>
                <a:t>TPC: </a:t>
              </a:r>
            </a:p>
          </p:txBody>
        </p:sp>
      </p:grpSp>
      <p:grpSp>
        <p:nvGrpSpPr>
          <p:cNvPr id="5" name="Group 60"/>
          <p:cNvGrpSpPr>
            <a:grpSpLocks/>
          </p:cNvGrpSpPr>
          <p:nvPr/>
        </p:nvGrpSpPr>
        <p:grpSpPr bwMode="auto">
          <a:xfrm>
            <a:off x="2438400" y="4738688"/>
            <a:ext cx="1250950" cy="595312"/>
            <a:chOff x="2286000" y="4757033"/>
            <a:chExt cx="1250776" cy="594760"/>
          </a:xfrm>
        </p:grpSpPr>
        <p:sp>
          <p:nvSpPr>
            <p:cNvPr id="233496" name="TextBox 13"/>
            <p:cNvSpPr txBox="1">
              <a:spLocks noChangeArrowheads="1"/>
            </p:cNvSpPr>
            <p:nvPr/>
          </p:nvSpPr>
          <p:spPr bwMode="auto">
            <a:xfrm>
              <a:off x="2286000" y="4757033"/>
              <a:ext cx="12192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a:solidFill>
                    <a:srgbClr val="0000FF"/>
                  </a:solidFill>
                  <a:cs typeface="Arial" charset="0"/>
                </a:rPr>
                <a:t>POP result</a:t>
              </a:r>
              <a:endParaRPr lang="en-US" sz="1800">
                <a:solidFill>
                  <a:srgbClr val="0000FF"/>
                </a:solidFill>
                <a:cs typeface="Arial" charset="0"/>
              </a:endParaRPr>
            </a:p>
          </p:txBody>
        </p:sp>
        <p:sp>
          <p:nvSpPr>
            <p:cNvPr id="233497" name="Rectangle 57"/>
            <p:cNvSpPr>
              <a:spLocks noChangeArrowheads="1"/>
            </p:cNvSpPr>
            <p:nvPr/>
          </p:nvSpPr>
          <p:spPr bwMode="auto">
            <a:xfrm>
              <a:off x="2286000" y="4985421"/>
              <a:ext cx="1250776" cy="3663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latin typeface="Arial" charset="0"/>
                  <a:ea typeface="ＭＳ Ｐゴシック" charset="0"/>
                  <a:cs typeface="ＭＳ Ｐゴシック" charset="0"/>
                </a:rPr>
                <a:t>print result</a:t>
              </a:r>
            </a:p>
          </p:txBody>
        </p:sp>
      </p:grpSp>
      <p:sp>
        <p:nvSpPr>
          <p:cNvPr id="26" name="TextBox 25"/>
          <p:cNvSpPr txBox="1">
            <a:spLocks noChangeArrowheads="1"/>
          </p:cNvSpPr>
          <p:nvPr/>
        </p:nvSpPr>
        <p:spPr bwMode="auto">
          <a:xfrm>
            <a:off x="2819400" y="2895600"/>
            <a:ext cx="2286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a:solidFill>
                  <a:srgbClr val="000000"/>
                </a:solidFill>
                <a:cs typeface="Arial" charset="0"/>
              </a:rPr>
              <a:t>…</a:t>
            </a:r>
          </a:p>
          <a:p>
            <a:pPr eaLnBrk="1" fontAlgn="base" hangingPunct="1">
              <a:spcBef>
                <a:spcPct val="0"/>
              </a:spcBef>
              <a:spcAft>
                <a:spcPct val="0"/>
              </a:spcAft>
            </a:pPr>
            <a:r>
              <a:rPr lang="en-US" sz="1800">
                <a:solidFill>
                  <a:srgbClr val="000000"/>
                </a:solidFill>
                <a:cs typeface="Arial" charset="0"/>
              </a:rPr>
              <a:t>…</a:t>
            </a:r>
          </a:p>
          <a:p>
            <a:pPr eaLnBrk="1" fontAlgn="base" hangingPunct="1">
              <a:spcBef>
                <a:spcPct val="0"/>
              </a:spcBef>
              <a:spcAft>
                <a:spcPct val="0"/>
              </a:spcAft>
            </a:pPr>
            <a:r>
              <a:rPr lang="en-US" sz="1800">
                <a:solidFill>
                  <a:srgbClr val="000000"/>
                </a:solidFill>
                <a:cs typeface="Arial" charset="0"/>
              </a:rPr>
              <a:t>…</a:t>
            </a:r>
          </a:p>
          <a:p>
            <a:pPr eaLnBrk="1" fontAlgn="base" hangingPunct="1">
              <a:spcBef>
                <a:spcPct val="0"/>
              </a:spcBef>
              <a:spcAft>
                <a:spcPct val="0"/>
              </a:spcAft>
            </a:pPr>
            <a:r>
              <a:rPr lang="en-US" sz="1800">
                <a:solidFill>
                  <a:srgbClr val="000000"/>
                </a:solidFill>
                <a:cs typeface="Arial" charset="0"/>
              </a:rPr>
              <a:t>…</a:t>
            </a:r>
          </a:p>
        </p:txBody>
      </p:sp>
      <p:cxnSp>
        <p:nvCxnSpPr>
          <p:cNvPr id="27" name="Straight Connector 26"/>
          <p:cNvCxnSpPr/>
          <p:nvPr/>
        </p:nvCxnSpPr>
        <p:spPr>
          <a:xfrm rot="16200000" flipH="1">
            <a:off x="1737519" y="3583782"/>
            <a:ext cx="1095375"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1608932" y="4656931"/>
            <a:ext cx="1350962"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105"/>
          <p:cNvGrpSpPr>
            <a:grpSpLocks/>
          </p:cNvGrpSpPr>
          <p:nvPr/>
        </p:nvGrpSpPr>
        <p:grpSpPr bwMode="auto">
          <a:xfrm>
            <a:off x="6400800" y="2133600"/>
            <a:ext cx="2590800" cy="882650"/>
            <a:chOff x="6324600" y="2217003"/>
            <a:chExt cx="2590801" cy="883117"/>
          </a:xfrm>
        </p:grpSpPr>
        <p:grpSp>
          <p:nvGrpSpPr>
            <p:cNvPr id="233492" name="Group 104"/>
            <p:cNvGrpSpPr>
              <a:grpSpLocks/>
            </p:cNvGrpSpPr>
            <p:nvPr/>
          </p:nvGrpSpPr>
          <p:grpSpPr bwMode="auto">
            <a:xfrm>
              <a:off x="6324600" y="2217003"/>
              <a:ext cx="2057400" cy="830997"/>
              <a:chOff x="6553200" y="2325469"/>
              <a:chExt cx="2057400" cy="830997"/>
            </a:xfrm>
          </p:grpSpPr>
          <p:sp>
            <p:nvSpPr>
              <p:cNvPr id="233494" name="TextBox 45"/>
              <p:cNvSpPr txBox="1">
                <a:spLocks noChangeArrowheads="1"/>
              </p:cNvSpPr>
              <p:nvPr/>
            </p:nvSpPr>
            <p:spPr bwMode="auto">
              <a:xfrm>
                <a:off x="6553200" y="2325469"/>
                <a:ext cx="20574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a:solidFill>
                      <a:srgbClr val="000000"/>
                    </a:solidFill>
                    <a:cs typeface="Arial" charset="0"/>
                  </a:rPr>
                  <a:t>…</a:t>
                </a:r>
              </a:p>
              <a:p>
                <a:pPr algn="ctr" eaLnBrk="1" fontAlgn="base" hangingPunct="1">
                  <a:spcBef>
                    <a:spcPct val="0"/>
                  </a:spcBef>
                  <a:spcAft>
                    <a:spcPct val="0"/>
                  </a:spcAft>
                </a:pPr>
                <a:r>
                  <a:rPr lang="en-US" sz="1600">
                    <a:solidFill>
                      <a:srgbClr val="000000"/>
                    </a:solidFill>
                    <a:cs typeface="Arial" charset="0"/>
                  </a:rPr>
                  <a:t>…</a:t>
                </a:r>
              </a:p>
              <a:p>
                <a:pPr algn="ctr" eaLnBrk="1" fontAlgn="base" hangingPunct="1">
                  <a:spcBef>
                    <a:spcPct val="0"/>
                  </a:spcBef>
                  <a:spcAft>
                    <a:spcPct val="0"/>
                  </a:spcAft>
                </a:pPr>
                <a:r>
                  <a:rPr lang="en-US" sz="1600">
                    <a:solidFill>
                      <a:srgbClr val="000000"/>
                    </a:solidFill>
                    <a:cs typeface="Arial" charset="0"/>
                  </a:rPr>
                  <a:t>…</a:t>
                </a:r>
              </a:p>
            </p:txBody>
          </p:sp>
          <p:sp>
            <p:nvSpPr>
              <p:cNvPr id="33" name="Right Brace 32"/>
              <p:cNvSpPr/>
              <p:nvPr/>
            </p:nvSpPr>
            <p:spPr>
              <a:xfrm>
                <a:off x="7620001" y="2438242"/>
                <a:ext cx="228600" cy="675044"/>
              </a:xfrm>
              <a:prstGeom prst="rightBrace">
                <a:avLst>
                  <a:gd name="adj1" fmla="val 833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srgbClr val="000000"/>
                  </a:solidFill>
                  <a:latin typeface="Tahoma"/>
                </a:endParaRPr>
              </a:p>
            </p:txBody>
          </p:sp>
        </p:grpSp>
        <p:sp>
          <p:nvSpPr>
            <p:cNvPr id="233493" name="Rectangle 103"/>
            <p:cNvSpPr>
              <a:spLocks noChangeArrowheads="1"/>
            </p:cNvSpPr>
            <p:nvPr/>
          </p:nvSpPr>
          <p:spPr bwMode="auto">
            <a:xfrm>
              <a:off x="7620001" y="2269123"/>
              <a:ext cx="12954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1200">
                  <a:solidFill>
                    <a:srgbClr val="000000"/>
                  </a:solidFill>
                  <a:latin typeface="Arial" charset="0"/>
                  <a:ea typeface="ＭＳ Ｐゴシック" charset="0"/>
                  <a:cs typeface="ＭＳ Ｐゴシック" charset="0"/>
                </a:rPr>
                <a:t>Waiting in Critical Section Request Buffer (CSRB)</a:t>
              </a:r>
            </a:p>
          </p:txBody>
        </p:sp>
      </p:grpSp>
    </p:spTree>
    <p:extLst>
      <p:ext uri="{BB962C8B-B14F-4D97-AF65-F5344CB8AC3E}">
        <p14:creationId xmlns:p14="http://schemas.microsoft.com/office/powerpoint/2010/main" val="24640231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8" grpId="0"/>
      <p:bldP spid="19" grpId="0"/>
      <p:bldP spid="2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Title 1"/>
          <p:cNvSpPr>
            <a:spLocks noGrp="1"/>
          </p:cNvSpPr>
          <p:nvPr>
            <p:ph type="title"/>
          </p:nvPr>
        </p:nvSpPr>
        <p:spPr/>
        <p:txBody>
          <a:bodyPr/>
          <a:lstStyle/>
          <a:p>
            <a:r>
              <a:rPr lang="en-US">
                <a:latin typeface="Garamond" charset="0"/>
              </a:rPr>
              <a:t>False Serialization</a:t>
            </a:r>
          </a:p>
        </p:txBody>
      </p:sp>
      <p:sp>
        <p:nvSpPr>
          <p:cNvPr id="234498" name="Content Placeholder 2"/>
          <p:cNvSpPr>
            <a:spLocks noGrp="1"/>
          </p:cNvSpPr>
          <p:nvPr>
            <p:ph idx="1"/>
          </p:nvPr>
        </p:nvSpPr>
        <p:spPr>
          <a:xfrm>
            <a:off x="228600" y="996950"/>
            <a:ext cx="8610600" cy="5194300"/>
          </a:xfrm>
        </p:spPr>
        <p:txBody>
          <a:bodyPr/>
          <a:lstStyle/>
          <a:p>
            <a:pPr>
              <a:lnSpc>
                <a:spcPct val="90000"/>
              </a:lnSpc>
            </a:pPr>
            <a:r>
              <a:rPr lang="en-US">
                <a:latin typeface="Tahoma" charset="0"/>
                <a:sym typeface="Wingdings" charset="0"/>
              </a:rPr>
              <a:t>ACS can serialize independent critical sections</a:t>
            </a:r>
          </a:p>
          <a:p>
            <a:pPr lvl="2">
              <a:lnSpc>
                <a:spcPct val="90000"/>
              </a:lnSpc>
            </a:pPr>
            <a:endParaRPr lang="en-US">
              <a:latin typeface="Tahoma" charset="0"/>
              <a:sym typeface="Wingdings" charset="0"/>
            </a:endParaRPr>
          </a:p>
          <a:p>
            <a:pPr>
              <a:lnSpc>
                <a:spcPct val="90000"/>
              </a:lnSpc>
            </a:pPr>
            <a:r>
              <a:rPr lang="en-US">
                <a:latin typeface="Tahoma" charset="0"/>
              </a:rPr>
              <a:t>Selective Acceleration of Critical Sections (SEL)</a:t>
            </a:r>
          </a:p>
          <a:p>
            <a:pPr lvl="1">
              <a:lnSpc>
                <a:spcPct val="90000"/>
              </a:lnSpc>
            </a:pPr>
            <a:r>
              <a:rPr lang="en-US">
                <a:latin typeface="Tahoma" charset="0"/>
              </a:rPr>
              <a:t>Saturating counters to track false serialization</a:t>
            </a:r>
          </a:p>
          <a:p>
            <a:endParaRPr lang="en-US">
              <a:latin typeface="Tahoma" charset="0"/>
            </a:endParaRPr>
          </a:p>
        </p:txBody>
      </p:sp>
      <p:sp>
        <p:nvSpPr>
          <p:cNvPr id="234499"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0C91709-3320-064A-9B5B-3A088019F994}" type="slidenum">
              <a:rPr lang="en-US" sz="1600">
                <a:solidFill>
                  <a:srgbClr val="000000"/>
                </a:solidFill>
                <a:latin typeface="Garamond" charset="0"/>
                <a:cs typeface="Arial" charset="0"/>
              </a:rPr>
              <a:pPr eaLnBrk="1" hangingPunct="1"/>
              <a:t>67</a:t>
            </a:fld>
            <a:endParaRPr lang="en-US" sz="1600">
              <a:solidFill>
                <a:srgbClr val="000000"/>
              </a:solidFill>
              <a:latin typeface="Garamond" charset="0"/>
              <a:cs typeface="Arial" charset="0"/>
            </a:endParaRPr>
          </a:p>
        </p:txBody>
      </p:sp>
      <p:sp>
        <p:nvSpPr>
          <p:cNvPr id="5" name="Rectangle 26"/>
          <p:cNvSpPr>
            <a:spLocks noChangeArrowheads="1"/>
          </p:cNvSpPr>
          <p:nvPr/>
        </p:nvSpPr>
        <p:spPr bwMode="auto">
          <a:xfrm>
            <a:off x="4572000" y="3810000"/>
            <a:ext cx="1905000" cy="457200"/>
          </a:xfrm>
          <a:prstGeom prst="rect">
            <a:avLst/>
          </a:prstGeom>
          <a:solidFill>
            <a:srgbClr val="FFFF00"/>
          </a:solidFill>
          <a:ln w="9525">
            <a:solidFill>
              <a:schemeClr val="tx1"/>
            </a:solidFill>
            <a:miter lim="800000"/>
            <a:headEnd/>
            <a:tailEnd/>
          </a:ln>
        </p:spPr>
        <p:txBody>
          <a:bodyPr wrap="none" anchor="ctr"/>
          <a:lstStyle/>
          <a:p>
            <a:pPr algn="ctr">
              <a:defRPr/>
            </a:pPr>
            <a:r>
              <a:rPr lang="en-US" b="1">
                <a:solidFill>
                  <a:srgbClr val="000000"/>
                </a:solidFill>
                <a:latin typeface="Tahoma"/>
                <a:ea typeface="ＭＳ Ｐゴシック" charset="0"/>
                <a:cs typeface="ＭＳ Ｐゴシック" charset="0"/>
              </a:rPr>
              <a:t>CSCALL (A)</a:t>
            </a:r>
          </a:p>
        </p:txBody>
      </p:sp>
      <p:sp>
        <p:nvSpPr>
          <p:cNvPr id="6" name="Rectangle 28"/>
          <p:cNvSpPr>
            <a:spLocks noChangeArrowheads="1"/>
          </p:cNvSpPr>
          <p:nvPr/>
        </p:nvSpPr>
        <p:spPr bwMode="auto">
          <a:xfrm>
            <a:off x="4572000" y="4267200"/>
            <a:ext cx="1905000" cy="457200"/>
          </a:xfrm>
          <a:prstGeom prst="rect">
            <a:avLst/>
          </a:prstGeom>
          <a:solidFill>
            <a:srgbClr val="FFFF00"/>
          </a:solidFill>
          <a:ln w="9525">
            <a:solidFill>
              <a:schemeClr val="tx1"/>
            </a:solidFill>
            <a:miter lim="800000"/>
            <a:headEnd/>
            <a:tailEnd/>
          </a:ln>
        </p:spPr>
        <p:txBody>
          <a:bodyPr wrap="none" anchor="ctr"/>
          <a:lstStyle/>
          <a:p>
            <a:pPr algn="ctr">
              <a:defRPr/>
            </a:pPr>
            <a:r>
              <a:rPr lang="en-US" b="1">
                <a:solidFill>
                  <a:srgbClr val="000000"/>
                </a:solidFill>
                <a:latin typeface="Tahoma"/>
                <a:ea typeface="ＭＳ Ｐゴシック" charset="0"/>
                <a:cs typeface="ＭＳ Ｐゴシック" charset="0"/>
              </a:rPr>
              <a:t>CSCALL (A)</a:t>
            </a:r>
          </a:p>
        </p:txBody>
      </p:sp>
      <p:sp>
        <p:nvSpPr>
          <p:cNvPr id="7" name="Rectangle 30"/>
          <p:cNvSpPr>
            <a:spLocks noChangeArrowheads="1"/>
          </p:cNvSpPr>
          <p:nvPr/>
        </p:nvSpPr>
        <p:spPr bwMode="auto">
          <a:xfrm>
            <a:off x="4572000" y="4724400"/>
            <a:ext cx="1905000" cy="457200"/>
          </a:xfrm>
          <a:prstGeom prst="rect">
            <a:avLst/>
          </a:prstGeom>
          <a:solidFill>
            <a:srgbClr val="00FF00"/>
          </a:solidFill>
          <a:ln w="9525">
            <a:solidFill>
              <a:schemeClr val="tx1"/>
            </a:solidFill>
            <a:miter lim="800000"/>
            <a:headEnd/>
            <a:tailEnd/>
          </a:ln>
        </p:spPr>
        <p:txBody>
          <a:bodyPr wrap="none" anchor="ctr"/>
          <a:lstStyle/>
          <a:p>
            <a:pPr algn="ctr">
              <a:defRPr/>
            </a:pPr>
            <a:r>
              <a:rPr lang="en-US" b="1">
                <a:solidFill>
                  <a:srgbClr val="000000"/>
                </a:solidFill>
                <a:latin typeface="Tahoma"/>
                <a:ea typeface="ＭＳ Ｐゴシック" charset="0"/>
                <a:cs typeface="ＭＳ Ｐゴシック" charset="0"/>
              </a:rPr>
              <a:t>CSCALL (B)</a:t>
            </a:r>
          </a:p>
        </p:txBody>
      </p:sp>
      <p:sp>
        <p:nvSpPr>
          <p:cNvPr id="8" name="Text Box 47"/>
          <p:cNvSpPr txBox="1">
            <a:spLocks noChangeArrowheads="1"/>
          </p:cNvSpPr>
          <p:nvPr/>
        </p:nvSpPr>
        <p:spPr bwMode="auto">
          <a:xfrm>
            <a:off x="6934200" y="3886200"/>
            <a:ext cx="2057400" cy="915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b="1">
                <a:solidFill>
                  <a:srgbClr val="000000"/>
                </a:solidFill>
                <a:cs typeface="Arial" charset="0"/>
              </a:rPr>
              <a:t>Critical Section Request Buffer</a:t>
            </a:r>
            <a:br>
              <a:rPr lang="en-US" sz="1800" b="1">
                <a:solidFill>
                  <a:srgbClr val="000000"/>
                </a:solidFill>
                <a:cs typeface="Arial" charset="0"/>
              </a:rPr>
            </a:br>
            <a:r>
              <a:rPr lang="en-US" sz="1800" b="1">
                <a:solidFill>
                  <a:srgbClr val="000000"/>
                </a:solidFill>
                <a:cs typeface="Arial" charset="0"/>
              </a:rPr>
              <a:t>(CSRB)</a:t>
            </a:r>
          </a:p>
        </p:txBody>
      </p:sp>
      <p:sp>
        <p:nvSpPr>
          <p:cNvPr id="9" name="Rectangle 51"/>
          <p:cNvSpPr>
            <a:spLocks noChangeArrowheads="1"/>
          </p:cNvSpPr>
          <p:nvPr/>
        </p:nvSpPr>
        <p:spPr bwMode="auto">
          <a:xfrm>
            <a:off x="2133600" y="3886200"/>
            <a:ext cx="533400" cy="457200"/>
          </a:xfrm>
          <a:prstGeom prst="rect">
            <a:avLst/>
          </a:prstGeom>
          <a:solidFill>
            <a:srgbClr val="FFFF00"/>
          </a:solidFill>
          <a:ln w="9525">
            <a:solidFill>
              <a:schemeClr val="tx1"/>
            </a:solidFill>
            <a:miter lim="800000"/>
            <a:headEnd/>
            <a:tailEnd/>
          </a:ln>
        </p:spPr>
        <p:txBody>
          <a:bodyPr wrap="none" anchor="ctr"/>
          <a:lstStyle/>
          <a:p>
            <a:pPr algn="ctr">
              <a:defRPr/>
            </a:pPr>
            <a:r>
              <a:rPr lang="en-US">
                <a:solidFill>
                  <a:srgbClr val="000000"/>
                </a:solidFill>
                <a:latin typeface="Tahoma"/>
                <a:ea typeface="ＭＳ Ｐゴシック" charset="0"/>
                <a:cs typeface="ＭＳ Ｐゴシック" charset="0"/>
              </a:rPr>
              <a:t>4</a:t>
            </a:r>
          </a:p>
        </p:txBody>
      </p:sp>
      <p:sp>
        <p:nvSpPr>
          <p:cNvPr id="10" name="Rectangle 52"/>
          <p:cNvSpPr>
            <a:spLocks noChangeArrowheads="1"/>
          </p:cNvSpPr>
          <p:nvPr/>
        </p:nvSpPr>
        <p:spPr bwMode="auto">
          <a:xfrm>
            <a:off x="2133600" y="4343400"/>
            <a:ext cx="533400" cy="457200"/>
          </a:xfrm>
          <a:prstGeom prst="rect">
            <a:avLst/>
          </a:prstGeom>
          <a:solidFill>
            <a:srgbClr val="00FF00"/>
          </a:solidFill>
          <a:ln w="9525">
            <a:solidFill>
              <a:schemeClr val="tx1"/>
            </a:solidFill>
            <a:miter lim="800000"/>
            <a:headEnd/>
            <a:tailEnd/>
          </a:ln>
        </p:spPr>
        <p:txBody>
          <a:bodyPr wrap="none" anchor="ctr"/>
          <a:lstStyle/>
          <a:p>
            <a:pPr algn="ctr">
              <a:defRPr/>
            </a:pPr>
            <a:r>
              <a:rPr lang="en-US">
                <a:solidFill>
                  <a:srgbClr val="000000"/>
                </a:solidFill>
                <a:latin typeface="Tahoma"/>
                <a:ea typeface="ＭＳ Ｐゴシック" charset="0"/>
                <a:cs typeface="ＭＳ Ｐゴシック" charset="0"/>
              </a:rPr>
              <a:t>4</a:t>
            </a:r>
          </a:p>
        </p:txBody>
      </p:sp>
      <p:sp>
        <p:nvSpPr>
          <p:cNvPr id="11" name="Text Box 54"/>
          <p:cNvSpPr txBox="1">
            <a:spLocks noChangeArrowheads="1"/>
          </p:cNvSpPr>
          <p:nvPr/>
        </p:nvSpPr>
        <p:spPr bwMode="auto">
          <a:xfrm>
            <a:off x="1676400" y="3962400"/>
            <a:ext cx="457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a:solidFill>
                  <a:srgbClr val="000000"/>
                </a:solidFill>
                <a:cs typeface="Arial" charset="0"/>
              </a:rPr>
              <a:t>A</a:t>
            </a:r>
          </a:p>
        </p:txBody>
      </p:sp>
      <p:sp>
        <p:nvSpPr>
          <p:cNvPr id="12" name="Text Box 55"/>
          <p:cNvSpPr txBox="1">
            <a:spLocks noChangeArrowheads="1"/>
          </p:cNvSpPr>
          <p:nvPr/>
        </p:nvSpPr>
        <p:spPr bwMode="auto">
          <a:xfrm>
            <a:off x="1676400" y="4419600"/>
            <a:ext cx="457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a:solidFill>
                  <a:srgbClr val="000000"/>
                </a:solidFill>
                <a:cs typeface="Arial" charset="0"/>
              </a:rPr>
              <a:t>B</a:t>
            </a:r>
          </a:p>
        </p:txBody>
      </p:sp>
      <p:sp>
        <p:nvSpPr>
          <p:cNvPr id="13" name="Rectangle 57"/>
          <p:cNvSpPr>
            <a:spLocks noChangeArrowheads="1"/>
          </p:cNvSpPr>
          <p:nvPr/>
        </p:nvSpPr>
        <p:spPr bwMode="auto">
          <a:xfrm>
            <a:off x="2133600" y="3886200"/>
            <a:ext cx="533400" cy="457200"/>
          </a:xfrm>
          <a:prstGeom prst="rect">
            <a:avLst/>
          </a:prstGeom>
          <a:solidFill>
            <a:srgbClr val="FFFF00"/>
          </a:solidFill>
          <a:ln w="9525">
            <a:solidFill>
              <a:schemeClr val="tx1"/>
            </a:solidFill>
            <a:miter lim="800000"/>
            <a:headEnd/>
            <a:tailEnd/>
          </a:ln>
        </p:spPr>
        <p:txBody>
          <a:bodyPr wrap="none" anchor="ctr"/>
          <a:lstStyle/>
          <a:p>
            <a:pPr algn="ctr">
              <a:defRPr/>
            </a:pPr>
            <a:r>
              <a:rPr lang="en-US" b="1">
                <a:solidFill>
                  <a:srgbClr val="000000"/>
                </a:solidFill>
                <a:latin typeface="Tahoma"/>
                <a:ea typeface="ＭＳ Ｐゴシック" charset="0"/>
                <a:cs typeface="ＭＳ Ｐゴシック" charset="0"/>
              </a:rPr>
              <a:t>3</a:t>
            </a:r>
          </a:p>
        </p:txBody>
      </p:sp>
      <p:sp>
        <p:nvSpPr>
          <p:cNvPr id="14" name="Rectangle 58"/>
          <p:cNvSpPr>
            <a:spLocks noChangeArrowheads="1"/>
          </p:cNvSpPr>
          <p:nvPr/>
        </p:nvSpPr>
        <p:spPr bwMode="auto">
          <a:xfrm>
            <a:off x="2133600" y="3886200"/>
            <a:ext cx="533400" cy="457200"/>
          </a:xfrm>
          <a:prstGeom prst="rect">
            <a:avLst/>
          </a:prstGeom>
          <a:solidFill>
            <a:srgbClr val="FFFF00"/>
          </a:solidFill>
          <a:ln w="9525">
            <a:solidFill>
              <a:schemeClr val="tx1"/>
            </a:solidFill>
            <a:miter lim="800000"/>
            <a:headEnd/>
            <a:tailEnd/>
          </a:ln>
        </p:spPr>
        <p:txBody>
          <a:bodyPr wrap="none" anchor="ctr"/>
          <a:lstStyle/>
          <a:p>
            <a:pPr algn="ctr">
              <a:defRPr/>
            </a:pPr>
            <a:r>
              <a:rPr lang="en-US" b="1">
                <a:solidFill>
                  <a:srgbClr val="000000"/>
                </a:solidFill>
                <a:latin typeface="Tahoma"/>
                <a:ea typeface="ＭＳ Ｐゴシック" charset="0"/>
                <a:cs typeface="ＭＳ Ｐゴシック" charset="0"/>
              </a:rPr>
              <a:t>2</a:t>
            </a:r>
          </a:p>
        </p:txBody>
      </p:sp>
      <p:sp>
        <p:nvSpPr>
          <p:cNvPr id="15" name="Rectangle 59"/>
          <p:cNvSpPr>
            <a:spLocks noChangeArrowheads="1"/>
          </p:cNvSpPr>
          <p:nvPr/>
        </p:nvSpPr>
        <p:spPr bwMode="auto">
          <a:xfrm>
            <a:off x="2133600" y="4343400"/>
            <a:ext cx="533400" cy="457200"/>
          </a:xfrm>
          <a:prstGeom prst="rect">
            <a:avLst/>
          </a:prstGeom>
          <a:solidFill>
            <a:srgbClr val="00FF00"/>
          </a:solidFill>
          <a:ln w="9525">
            <a:solidFill>
              <a:schemeClr val="tx1"/>
            </a:solidFill>
            <a:miter lim="800000"/>
            <a:headEnd/>
            <a:tailEnd/>
          </a:ln>
        </p:spPr>
        <p:txBody>
          <a:bodyPr wrap="none" anchor="ctr"/>
          <a:lstStyle/>
          <a:p>
            <a:pPr algn="ctr">
              <a:defRPr/>
            </a:pPr>
            <a:r>
              <a:rPr lang="en-US" b="1">
                <a:solidFill>
                  <a:srgbClr val="000000"/>
                </a:solidFill>
                <a:latin typeface="Tahoma"/>
                <a:ea typeface="ＭＳ Ｐゴシック" charset="0"/>
                <a:cs typeface="ＭＳ Ｐゴシック" charset="0"/>
              </a:rPr>
              <a:t>5</a:t>
            </a:r>
          </a:p>
        </p:txBody>
      </p:sp>
      <p:sp>
        <p:nvSpPr>
          <p:cNvPr id="16" name="Line 18"/>
          <p:cNvSpPr>
            <a:spLocks noChangeShapeType="1"/>
          </p:cNvSpPr>
          <p:nvPr/>
        </p:nvSpPr>
        <p:spPr bwMode="auto">
          <a:xfrm flipV="1">
            <a:off x="5562600" y="3352800"/>
            <a:ext cx="0" cy="381000"/>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7" name="Text Box 19"/>
          <p:cNvSpPr txBox="1">
            <a:spLocks noChangeArrowheads="1"/>
          </p:cNvSpPr>
          <p:nvPr/>
        </p:nvSpPr>
        <p:spPr bwMode="auto">
          <a:xfrm>
            <a:off x="4724400" y="2971800"/>
            <a:ext cx="16764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b="1">
                <a:solidFill>
                  <a:srgbClr val="000000"/>
                </a:solidFill>
                <a:cs typeface="Arial" charset="0"/>
              </a:rPr>
              <a:t>To large core</a:t>
            </a:r>
          </a:p>
        </p:txBody>
      </p:sp>
      <p:sp>
        <p:nvSpPr>
          <p:cNvPr id="18" name="Text Box 21"/>
          <p:cNvSpPr txBox="1">
            <a:spLocks noChangeArrowheads="1"/>
          </p:cNvSpPr>
          <p:nvPr/>
        </p:nvSpPr>
        <p:spPr bwMode="auto">
          <a:xfrm>
            <a:off x="4572000" y="5653088"/>
            <a:ext cx="21336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b="1">
                <a:solidFill>
                  <a:srgbClr val="000000"/>
                </a:solidFill>
                <a:cs typeface="Arial" charset="0"/>
              </a:rPr>
              <a:t>From small cores</a:t>
            </a:r>
          </a:p>
        </p:txBody>
      </p:sp>
      <p:sp>
        <p:nvSpPr>
          <p:cNvPr id="19" name="Line 22"/>
          <p:cNvSpPr>
            <a:spLocks noChangeShapeType="1"/>
          </p:cNvSpPr>
          <p:nvPr/>
        </p:nvSpPr>
        <p:spPr bwMode="auto">
          <a:xfrm flipV="1">
            <a:off x="5562600" y="5257800"/>
            <a:ext cx="0" cy="381000"/>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0" name="Rectangle 23"/>
          <p:cNvSpPr>
            <a:spLocks noChangeArrowheads="1"/>
          </p:cNvSpPr>
          <p:nvPr/>
        </p:nvSpPr>
        <p:spPr bwMode="auto">
          <a:xfrm>
            <a:off x="4572000" y="3810000"/>
            <a:ext cx="1905000" cy="4572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1" name="Rectangle 26"/>
          <p:cNvSpPr>
            <a:spLocks noChangeArrowheads="1"/>
          </p:cNvSpPr>
          <p:nvPr/>
        </p:nvSpPr>
        <p:spPr bwMode="auto">
          <a:xfrm>
            <a:off x="4572000" y="4267200"/>
            <a:ext cx="1905000" cy="4572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2" name="Rectangle 27"/>
          <p:cNvSpPr>
            <a:spLocks noChangeArrowheads="1"/>
          </p:cNvSpPr>
          <p:nvPr/>
        </p:nvSpPr>
        <p:spPr bwMode="auto">
          <a:xfrm>
            <a:off x="4572000" y="4724400"/>
            <a:ext cx="1905000" cy="4572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defRPr/>
            </a:pPr>
            <a:endParaRPr lang="en-US">
              <a:solidFill>
                <a:srgbClr val="000000"/>
              </a:solidFill>
              <a:latin typeface="Tahoma"/>
              <a:ea typeface="ＭＳ Ｐゴシック" charset="0"/>
              <a:cs typeface="ＭＳ Ｐゴシック" charset="0"/>
            </a:endParaRPr>
          </a:p>
        </p:txBody>
      </p:sp>
    </p:spTree>
    <p:extLst>
      <p:ext uri="{BB962C8B-B14F-4D97-AF65-F5344CB8AC3E}">
        <p14:creationId xmlns:p14="http://schemas.microsoft.com/office/powerpoint/2010/main" val="23122233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animBg="1"/>
      <p:bldP spid="10" grpId="0" animBg="1"/>
      <p:bldP spid="11" grpId="0"/>
      <p:bldP spid="12" grpId="0"/>
      <p:bldP spid="13" grpId="0" animBg="1"/>
      <p:bldP spid="14" grpId="0" animBg="1"/>
      <p:bldP spid="15" grpId="0" animBg="1"/>
      <p:bldP spid="17" grpId="0"/>
      <p:bldP spid="18" grpId="0"/>
      <p:bldP spid="20" grpId="0" animBg="1"/>
      <p:bldP spid="21" grpId="0" animBg="1"/>
      <p:bldP spid="2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Title 1"/>
          <p:cNvSpPr>
            <a:spLocks noGrp="1"/>
          </p:cNvSpPr>
          <p:nvPr>
            <p:ph type="title"/>
          </p:nvPr>
        </p:nvSpPr>
        <p:spPr/>
        <p:txBody>
          <a:bodyPr/>
          <a:lstStyle/>
          <a:p>
            <a:r>
              <a:rPr lang="en-US">
                <a:latin typeface="Garamond" charset="0"/>
              </a:rPr>
              <a:t>ACS Performance Tradeoffs</a:t>
            </a:r>
          </a:p>
        </p:txBody>
      </p:sp>
      <p:sp>
        <p:nvSpPr>
          <p:cNvPr id="3" name="Content Placeholder 2"/>
          <p:cNvSpPr>
            <a:spLocks noGrp="1"/>
          </p:cNvSpPr>
          <p:nvPr>
            <p:ph idx="1"/>
          </p:nvPr>
        </p:nvSpPr>
        <p:spPr>
          <a:xfrm>
            <a:off x="228600" y="908050"/>
            <a:ext cx="8763000" cy="5340350"/>
          </a:xfrm>
        </p:spPr>
        <p:txBody>
          <a:bodyPr/>
          <a:lstStyle/>
          <a:p>
            <a:pPr>
              <a:buFont typeface="Wingdings" pitchFamily="2" charset="2"/>
              <a:buChar char="n"/>
              <a:defRPr/>
            </a:pPr>
            <a:r>
              <a:rPr lang="en-US" dirty="0">
                <a:ea typeface="+mn-ea"/>
                <a:cs typeface="+mn-cs"/>
              </a:rPr>
              <a:t>Pluses</a:t>
            </a:r>
          </a:p>
          <a:p>
            <a:pPr marL="344487" lvl="1" indent="0">
              <a:buFont typeface="Wingdings" pitchFamily="2" charset="2"/>
              <a:buNone/>
              <a:defRPr/>
            </a:pPr>
            <a:r>
              <a:rPr lang="en-US" dirty="0"/>
              <a:t>+ Faster critical section execution</a:t>
            </a:r>
          </a:p>
          <a:p>
            <a:pPr marL="344487" lvl="1" indent="0">
              <a:buFont typeface="Wingdings" pitchFamily="2" charset="2"/>
              <a:buNone/>
              <a:defRPr/>
            </a:pPr>
            <a:r>
              <a:rPr lang="en-US" dirty="0"/>
              <a:t>+ Shared locks stay in one place: better lock locality</a:t>
            </a:r>
          </a:p>
          <a:p>
            <a:pPr marL="344487" lvl="1" indent="0">
              <a:buFont typeface="Wingdings" pitchFamily="2" charset="2"/>
              <a:buNone/>
              <a:defRPr/>
            </a:pPr>
            <a:r>
              <a:rPr lang="en-US" dirty="0"/>
              <a:t>+ Shared data stays in large core’s (large) caches: better shared data locality, less ping-ponging</a:t>
            </a:r>
          </a:p>
          <a:p>
            <a:pPr marL="344487" lvl="1" indent="0">
              <a:buFont typeface="Wingdings" pitchFamily="2" charset="2"/>
              <a:buNone/>
              <a:defRPr/>
            </a:pPr>
            <a:endParaRPr lang="en-US" dirty="0"/>
          </a:p>
          <a:p>
            <a:pPr marL="360362">
              <a:buFont typeface="Wingdings" pitchFamily="2" charset="2"/>
              <a:buChar char="n"/>
              <a:defRPr/>
            </a:pPr>
            <a:r>
              <a:rPr lang="en-US" dirty="0">
                <a:ea typeface="+mn-ea"/>
                <a:cs typeface="+mn-cs"/>
              </a:rPr>
              <a:t>Minuses</a:t>
            </a:r>
          </a:p>
          <a:p>
            <a:pPr marL="361949" lvl="1" indent="0">
              <a:buFont typeface="Wingdings" pitchFamily="2" charset="2"/>
              <a:buNone/>
              <a:defRPr/>
            </a:pPr>
            <a:r>
              <a:rPr lang="en-US" dirty="0"/>
              <a:t>- Large core dedicated for critical sections: reduced parallel throughput</a:t>
            </a:r>
          </a:p>
          <a:p>
            <a:pPr marL="361949" lvl="1" indent="0">
              <a:buFont typeface="Wingdings" pitchFamily="2" charset="2"/>
              <a:buNone/>
              <a:defRPr/>
            </a:pPr>
            <a:r>
              <a:rPr lang="en-US" dirty="0"/>
              <a:t>- CSCALL and CSDONE control transfer overhead</a:t>
            </a:r>
          </a:p>
          <a:p>
            <a:pPr marL="361949" lvl="1" indent="0">
              <a:buFont typeface="Wingdings" pitchFamily="2" charset="2"/>
              <a:buNone/>
              <a:defRPr/>
            </a:pPr>
            <a:r>
              <a:rPr lang="en-US" dirty="0"/>
              <a:t>- Thread-private data needs to be transferred to large core: worse private data locality</a:t>
            </a:r>
          </a:p>
          <a:p>
            <a:pPr marL="344487" lvl="1" indent="0">
              <a:buFont typeface="Wingdings" pitchFamily="2" charset="2"/>
              <a:buNone/>
              <a:defRPr/>
            </a:pPr>
            <a:endParaRPr lang="en-US" dirty="0"/>
          </a:p>
        </p:txBody>
      </p:sp>
      <p:sp>
        <p:nvSpPr>
          <p:cNvPr id="236547"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F355C34-C9D3-D345-A86C-6A08408408E7}" type="slidenum">
              <a:rPr lang="en-US" sz="1600">
                <a:solidFill>
                  <a:srgbClr val="000000"/>
                </a:solidFill>
                <a:latin typeface="Garamond" charset="0"/>
              </a:rPr>
              <a:pPr eaLnBrk="1" hangingPunct="1"/>
              <a:t>68</a:t>
            </a:fld>
            <a:endParaRPr lang="en-US" sz="1600">
              <a:solidFill>
                <a:srgbClr val="000000"/>
              </a:solidFill>
              <a:latin typeface="Garamond" charset="0"/>
            </a:endParaRPr>
          </a:p>
        </p:txBody>
      </p:sp>
    </p:spTree>
    <p:extLst>
      <p:ext uri="{BB962C8B-B14F-4D97-AF65-F5344CB8AC3E}">
        <p14:creationId xmlns:p14="http://schemas.microsoft.com/office/powerpoint/2010/main" val="4591800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Title 1"/>
          <p:cNvSpPr>
            <a:spLocks noGrp="1"/>
          </p:cNvSpPr>
          <p:nvPr>
            <p:ph type="title"/>
          </p:nvPr>
        </p:nvSpPr>
        <p:spPr/>
        <p:txBody>
          <a:bodyPr/>
          <a:lstStyle/>
          <a:p>
            <a:r>
              <a:rPr lang="en-US">
                <a:latin typeface="Garamond" charset="0"/>
              </a:rPr>
              <a:t>ACS Performance Tradeoffs</a:t>
            </a:r>
          </a:p>
        </p:txBody>
      </p:sp>
      <p:sp>
        <p:nvSpPr>
          <p:cNvPr id="52226" name="Content Placeholder 2"/>
          <p:cNvSpPr>
            <a:spLocks noGrp="1"/>
          </p:cNvSpPr>
          <p:nvPr>
            <p:ph idx="1"/>
          </p:nvPr>
        </p:nvSpPr>
        <p:spPr>
          <a:xfrm>
            <a:off x="228600" y="996950"/>
            <a:ext cx="8839200" cy="5194300"/>
          </a:xfrm>
        </p:spPr>
        <p:txBody>
          <a:bodyPr/>
          <a:lstStyle/>
          <a:p>
            <a:pPr>
              <a:lnSpc>
                <a:spcPct val="90000"/>
              </a:lnSpc>
            </a:pPr>
            <a:r>
              <a:rPr lang="en-US" b="1" i="1">
                <a:latin typeface="Tahoma" charset="0"/>
              </a:rPr>
              <a:t>Fewer parallel threads vs. accelerated critical sections</a:t>
            </a:r>
          </a:p>
          <a:p>
            <a:pPr lvl="1">
              <a:lnSpc>
                <a:spcPct val="90000"/>
              </a:lnSpc>
            </a:pPr>
            <a:r>
              <a:rPr lang="en-US" sz="2000">
                <a:latin typeface="Tahoma" charset="0"/>
              </a:rPr>
              <a:t>Accelerating critical sections offsets loss in throughput</a:t>
            </a:r>
          </a:p>
          <a:p>
            <a:pPr lvl="1">
              <a:lnSpc>
                <a:spcPct val="90000"/>
              </a:lnSpc>
            </a:pPr>
            <a:r>
              <a:rPr lang="en-US" sz="2000">
                <a:latin typeface="Tahoma" charset="0"/>
              </a:rPr>
              <a:t>As the number of cores (threads) on chip increase:</a:t>
            </a:r>
          </a:p>
          <a:p>
            <a:pPr lvl="2">
              <a:lnSpc>
                <a:spcPct val="90000"/>
              </a:lnSpc>
            </a:pPr>
            <a:r>
              <a:rPr lang="en-US" sz="1800">
                <a:latin typeface="Tahoma" charset="0"/>
              </a:rPr>
              <a:t>Fractional loss in parallel performance decreases</a:t>
            </a:r>
          </a:p>
          <a:p>
            <a:pPr lvl="2">
              <a:lnSpc>
                <a:spcPct val="90000"/>
              </a:lnSpc>
            </a:pPr>
            <a:r>
              <a:rPr lang="en-US" sz="1800">
                <a:latin typeface="Tahoma" charset="0"/>
                <a:sym typeface="Wingdings" charset="0"/>
              </a:rPr>
              <a:t>Increased c</a:t>
            </a:r>
            <a:r>
              <a:rPr lang="en-US" sz="1800">
                <a:latin typeface="Tahoma" charset="0"/>
              </a:rPr>
              <a:t>ontention for critical sections </a:t>
            </a:r>
            <a:br>
              <a:rPr lang="en-US" sz="1800">
                <a:latin typeface="Tahoma" charset="0"/>
              </a:rPr>
            </a:br>
            <a:r>
              <a:rPr lang="en-US" sz="1800">
                <a:latin typeface="Tahoma" charset="0"/>
              </a:rPr>
              <a:t>makes acceleration more beneficial</a:t>
            </a:r>
            <a:endParaRPr lang="en-US" sz="1800">
              <a:solidFill>
                <a:srgbClr val="FF0000"/>
              </a:solidFill>
              <a:latin typeface="Tahoma" charset="0"/>
            </a:endParaRPr>
          </a:p>
          <a:p>
            <a:pPr lvl="1">
              <a:lnSpc>
                <a:spcPct val="90000"/>
              </a:lnSpc>
            </a:pPr>
            <a:endParaRPr lang="en-US" sz="2000">
              <a:solidFill>
                <a:srgbClr val="FF0000"/>
              </a:solidFill>
              <a:latin typeface="Tahoma" charset="0"/>
            </a:endParaRPr>
          </a:p>
          <a:p>
            <a:pPr>
              <a:lnSpc>
                <a:spcPct val="90000"/>
              </a:lnSpc>
            </a:pPr>
            <a:r>
              <a:rPr lang="en-US" b="1" i="1">
                <a:latin typeface="Tahoma" charset="0"/>
              </a:rPr>
              <a:t>Overhead of CSCALL/CSDONE vs. better lock locality</a:t>
            </a:r>
          </a:p>
          <a:p>
            <a:pPr lvl="1">
              <a:lnSpc>
                <a:spcPct val="90000"/>
              </a:lnSpc>
            </a:pPr>
            <a:r>
              <a:rPr lang="en-US" sz="2000">
                <a:latin typeface="Tahoma" charset="0"/>
              </a:rPr>
              <a:t>ACS avoids </a:t>
            </a:r>
            <a:r>
              <a:rPr lang="ja-JP" altLang="en-US" sz="2000">
                <a:latin typeface="Tahoma" charset="0"/>
              </a:rPr>
              <a:t>“</a:t>
            </a:r>
            <a:r>
              <a:rPr lang="en-US" altLang="ja-JP" sz="2000">
                <a:latin typeface="Tahoma" charset="0"/>
              </a:rPr>
              <a:t>ping-ponging</a:t>
            </a:r>
            <a:r>
              <a:rPr lang="ja-JP" altLang="en-US" sz="2000">
                <a:latin typeface="Tahoma" charset="0"/>
              </a:rPr>
              <a:t>”</a:t>
            </a:r>
            <a:r>
              <a:rPr lang="en-US" altLang="ja-JP" sz="2000">
                <a:latin typeface="Tahoma" charset="0"/>
              </a:rPr>
              <a:t> of locks among caches by keeping them at the large core</a:t>
            </a:r>
          </a:p>
          <a:p>
            <a:pPr>
              <a:lnSpc>
                <a:spcPct val="90000"/>
              </a:lnSpc>
            </a:pPr>
            <a:endParaRPr lang="en-US">
              <a:latin typeface="Tahoma" charset="0"/>
            </a:endParaRPr>
          </a:p>
          <a:p>
            <a:pPr>
              <a:lnSpc>
                <a:spcPct val="90000"/>
              </a:lnSpc>
            </a:pPr>
            <a:r>
              <a:rPr lang="en-US" b="1" i="1">
                <a:latin typeface="Tahoma" charset="0"/>
              </a:rPr>
              <a:t>More cache misses for private data vs. fewer misses for shared data</a:t>
            </a:r>
          </a:p>
          <a:p>
            <a:endParaRPr lang="en-US">
              <a:latin typeface="Tahoma" charset="0"/>
            </a:endParaRPr>
          </a:p>
        </p:txBody>
      </p:sp>
      <p:sp>
        <p:nvSpPr>
          <p:cNvPr id="237571"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483E85-A405-864B-A64D-3EA6139B3CBF}" type="slidenum">
              <a:rPr lang="en-US" sz="1600">
                <a:solidFill>
                  <a:srgbClr val="000000"/>
                </a:solidFill>
                <a:latin typeface="Garamond" charset="0"/>
                <a:cs typeface="Arial" charset="0"/>
              </a:rPr>
              <a:pPr eaLnBrk="1" hangingPunct="1"/>
              <a:t>69</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32151597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22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22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22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226">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222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Title 1"/>
          <p:cNvSpPr>
            <a:spLocks noGrp="1"/>
          </p:cNvSpPr>
          <p:nvPr>
            <p:ph type="title"/>
          </p:nvPr>
        </p:nvSpPr>
        <p:spPr/>
        <p:txBody>
          <a:bodyPr/>
          <a:lstStyle/>
          <a:p>
            <a:r>
              <a:rPr lang="en-US">
                <a:latin typeface="Garamond" charset="0"/>
              </a:rPr>
              <a:t>Asymmetry Enables Customization</a:t>
            </a:r>
          </a:p>
        </p:txBody>
      </p:sp>
      <p:sp>
        <p:nvSpPr>
          <p:cNvPr id="21507" name="Content Placeholder 2"/>
          <p:cNvSpPr>
            <a:spLocks noGrp="1"/>
          </p:cNvSpPr>
          <p:nvPr>
            <p:ph idx="1"/>
          </p:nvPr>
        </p:nvSpPr>
        <p:spPr>
          <a:xfrm>
            <a:off x="0" y="1143000"/>
            <a:ext cx="9144000" cy="4876800"/>
          </a:xfrm>
        </p:spPr>
        <p:txBody>
          <a:bodyPr/>
          <a:lstStyle/>
          <a:p>
            <a:endParaRPr lang="en-US" dirty="0">
              <a:latin typeface="Tahoma" charset="0"/>
            </a:endParaRPr>
          </a:p>
          <a:p>
            <a:endParaRPr lang="en-US" dirty="0">
              <a:latin typeface="Tahoma" charset="0"/>
            </a:endParaRPr>
          </a:p>
          <a:p>
            <a:endParaRPr lang="en-US" dirty="0">
              <a:latin typeface="Tahoma" charset="0"/>
            </a:endParaRPr>
          </a:p>
          <a:p>
            <a:endParaRPr lang="en-US" dirty="0">
              <a:latin typeface="Tahoma" charset="0"/>
            </a:endParaRPr>
          </a:p>
          <a:p>
            <a:endParaRPr lang="en-US" dirty="0">
              <a:latin typeface="Tahoma" charset="0"/>
            </a:endParaRPr>
          </a:p>
          <a:p>
            <a:endParaRPr lang="en-US" dirty="0">
              <a:latin typeface="Tahoma" charset="0"/>
            </a:endParaRPr>
          </a:p>
          <a:p>
            <a:endParaRPr lang="en-US" dirty="0">
              <a:latin typeface="Tahoma" charset="0"/>
            </a:endParaRPr>
          </a:p>
          <a:p>
            <a:r>
              <a:rPr lang="en-US" dirty="0">
                <a:latin typeface="Tahoma" charset="0"/>
              </a:rPr>
              <a:t>Symmetric: One size fits all</a:t>
            </a:r>
          </a:p>
          <a:p>
            <a:pPr lvl="1"/>
            <a:r>
              <a:rPr lang="en-US" sz="2000" dirty="0">
                <a:latin typeface="Tahoma" charset="0"/>
              </a:rPr>
              <a:t>Energy and performance suboptimal for different “workload” behaviors</a:t>
            </a:r>
          </a:p>
          <a:p>
            <a:r>
              <a:rPr lang="en-US" dirty="0">
                <a:solidFill>
                  <a:srgbClr val="0000FF"/>
                </a:solidFill>
                <a:latin typeface="Tahoma" charset="0"/>
              </a:rPr>
              <a:t>Asymmetric: Enables customization and adaptation</a:t>
            </a:r>
          </a:p>
          <a:p>
            <a:pPr lvl="1"/>
            <a:r>
              <a:rPr lang="en-US" sz="2000" dirty="0">
                <a:solidFill>
                  <a:srgbClr val="000000"/>
                </a:solidFill>
                <a:latin typeface="Tahoma" charset="0"/>
              </a:rPr>
              <a:t>Processing requirements vary across workloads (applications and phases)</a:t>
            </a:r>
          </a:p>
          <a:p>
            <a:pPr lvl="1"/>
            <a:r>
              <a:rPr lang="en-US" sz="2000" dirty="0">
                <a:solidFill>
                  <a:srgbClr val="FF0000"/>
                </a:solidFill>
                <a:latin typeface="Tahoma" charset="0"/>
              </a:rPr>
              <a:t>Execute code on best-fit resources (minimal energy, adequate </a:t>
            </a:r>
            <a:r>
              <a:rPr lang="en-US" sz="2000" dirty="0" err="1">
                <a:solidFill>
                  <a:srgbClr val="FF0000"/>
                </a:solidFill>
                <a:latin typeface="Tahoma" charset="0"/>
              </a:rPr>
              <a:t>perf</a:t>
            </a:r>
            <a:r>
              <a:rPr lang="en-US" sz="2000" dirty="0">
                <a:solidFill>
                  <a:srgbClr val="FF0000"/>
                </a:solidFill>
                <a:latin typeface="Tahoma" charset="0"/>
              </a:rPr>
              <a:t>.)</a:t>
            </a:r>
          </a:p>
        </p:txBody>
      </p:sp>
      <p:sp>
        <p:nvSpPr>
          <p:cNvPr id="199683"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D99F04B-28CD-9D46-B4CF-9C5A4AA8DF05}" type="slidenum">
              <a:rPr lang="en-US" sz="1600">
                <a:solidFill>
                  <a:srgbClr val="000000"/>
                </a:solidFill>
                <a:latin typeface="Garamond" charset="0"/>
              </a:rPr>
              <a:pPr eaLnBrk="1" hangingPunct="1"/>
              <a:t>7</a:t>
            </a:fld>
            <a:endParaRPr lang="en-US" sz="1600">
              <a:solidFill>
                <a:srgbClr val="000000"/>
              </a:solidFill>
              <a:latin typeface="Garamond" charset="0"/>
            </a:endParaRPr>
          </a:p>
        </p:txBody>
      </p:sp>
      <p:grpSp>
        <p:nvGrpSpPr>
          <p:cNvPr id="21509" name="Group 4"/>
          <p:cNvGrpSpPr>
            <a:grpSpLocks/>
          </p:cNvGrpSpPr>
          <p:nvPr/>
        </p:nvGrpSpPr>
        <p:grpSpPr bwMode="auto">
          <a:xfrm>
            <a:off x="6248400" y="1143000"/>
            <a:ext cx="2133600" cy="2711450"/>
            <a:chOff x="3936" y="864"/>
            <a:chExt cx="1344" cy="1708"/>
          </a:xfrm>
        </p:grpSpPr>
        <p:grpSp>
          <p:nvGrpSpPr>
            <p:cNvPr id="199707" name="Group 47"/>
            <p:cNvGrpSpPr>
              <a:grpSpLocks/>
            </p:cNvGrpSpPr>
            <p:nvPr/>
          </p:nvGrpSpPr>
          <p:grpSpPr bwMode="auto">
            <a:xfrm>
              <a:off x="3936" y="1536"/>
              <a:ext cx="672" cy="672"/>
              <a:chOff x="3648" y="3120"/>
              <a:chExt cx="672" cy="672"/>
            </a:xfrm>
          </p:grpSpPr>
          <p:sp>
            <p:nvSpPr>
              <p:cNvPr id="199718" name="Rectangle 4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C4</a:t>
                </a:r>
              </a:p>
            </p:txBody>
          </p:sp>
          <p:sp>
            <p:nvSpPr>
              <p:cNvPr id="199719" name="Rectangle 4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C4</a:t>
                </a:r>
              </a:p>
            </p:txBody>
          </p:sp>
          <p:sp>
            <p:nvSpPr>
              <p:cNvPr id="199720" name="Rectangle 5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C5</a:t>
                </a:r>
              </a:p>
            </p:txBody>
          </p:sp>
          <p:sp>
            <p:nvSpPr>
              <p:cNvPr id="199721" name="Rectangle 5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C5</a:t>
                </a:r>
              </a:p>
            </p:txBody>
          </p:sp>
        </p:grpSp>
        <p:grpSp>
          <p:nvGrpSpPr>
            <p:cNvPr id="199708" name="Group 52"/>
            <p:cNvGrpSpPr>
              <a:grpSpLocks/>
            </p:cNvGrpSpPr>
            <p:nvPr/>
          </p:nvGrpSpPr>
          <p:grpSpPr bwMode="auto">
            <a:xfrm>
              <a:off x="4608" y="1536"/>
              <a:ext cx="672" cy="672"/>
              <a:chOff x="3648" y="3120"/>
              <a:chExt cx="672" cy="672"/>
            </a:xfrm>
          </p:grpSpPr>
          <p:sp>
            <p:nvSpPr>
              <p:cNvPr id="199714" name="Rectangle 5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C4</a:t>
                </a:r>
              </a:p>
            </p:txBody>
          </p:sp>
          <p:sp>
            <p:nvSpPr>
              <p:cNvPr id="199715" name="Rectangle 5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C4</a:t>
                </a:r>
              </a:p>
            </p:txBody>
          </p:sp>
          <p:sp>
            <p:nvSpPr>
              <p:cNvPr id="199716" name="Rectangle 5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C5</a:t>
                </a:r>
              </a:p>
            </p:txBody>
          </p:sp>
          <p:sp>
            <p:nvSpPr>
              <p:cNvPr id="199717" name="Rectangle 5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C5</a:t>
                </a:r>
              </a:p>
            </p:txBody>
          </p:sp>
        </p:grpSp>
        <p:grpSp>
          <p:nvGrpSpPr>
            <p:cNvPr id="199709" name="Group 57"/>
            <p:cNvGrpSpPr>
              <a:grpSpLocks/>
            </p:cNvGrpSpPr>
            <p:nvPr/>
          </p:nvGrpSpPr>
          <p:grpSpPr bwMode="auto">
            <a:xfrm>
              <a:off x="4608" y="864"/>
              <a:ext cx="672" cy="672"/>
              <a:chOff x="3648" y="3120"/>
              <a:chExt cx="672" cy="672"/>
            </a:xfrm>
          </p:grpSpPr>
          <p:sp>
            <p:nvSpPr>
              <p:cNvPr id="199712" name="Rectangle 58"/>
              <p:cNvSpPr>
                <a:spLocks noChangeArrowheads="1"/>
              </p:cNvSpPr>
              <p:nvPr/>
            </p:nvSpPr>
            <p:spPr bwMode="auto">
              <a:xfrm>
                <a:off x="3648" y="3120"/>
                <a:ext cx="672"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C2</a:t>
                </a:r>
              </a:p>
            </p:txBody>
          </p:sp>
          <p:sp>
            <p:nvSpPr>
              <p:cNvPr id="199713" name="Rectangle 60"/>
              <p:cNvSpPr>
                <a:spLocks noChangeArrowheads="1"/>
              </p:cNvSpPr>
              <p:nvPr/>
            </p:nvSpPr>
            <p:spPr bwMode="auto">
              <a:xfrm>
                <a:off x="3648" y="3456"/>
                <a:ext cx="672"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C3</a:t>
                </a:r>
              </a:p>
            </p:txBody>
          </p:sp>
        </p:grpSp>
        <p:sp>
          <p:nvSpPr>
            <p:cNvPr id="199710" name="Rectangle 67"/>
            <p:cNvSpPr>
              <a:spLocks noChangeArrowheads="1"/>
            </p:cNvSpPr>
            <p:nvPr/>
          </p:nvSpPr>
          <p:spPr bwMode="auto">
            <a:xfrm>
              <a:off x="3936" y="864"/>
              <a:ext cx="672" cy="67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600" b="1">
                  <a:solidFill>
                    <a:srgbClr val="000000"/>
                  </a:solidFill>
                  <a:latin typeface="Arial" charset="0"/>
                  <a:ea typeface="ＭＳ Ｐゴシック" charset="0"/>
                  <a:cs typeface="ＭＳ Ｐゴシック" charset="0"/>
                </a:rPr>
                <a:t>C1</a:t>
              </a:r>
            </a:p>
          </p:txBody>
        </p:sp>
        <p:sp>
          <p:nvSpPr>
            <p:cNvPr id="199711" name="Text Box 70"/>
            <p:cNvSpPr txBox="1">
              <a:spLocks noChangeArrowheads="1"/>
            </p:cNvSpPr>
            <p:nvPr/>
          </p:nvSpPr>
          <p:spPr bwMode="auto">
            <a:xfrm>
              <a:off x="3936" y="2341"/>
              <a:ext cx="1344" cy="2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latin typeface="Times New Roman" charset="0"/>
                </a:rPr>
                <a:t>Asymmetric</a:t>
              </a:r>
            </a:p>
          </p:txBody>
        </p:sp>
      </p:grpSp>
      <p:grpSp>
        <p:nvGrpSpPr>
          <p:cNvPr id="199685" name="Group 74"/>
          <p:cNvGrpSpPr>
            <a:grpSpLocks/>
          </p:cNvGrpSpPr>
          <p:nvPr/>
        </p:nvGrpSpPr>
        <p:grpSpPr bwMode="auto">
          <a:xfrm>
            <a:off x="1295400" y="1143000"/>
            <a:ext cx="2133600" cy="2728913"/>
            <a:chOff x="624" y="1056"/>
            <a:chExt cx="1344" cy="1719"/>
          </a:xfrm>
        </p:grpSpPr>
        <p:grpSp>
          <p:nvGrpSpPr>
            <p:cNvPr id="199686" name="Group 27"/>
            <p:cNvGrpSpPr>
              <a:grpSpLocks/>
            </p:cNvGrpSpPr>
            <p:nvPr/>
          </p:nvGrpSpPr>
          <p:grpSpPr bwMode="auto">
            <a:xfrm>
              <a:off x="624" y="1056"/>
              <a:ext cx="672" cy="672"/>
              <a:chOff x="3648" y="3120"/>
              <a:chExt cx="672" cy="672"/>
            </a:xfrm>
          </p:grpSpPr>
          <p:sp>
            <p:nvSpPr>
              <p:cNvPr id="199703" name="Rectangle 2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C</a:t>
                </a:r>
              </a:p>
            </p:txBody>
          </p:sp>
          <p:sp>
            <p:nvSpPr>
              <p:cNvPr id="199704" name="Rectangle 2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C</a:t>
                </a:r>
              </a:p>
            </p:txBody>
          </p:sp>
          <p:sp>
            <p:nvSpPr>
              <p:cNvPr id="199705" name="Rectangle 3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C</a:t>
                </a:r>
              </a:p>
            </p:txBody>
          </p:sp>
          <p:sp>
            <p:nvSpPr>
              <p:cNvPr id="199706" name="Rectangle 3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C</a:t>
                </a:r>
              </a:p>
            </p:txBody>
          </p:sp>
        </p:grpSp>
        <p:grpSp>
          <p:nvGrpSpPr>
            <p:cNvPr id="199687" name="Group 32"/>
            <p:cNvGrpSpPr>
              <a:grpSpLocks/>
            </p:cNvGrpSpPr>
            <p:nvPr/>
          </p:nvGrpSpPr>
          <p:grpSpPr bwMode="auto">
            <a:xfrm>
              <a:off x="624" y="1728"/>
              <a:ext cx="672" cy="672"/>
              <a:chOff x="3648" y="3120"/>
              <a:chExt cx="672" cy="672"/>
            </a:xfrm>
          </p:grpSpPr>
          <p:sp>
            <p:nvSpPr>
              <p:cNvPr id="199699" name="Rectangle 3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C</a:t>
                </a:r>
              </a:p>
            </p:txBody>
          </p:sp>
          <p:sp>
            <p:nvSpPr>
              <p:cNvPr id="199700" name="Rectangle 3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C</a:t>
                </a:r>
              </a:p>
            </p:txBody>
          </p:sp>
          <p:sp>
            <p:nvSpPr>
              <p:cNvPr id="199701" name="Rectangle 3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C</a:t>
                </a:r>
              </a:p>
            </p:txBody>
          </p:sp>
          <p:sp>
            <p:nvSpPr>
              <p:cNvPr id="199702" name="Rectangle 3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C</a:t>
                </a:r>
              </a:p>
            </p:txBody>
          </p:sp>
        </p:grpSp>
        <p:grpSp>
          <p:nvGrpSpPr>
            <p:cNvPr id="199688" name="Group 37"/>
            <p:cNvGrpSpPr>
              <a:grpSpLocks/>
            </p:cNvGrpSpPr>
            <p:nvPr/>
          </p:nvGrpSpPr>
          <p:grpSpPr bwMode="auto">
            <a:xfrm>
              <a:off x="1296" y="1056"/>
              <a:ext cx="672" cy="672"/>
              <a:chOff x="3648" y="3120"/>
              <a:chExt cx="672" cy="672"/>
            </a:xfrm>
          </p:grpSpPr>
          <p:sp>
            <p:nvSpPr>
              <p:cNvPr id="199695" name="Rectangle 3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C</a:t>
                </a:r>
              </a:p>
            </p:txBody>
          </p:sp>
          <p:sp>
            <p:nvSpPr>
              <p:cNvPr id="199696" name="Rectangle 3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C</a:t>
                </a:r>
              </a:p>
            </p:txBody>
          </p:sp>
          <p:sp>
            <p:nvSpPr>
              <p:cNvPr id="199697" name="Rectangle 4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C</a:t>
                </a:r>
              </a:p>
            </p:txBody>
          </p:sp>
          <p:sp>
            <p:nvSpPr>
              <p:cNvPr id="199698" name="Rectangle 4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C</a:t>
                </a:r>
              </a:p>
            </p:txBody>
          </p:sp>
        </p:grpSp>
        <p:grpSp>
          <p:nvGrpSpPr>
            <p:cNvPr id="199689" name="Group 42"/>
            <p:cNvGrpSpPr>
              <a:grpSpLocks/>
            </p:cNvGrpSpPr>
            <p:nvPr/>
          </p:nvGrpSpPr>
          <p:grpSpPr bwMode="auto">
            <a:xfrm>
              <a:off x="1296" y="1728"/>
              <a:ext cx="672" cy="672"/>
              <a:chOff x="3648" y="3120"/>
              <a:chExt cx="672" cy="672"/>
            </a:xfrm>
          </p:grpSpPr>
          <p:sp>
            <p:nvSpPr>
              <p:cNvPr id="199691" name="Rectangle 4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C</a:t>
                </a:r>
              </a:p>
            </p:txBody>
          </p:sp>
          <p:sp>
            <p:nvSpPr>
              <p:cNvPr id="199692" name="Rectangle 4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C</a:t>
                </a:r>
              </a:p>
            </p:txBody>
          </p:sp>
          <p:sp>
            <p:nvSpPr>
              <p:cNvPr id="199693" name="Rectangle 4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C</a:t>
                </a:r>
              </a:p>
            </p:txBody>
          </p:sp>
          <p:sp>
            <p:nvSpPr>
              <p:cNvPr id="199694" name="Rectangle 4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1000" b="1">
                    <a:solidFill>
                      <a:srgbClr val="000000"/>
                    </a:solidFill>
                    <a:latin typeface="Arial" charset="0"/>
                    <a:ea typeface="ＭＳ Ｐゴシック" charset="0"/>
                    <a:cs typeface="ＭＳ Ｐゴシック" charset="0"/>
                  </a:rPr>
                  <a:t>C</a:t>
                </a:r>
              </a:p>
            </p:txBody>
          </p:sp>
        </p:grpSp>
        <p:sp>
          <p:nvSpPr>
            <p:cNvPr id="199690" name="Text Box 69"/>
            <p:cNvSpPr txBox="1">
              <a:spLocks noChangeArrowheads="1"/>
            </p:cNvSpPr>
            <p:nvPr/>
          </p:nvSpPr>
          <p:spPr bwMode="auto">
            <a:xfrm>
              <a:off x="624" y="2544"/>
              <a:ext cx="1344" cy="2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latin typeface="Times New Roman" charset="0"/>
                </a:rPr>
                <a:t>Symmetric</a:t>
              </a:r>
            </a:p>
          </p:txBody>
        </p:sp>
      </p:grpSp>
    </p:spTree>
    <p:extLst>
      <p:ext uri="{BB962C8B-B14F-4D97-AF65-F5344CB8AC3E}">
        <p14:creationId xmlns:p14="http://schemas.microsoft.com/office/powerpoint/2010/main" val="5603707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07">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0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Title 1"/>
          <p:cNvSpPr>
            <a:spLocks noGrp="1"/>
          </p:cNvSpPr>
          <p:nvPr>
            <p:ph type="title"/>
          </p:nvPr>
        </p:nvSpPr>
        <p:spPr/>
        <p:txBody>
          <a:bodyPr/>
          <a:lstStyle/>
          <a:p>
            <a:r>
              <a:rPr lang="en-US">
                <a:latin typeface="Garamond" charset="0"/>
              </a:rPr>
              <a:t>Cache Misses for Private Data</a:t>
            </a:r>
          </a:p>
        </p:txBody>
      </p:sp>
      <p:sp>
        <p:nvSpPr>
          <p:cNvPr id="239618"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239619"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67B9879-7700-994A-8709-FCA4EFC1B23E}" type="slidenum">
              <a:rPr lang="en-US" sz="1600">
                <a:solidFill>
                  <a:srgbClr val="000000"/>
                </a:solidFill>
                <a:latin typeface="Garamond" charset="0"/>
                <a:cs typeface="Arial" charset="0"/>
              </a:rPr>
              <a:pPr eaLnBrk="1" hangingPunct="1"/>
              <a:t>70</a:t>
            </a:fld>
            <a:endParaRPr lang="en-US" sz="1600">
              <a:solidFill>
                <a:srgbClr val="000000"/>
              </a:solidFill>
              <a:latin typeface="Garamond" charset="0"/>
              <a:cs typeface="Arial" charset="0"/>
            </a:endParaRPr>
          </a:p>
        </p:txBody>
      </p:sp>
      <p:sp>
        <p:nvSpPr>
          <p:cNvPr id="5" name="Rectangle 4"/>
          <p:cNvSpPr>
            <a:spLocks noChangeArrowheads="1"/>
          </p:cNvSpPr>
          <p:nvPr/>
        </p:nvSpPr>
        <p:spPr bwMode="auto">
          <a:xfrm>
            <a:off x="2667000" y="3505200"/>
            <a:ext cx="304800" cy="304800"/>
          </a:xfrm>
          <a:prstGeom prst="rect">
            <a:avLst/>
          </a:prstGeom>
          <a:solidFill>
            <a:srgbClr val="00FF00"/>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6" name="Rectangle 5"/>
          <p:cNvSpPr>
            <a:spLocks noChangeArrowheads="1"/>
          </p:cNvSpPr>
          <p:nvPr/>
        </p:nvSpPr>
        <p:spPr bwMode="auto">
          <a:xfrm>
            <a:off x="5257800" y="2895600"/>
            <a:ext cx="304800" cy="304800"/>
          </a:xfrm>
          <a:prstGeom prst="rect">
            <a:avLst/>
          </a:prstGeom>
          <a:solidFill>
            <a:schemeClr val="accent1"/>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7" name="Rectangle 6"/>
          <p:cNvSpPr>
            <a:spLocks noChangeArrowheads="1"/>
          </p:cNvSpPr>
          <p:nvPr/>
        </p:nvSpPr>
        <p:spPr bwMode="auto">
          <a:xfrm>
            <a:off x="5791200" y="3505200"/>
            <a:ext cx="304800" cy="304800"/>
          </a:xfrm>
          <a:prstGeom prst="rect">
            <a:avLst/>
          </a:prstGeom>
          <a:solidFill>
            <a:schemeClr val="accent1"/>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8" name="Line 7"/>
          <p:cNvSpPr>
            <a:spLocks noChangeShapeType="1"/>
          </p:cNvSpPr>
          <p:nvPr/>
        </p:nvSpPr>
        <p:spPr bwMode="auto">
          <a:xfrm flipH="1">
            <a:off x="4876800" y="3200400"/>
            <a:ext cx="533400" cy="304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9" name="Line 8"/>
          <p:cNvSpPr>
            <a:spLocks noChangeShapeType="1"/>
          </p:cNvSpPr>
          <p:nvPr/>
        </p:nvSpPr>
        <p:spPr bwMode="auto">
          <a:xfrm>
            <a:off x="5410200" y="3200400"/>
            <a:ext cx="533400" cy="304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0" name="Line 9"/>
          <p:cNvSpPr>
            <a:spLocks noChangeShapeType="1"/>
          </p:cNvSpPr>
          <p:nvPr/>
        </p:nvSpPr>
        <p:spPr bwMode="auto">
          <a:xfrm flipH="1">
            <a:off x="4572000" y="3810000"/>
            <a:ext cx="304800" cy="228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1" name="Line 10"/>
          <p:cNvSpPr>
            <a:spLocks noChangeShapeType="1"/>
          </p:cNvSpPr>
          <p:nvPr/>
        </p:nvSpPr>
        <p:spPr bwMode="auto">
          <a:xfrm>
            <a:off x="4876800" y="3810000"/>
            <a:ext cx="228600" cy="228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2" name="Rectangle 11"/>
          <p:cNvSpPr>
            <a:spLocks noChangeArrowheads="1"/>
          </p:cNvSpPr>
          <p:nvPr/>
        </p:nvSpPr>
        <p:spPr bwMode="auto">
          <a:xfrm>
            <a:off x="5486400" y="4038600"/>
            <a:ext cx="304800" cy="304800"/>
          </a:xfrm>
          <a:prstGeom prst="rect">
            <a:avLst/>
          </a:prstGeom>
          <a:solidFill>
            <a:schemeClr val="accent1"/>
          </a:solidFill>
          <a:ln w="9525">
            <a:solidFill>
              <a:schemeClr val="tx1"/>
            </a:solidFill>
            <a:miter lim="800000"/>
            <a:headEnd/>
            <a:tailEnd/>
          </a:ln>
        </p:spPr>
        <p:txBody>
          <a:bodyPr wrap="none" anchor="ctr"/>
          <a:lstStyle/>
          <a:p>
            <a:pPr algn="ctr">
              <a:defRPr/>
            </a:pPr>
            <a:endParaRPr lang="en-US">
              <a:solidFill>
                <a:srgbClr val="000000"/>
              </a:solidFill>
              <a:latin typeface="Tahoma"/>
              <a:ea typeface="ＭＳ Ｐゴシック" charset="0"/>
              <a:cs typeface="ＭＳ Ｐゴシック" charset="0"/>
            </a:endParaRPr>
          </a:p>
        </p:txBody>
      </p:sp>
      <p:sp>
        <p:nvSpPr>
          <p:cNvPr id="13" name="Rectangle 12"/>
          <p:cNvSpPr>
            <a:spLocks noChangeArrowheads="1"/>
          </p:cNvSpPr>
          <p:nvPr/>
        </p:nvSpPr>
        <p:spPr bwMode="auto">
          <a:xfrm>
            <a:off x="6019800" y="4038600"/>
            <a:ext cx="304800" cy="304800"/>
          </a:xfrm>
          <a:prstGeom prst="rect">
            <a:avLst/>
          </a:prstGeom>
          <a:solidFill>
            <a:schemeClr val="accent1"/>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4" name="Line 13"/>
          <p:cNvSpPr>
            <a:spLocks noChangeShapeType="1"/>
          </p:cNvSpPr>
          <p:nvPr/>
        </p:nvSpPr>
        <p:spPr bwMode="auto">
          <a:xfrm flipH="1">
            <a:off x="5638800" y="3810000"/>
            <a:ext cx="304800" cy="228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5" name="Line 14"/>
          <p:cNvSpPr>
            <a:spLocks noChangeShapeType="1"/>
          </p:cNvSpPr>
          <p:nvPr/>
        </p:nvSpPr>
        <p:spPr bwMode="auto">
          <a:xfrm>
            <a:off x="5943600" y="3810000"/>
            <a:ext cx="228600" cy="228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6" name="Rectangle 15"/>
          <p:cNvSpPr>
            <a:spLocks noChangeArrowheads="1"/>
          </p:cNvSpPr>
          <p:nvPr/>
        </p:nvSpPr>
        <p:spPr bwMode="auto">
          <a:xfrm>
            <a:off x="4648200" y="4572000"/>
            <a:ext cx="304800" cy="304800"/>
          </a:xfrm>
          <a:prstGeom prst="rect">
            <a:avLst/>
          </a:prstGeom>
          <a:solidFill>
            <a:schemeClr val="accent1"/>
          </a:solidFill>
          <a:ln w="9525">
            <a:solidFill>
              <a:schemeClr val="tx1"/>
            </a:solidFill>
            <a:miter lim="800000"/>
            <a:headEnd/>
            <a:tailEnd/>
          </a:ln>
        </p:spPr>
        <p:txBody>
          <a:bodyPr wrap="none" anchor="ctr"/>
          <a:lstStyle/>
          <a:p>
            <a:pPr algn="ctr">
              <a:defRPr/>
            </a:pPr>
            <a:endParaRPr lang="en-US">
              <a:solidFill>
                <a:srgbClr val="000000"/>
              </a:solidFill>
              <a:latin typeface="Tahoma"/>
              <a:ea typeface="ＭＳ Ｐゴシック" charset="0"/>
              <a:cs typeface="ＭＳ Ｐゴシック" charset="0"/>
            </a:endParaRPr>
          </a:p>
        </p:txBody>
      </p:sp>
      <p:sp>
        <p:nvSpPr>
          <p:cNvPr id="17" name="Line 16"/>
          <p:cNvSpPr>
            <a:spLocks noChangeShapeType="1"/>
          </p:cNvSpPr>
          <p:nvPr/>
        </p:nvSpPr>
        <p:spPr bwMode="auto">
          <a:xfrm flipH="1">
            <a:off x="4800600" y="4343400"/>
            <a:ext cx="304800" cy="228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8" name="Line 17"/>
          <p:cNvSpPr>
            <a:spLocks noChangeShapeType="1"/>
          </p:cNvSpPr>
          <p:nvPr/>
        </p:nvSpPr>
        <p:spPr bwMode="auto">
          <a:xfrm>
            <a:off x="5105400" y="4343400"/>
            <a:ext cx="228600" cy="228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9" name="Line 18"/>
          <p:cNvSpPr>
            <a:spLocks noChangeShapeType="1"/>
          </p:cNvSpPr>
          <p:nvPr/>
        </p:nvSpPr>
        <p:spPr bwMode="auto">
          <a:xfrm>
            <a:off x="3352800" y="3657600"/>
            <a:ext cx="914400" cy="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0" name="Rectangle 19"/>
          <p:cNvSpPr>
            <a:spLocks noChangeArrowheads="1"/>
          </p:cNvSpPr>
          <p:nvPr/>
        </p:nvSpPr>
        <p:spPr bwMode="auto">
          <a:xfrm>
            <a:off x="4724400" y="3505200"/>
            <a:ext cx="304800" cy="304800"/>
          </a:xfrm>
          <a:prstGeom prst="rect">
            <a:avLst/>
          </a:prstGeom>
          <a:solidFill>
            <a:schemeClr val="accent1"/>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1" name="Rectangle 20"/>
          <p:cNvSpPr>
            <a:spLocks noChangeArrowheads="1"/>
          </p:cNvSpPr>
          <p:nvPr/>
        </p:nvSpPr>
        <p:spPr bwMode="auto">
          <a:xfrm>
            <a:off x="4953000" y="4038600"/>
            <a:ext cx="304800" cy="304800"/>
          </a:xfrm>
          <a:prstGeom prst="rect">
            <a:avLst/>
          </a:prstGeom>
          <a:solidFill>
            <a:schemeClr val="accent1"/>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2" name="Rectangle 21"/>
          <p:cNvSpPr>
            <a:spLocks noChangeArrowheads="1"/>
          </p:cNvSpPr>
          <p:nvPr/>
        </p:nvSpPr>
        <p:spPr bwMode="auto">
          <a:xfrm>
            <a:off x="5181600" y="4572000"/>
            <a:ext cx="304800" cy="304800"/>
          </a:xfrm>
          <a:prstGeom prst="rect">
            <a:avLst/>
          </a:prstGeom>
          <a:solidFill>
            <a:schemeClr val="accent1"/>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3" name="Rectangle 22"/>
          <p:cNvSpPr>
            <a:spLocks noChangeArrowheads="1"/>
          </p:cNvSpPr>
          <p:nvPr/>
        </p:nvSpPr>
        <p:spPr bwMode="auto">
          <a:xfrm>
            <a:off x="4419600" y="4038600"/>
            <a:ext cx="304800" cy="304800"/>
          </a:xfrm>
          <a:prstGeom prst="rect">
            <a:avLst/>
          </a:prstGeom>
          <a:solidFill>
            <a:schemeClr val="accent1"/>
          </a:solidFill>
          <a:ln w="9525">
            <a:solidFill>
              <a:schemeClr val="tx1"/>
            </a:solidFill>
            <a:miter lim="800000"/>
            <a:headEnd/>
            <a:tailEnd/>
          </a:ln>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24" name="Line 23"/>
          <p:cNvSpPr>
            <a:spLocks noChangeShapeType="1"/>
          </p:cNvSpPr>
          <p:nvPr/>
        </p:nvSpPr>
        <p:spPr bwMode="auto">
          <a:xfrm flipH="1">
            <a:off x="4267200" y="4343400"/>
            <a:ext cx="304800" cy="228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5" name="Text Box 24"/>
          <p:cNvSpPr txBox="1">
            <a:spLocks noChangeArrowheads="1"/>
          </p:cNvSpPr>
          <p:nvPr/>
        </p:nvSpPr>
        <p:spPr bwMode="auto">
          <a:xfrm>
            <a:off x="838200" y="4022725"/>
            <a:ext cx="22860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b="1">
                <a:solidFill>
                  <a:srgbClr val="000000"/>
                </a:solidFill>
                <a:cs typeface="Arial" charset="0"/>
              </a:rPr>
              <a:t>Private Data: NewSubProblems</a:t>
            </a:r>
          </a:p>
        </p:txBody>
      </p:sp>
      <p:sp>
        <p:nvSpPr>
          <p:cNvPr id="26" name="Text Box 25"/>
          <p:cNvSpPr txBox="1">
            <a:spLocks noChangeArrowheads="1"/>
          </p:cNvSpPr>
          <p:nvPr/>
        </p:nvSpPr>
        <p:spPr bwMode="auto">
          <a:xfrm>
            <a:off x="6858000" y="3930650"/>
            <a:ext cx="21336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b="1">
                <a:solidFill>
                  <a:srgbClr val="000000"/>
                </a:solidFill>
                <a:cs typeface="Arial" charset="0"/>
              </a:rPr>
              <a:t>Shared Data:  </a:t>
            </a:r>
            <a:br>
              <a:rPr lang="en-US" sz="1800" b="1">
                <a:solidFill>
                  <a:srgbClr val="000000"/>
                </a:solidFill>
                <a:cs typeface="Arial" charset="0"/>
              </a:rPr>
            </a:br>
            <a:r>
              <a:rPr lang="en-US" sz="1800" b="1">
                <a:solidFill>
                  <a:srgbClr val="000000"/>
                </a:solidFill>
                <a:cs typeface="Arial" charset="0"/>
              </a:rPr>
              <a:t>The priority heap</a:t>
            </a:r>
          </a:p>
        </p:txBody>
      </p:sp>
      <p:sp>
        <p:nvSpPr>
          <p:cNvPr id="27" name="AutoShape 26"/>
          <p:cNvSpPr>
            <a:spLocks noChangeArrowheads="1"/>
          </p:cNvSpPr>
          <p:nvPr/>
        </p:nvSpPr>
        <p:spPr bwMode="auto">
          <a:xfrm>
            <a:off x="304800" y="1371600"/>
            <a:ext cx="6553200" cy="990600"/>
          </a:xfrm>
          <a:prstGeom prst="flowChartAlternateProcess">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defRPr/>
            </a:pPr>
            <a:endParaRPr lang="en-US" sz="2400" b="1">
              <a:solidFill>
                <a:srgbClr val="000000"/>
              </a:solidFill>
              <a:latin typeface="Tahoma"/>
              <a:ea typeface="ＭＳ Ｐゴシック" charset="0"/>
              <a:cs typeface="ＭＳ Ｐゴシック" charset="0"/>
            </a:endParaRPr>
          </a:p>
          <a:p>
            <a:pPr algn="ctr">
              <a:defRPr/>
            </a:pPr>
            <a:r>
              <a:rPr lang="en-US" sz="2400" b="1">
                <a:solidFill>
                  <a:srgbClr val="FF0000"/>
                </a:solidFill>
                <a:latin typeface="Tahoma"/>
                <a:ea typeface="ＭＳ Ｐゴシック" charset="0"/>
                <a:cs typeface="ＭＳ Ｐゴシック" charset="0"/>
              </a:rPr>
              <a:t>PriorityHeap.insert(NewSubProblems)</a:t>
            </a:r>
          </a:p>
          <a:p>
            <a:pPr algn="ctr">
              <a:defRPr/>
            </a:pPr>
            <a:endParaRPr lang="en-US" sz="2400" b="1">
              <a:solidFill>
                <a:srgbClr val="FF0000"/>
              </a:solidFill>
              <a:latin typeface="Tahoma"/>
              <a:ea typeface="ＭＳ Ｐゴシック" charset="0"/>
              <a:cs typeface="ＭＳ Ｐゴシック" charset="0"/>
            </a:endParaRPr>
          </a:p>
        </p:txBody>
      </p:sp>
      <p:sp>
        <p:nvSpPr>
          <p:cNvPr id="28" name="TextBox 27"/>
          <p:cNvSpPr txBox="1"/>
          <p:nvPr/>
        </p:nvSpPr>
        <p:spPr>
          <a:xfrm>
            <a:off x="6629400" y="5791200"/>
            <a:ext cx="2514600" cy="36988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b="1" dirty="0">
                <a:solidFill>
                  <a:srgbClr val="000000"/>
                </a:solidFill>
                <a:latin typeface="Tahoma"/>
              </a:rPr>
              <a:t>Puzzle Benchmark</a:t>
            </a:r>
          </a:p>
        </p:txBody>
      </p:sp>
    </p:spTree>
    <p:extLst>
      <p:ext uri="{BB962C8B-B14F-4D97-AF65-F5344CB8AC3E}">
        <p14:creationId xmlns:p14="http://schemas.microsoft.com/office/powerpoint/2010/main" val="42351530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mph" presetSubtype="0" fill="hold" grpId="1" nodeType="clickEffect">
                                  <p:stCondLst>
                                    <p:cond delay="0"/>
                                  </p:stCondLst>
                                  <p:childTnLst>
                                    <p:animClr clrSpc="hsl" dir="cw">
                                      <p:cBhvr override="childStyle">
                                        <p:cTn id="54" dur="500" fill="hold"/>
                                        <p:tgtEl>
                                          <p:spTgt spid="6"/>
                                        </p:tgtEl>
                                        <p:attrNameLst>
                                          <p:attrName>style.color</p:attrName>
                                        </p:attrNameLst>
                                      </p:cBhvr>
                                      <p:by>
                                        <p:hsl h="10842353" s="0" l="0"/>
                                      </p:by>
                                    </p:animClr>
                                    <p:animClr clrSpc="hsl" dir="cw">
                                      <p:cBhvr>
                                        <p:cTn id="55" dur="500" fill="hold"/>
                                        <p:tgtEl>
                                          <p:spTgt spid="6"/>
                                        </p:tgtEl>
                                        <p:attrNameLst>
                                          <p:attrName>fillcolor</p:attrName>
                                        </p:attrNameLst>
                                      </p:cBhvr>
                                      <p:by>
                                        <p:hsl h="10842353" s="0" l="0"/>
                                      </p:by>
                                    </p:animClr>
                                    <p:animClr clrSpc="hsl" dir="cw">
                                      <p:cBhvr>
                                        <p:cTn id="56" dur="500" fill="hold"/>
                                        <p:tgtEl>
                                          <p:spTgt spid="6"/>
                                        </p:tgtEl>
                                        <p:attrNameLst>
                                          <p:attrName>stroke.color</p:attrName>
                                        </p:attrNameLst>
                                      </p:cBhvr>
                                      <p:by>
                                        <p:hsl h="10842353" s="0" l="0"/>
                                      </p:by>
                                    </p:animClr>
                                    <p:set>
                                      <p:cBhvr>
                                        <p:cTn id="57" dur="500" fill="hold"/>
                                        <p:tgtEl>
                                          <p:spTgt spid="6"/>
                                        </p:tgtEl>
                                        <p:attrNameLst>
                                          <p:attrName>fill.type</p:attrName>
                                        </p:attrNameLst>
                                      </p:cBhvr>
                                      <p:to>
                                        <p:strVal val="solid"/>
                                      </p:to>
                                    </p:set>
                                  </p:childTnLst>
                                </p:cTn>
                              </p:par>
                            </p:childTnLst>
                          </p:cTn>
                        </p:par>
                        <p:par>
                          <p:cTn id="58" fill="hold" nodeType="afterGroup">
                            <p:stCondLst>
                              <p:cond delay="500"/>
                            </p:stCondLst>
                            <p:childTnLst>
                              <p:par>
                                <p:cTn id="59" presetID="23" presetClass="emph" presetSubtype="0" fill="hold" grpId="1" nodeType="afterEffect">
                                  <p:stCondLst>
                                    <p:cond delay="0"/>
                                  </p:stCondLst>
                                  <p:childTnLst>
                                    <p:animClr clrSpc="hsl" dir="cw">
                                      <p:cBhvr override="childStyle">
                                        <p:cTn id="60" dur="500" fill="hold"/>
                                        <p:tgtEl>
                                          <p:spTgt spid="20"/>
                                        </p:tgtEl>
                                        <p:attrNameLst>
                                          <p:attrName>style.color</p:attrName>
                                        </p:attrNameLst>
                                      </p:cBhvr>
                                      <p:by>
                                        <p:hsl h="10842353" s="0" l="0"/>
                                      </p:by>
                                    </p:animClr>
                                    <p:animClr clrSpc="hsl" dir="cw">
                                      <p:cBhvr>
                                        <p:cTn id="61" dur="500" fill="hold"/>
                                        <p:tgtEl>
                                          <p:spTgt spid="20"/>
                                        </p:tgtEl>
                                        <p:attrNameLst>
                                          <p:attrName>fillcolor</p:attrName>
                                        </p:attrNameLst>
                                      </p:cBhvr>
                                      <p:by>
                                        <p:hsl h="10842353" s="0" l="0"/>
                                      </p:by>
                                    </p:animClr>
                                    <p:animClr clrSpc="hsl" dir="cw">
                                      <p:cBhvr>
                                        <p:cTn id="62" dur="500" fill="hold"/>
                                        <p:tgtEl>
                                          <p:spTgt spid="20"/>
                                        </p:tgtEl>
                                        <p:attrNameLst>
                                          <p:attrName>stroke.color</p:attrName>
                                        </p:attrNameLst>
                                      </p:cBhvr>
                                      <p:by>
                                        <p:hsl h="10842353" s="0" l="0"/>
                                      </p:by>
                                    </p:animClr>
                                    <p:set>
                                      <p:cBhvr>
                                        <p:cTn id="63" dur="500" fill="hold"/>
                                        <p:tgtEl>
                                          <p:spTgt spid="20"/>
                                        </p:tgtEl>
                                        <p:attrNameLst>
                                          <p:attrName>fill.type</p:attrName>
                                        </p:attrNameLst>
                                      </p:cBhvr>
                                      <p:to>
                                        <p:strVal val="solid"/>
                                      </p:to>
                                    </p:set>
                                  </p:childTnLst>
                                </p:cTn>
                              </p:par>
                            </p:childTnLst>
                          </p:cTn>
                        </p:par>
                        <p:par>
                          <p:cTn id="64" fill="hold" nodeType="afterGroup">
                            <p:stCondLst>
                              <p:cond delay="1000"/>
                            </p:stCondLst>
                            <p:childTnLst>
                              <p:par>
                                <p:cTn id="65" presetID="23" presetClass="emph" presetSubtype="0" fill="hold" grpId="1" nodeType="afterEffect">
                                  <p:stCondLst>
                                    <p:cond delay="0"/>
                                  </p:stCondLst>
                                  <p:childTnLst>
                                    <p:animClr clrSpc="hsl" dir="cw">
                                      <p:cBhvr override="childStyle">
                                        <p:cTn id="66" dur="500" fill="hold"/>
                                        <p:tgtEl>
                                          <p:spTgt spid="21"/>
                                        </p:tgtEl>
                                        <p:attrNameLst>
                                          <p:attrName>style.color</p:attrName>
                                        </p:attrNameLst>
                                      </p:cBhvr>
                                      <p:by>
                                        <p:hsl h="10842353" s="0" l="0"/>
                                      </p:by>
                                    </p:animClr>
                                    <p:animClr clrSpc="hsl" dir="cw">
                                      <p:cBhvr>
                                        <p:cTn id="67" dur="500" fill="hold"/>
                                        <p:tgtEl>
                                          <p:spTgt spid="21"/>
                                        </p:tgtEl>
                                        <p:attrNameLst>
                                          <p:attrName>fillcolor</p:attrName>
                                        </p:attrNameLst>
                                      </p:cBhvr>
                                      <p:by>
                                        <p:hsl h="10842353" s="0" l="0"/>
                                      </p:by>
                                    </p:animClr>
                                    <p:animClr clrSpc="hsl" dir="cw">
                                      <p:cBhvr>
                                        <p:cTn id="68" dur="500" fill="hold"/>
                                        <p:tgtEl>
                                          <p:spTgt spid="21"/>
                                        </p:tgtEl>
                                        <p:attrNameLst>
                                          <p:attrName>stroke.color</p:attrName>
                                        </p:attrNameLst>
                                      </p:cBhvr>
                                      <p:by>
                                        <p:hsl h="10842353" s="0" l="0"/>
                                      </p:by>
                                    </p:animClr>
                                    <p:set>
                                      <p:cBhvr>
                                        <p:cTn id="69" dur="500" fill="hold"/>
                                        <p:tgtEl>
                                          <p:spTgt spid="21"/>
                                        </p:tgtEl>
                                        <p:attrNameLst>
                                          <p:attrName>fill.type</p:attrName>
                                        </p:attrNameLst>
                                      </p:cBhvr>
                                      <p:to>
                                        <p:strVal val="solid"/>
                                      </p:to>
                                    </p:set>
                                  </p:childTnLst>
                                </p:cTn>
                              </p:par>
                            </p:childTnLst>
                          </p:cTn>
                        </p:par>
                        <p:par>
                          <p:cTn id="70" fill="hold" nodeType="afterGroup">
                            <p:stCondLst>
                              <p:cond delay="1500"/>
                            </p:stCondLst>
                            <p:childTnLst>
                              <p:par>
                                <p:cTn id="71" presetID="23" presetClass="emph" presetSubtype="0" fill="hold" grpId="1" nodeType="afterEffect">
                                  <p:stCondLst>
                                    <p:cond delay="0"/>
                                  </p:stCondLst>
                                  <p:childTnLst>
                                    <p:animClr clrSpc="hsl" dir="cw">
                                      <p:cBhvr override="childStyle">
                                        <p:cTn id="72" dur="500" fill="hold"/>
                                        <p:tgtEl>
                                          <p:spTgt spid="22"/>
                                        </p:tgtEl>
                                        <p:attrNameLst>
                                          <p:attrName>style.color</p:attrName>
                                        </p:attrNameLst>
                                      </p:cBhvr>
                                      <p:by>
                                        <p:hsl h="10842353" s="0" l="0"/>
                                      </p:by>
                                    </p:animClr>
                                    <p:animClr clrSpc="hsl" dir="cw">
                                      <p:cBhvr>
                                        <p:cTn id="73" dur="500" fill="hold"/>
                                        <p:tgtEl>
                                          <p:spTgt spid="22"/>
                                        </p:tgtEl>
                                        <p:attrNameLst>
                                          <p:attrName>fillcolor</p:attrName>
                                        </p:attrNameLst>
                                      </p:cBhvr>
                                      <p:by>
                                        <p:hsl h="10842353" s="0" l="0"/>
                                      </p:by>
                                    </p:animClr>
                                    <p:animClr clrSpc="hsl" dir="cw">
                                      <p:cBhvr>
                                        <p:cTn id="74" dur="500" fill="hold"/>
                                        <p:tgtEl>
                                          <p:spTgt spid="22"/>
                                        </p:tgtEl>
                                        <p:attrNameLst>
                                          <p:attrName>stroke.color</p:attrName>
                                        </p:attrNameLst>
                                      </p:cBhvr>
                                      <p:by>
                                        <p:hsl h="10842353" s="0" l="0"/>
                                      </p:by>
                                    </p:animClr>
                                    <p:set>
                                      <p:cBhvr>
                                        <p:cTn id="75" dur="500" fill="hold"/>
                                        <p:tgtEl>
                                          <p:spTgt spid="22"/>
                                        </p:tgtEl>
                                        <p:attrNameLst>
                                          <p:attrName>fill.type</p:attrName>
                                        </p:attrNameLst>
                                      </p:cBhvr>
                                      <p:to>
                                        <p:strVal val="solid"/>
                                      </p:to>
                                    </p:set>
                                  </p:childTnLst>
                                </p:cTn>
                              </p:par>
                            </p:childTnLst>
                          </p:cTn>
                        </p:par>
                        <p:par>
                          <p:cTn id="76" fill="hold" nodeType="afterGroup">
                            <p:stCondLst>
                              <p:cond delay="2000"/>
                            </p:stCondLst>
                            <p:childTnLst>
                              <p:par>
                                <p:cTn id="77" presetID="23" presetClass="emph" presetSubtype="0" fill="hold" grpId="1" nodeType="afterEffect">
                                  <p:stCondLst>
                                    <p:cond delay="0"/>
                                  </p:stCondLst>
                                  <p:childTnLst>
                                    <p:animClr clrSpc="hsl" dir="cw">
                                      <p:cBhvr override="childStyle">
                                        <p:cTn id="78" dur="500" fill="hold"/>
                                        <p:tgtEl>
                                          <p:spTgt spid="23"/>
                                        </p:tgtEl>
                                        <p:attrNameLst>
                                          <p:attrName>style.color</p:attrName>
                                        </p:attrNameLst>
                                      </p:cBhvr>
                                      <p:by>
                                        <p:hsl h="10842353" s="0" l="0"/>
                                      </p:by>
                                    </p:animClr>
                                    <p:animClr clrSpc="hsl" dir="cw">
                                      <p:cBhvr>
                                        <p:cTn id="79" dur="500" fill="hold"/>
                                        <p:tgtEl>
                                          <p:spTgt spid="23"/>
                                        </p:tgtEl>
                                        <p:attrNameLst>
                                          <p:attrName>fillcolor</p:attrName>
                                        </p:attrNameLst>
                                      </p:cBhvr>
                                      <p:by>
                                        <p:hsl h="10842353" s="0" l="0"/>
                                      </p:by>
                                    </p:animClr>
                                    <p:animClr clrSpc="hsl" dir="cw">
                                      <p:cBhvr>
                                        <p:cTn id="80" dur="500" fill="hold"/>
                                        <p:tgtEl>
                                          <p:spTgt spid="23"/>
                                        </p:tgtEl>
                                        <p:attrNameLst>
                                          <p:attrName>stroke.color</p:attrName>
                                        </p:attrNameLst>
                                      </p:cBhvr>
                                      <p:by>
                                        <p:hsl h="10842353" s="0" l="0"/>
                                      </p:by>
                                    </p:animClr>
                                    <p:set>
                                      <p:cBhvr>
                                        <p:cTn id="81" dur="500" fill="hold"/>
                                        <p:tgtEl>
                                          <p:spTgt spid="23"/>
                                        </p:tgtEl>
                                        <p:attrNameLst>
                                          <p:attrName>fill.type</p:attrName>
                                        </p:attrNameLst>
                                      </p:cBhvr>
                                      <p:to>
                                        <p:strVal val="solid"/>
                                      </p:to>
                                    </p:set>
                                  </p:childTnLst>
                                </p:cTn>
                              </p:par>
                            </p:childTnLst>
                          </p:cTn>
                        </p:par>
                        <p:par>
                          <p:cTn id="82" fill="hold" nodeType="afterGroup">
                            <p:stCondLst>
                              <p:cond delay="2500"/>
                            </p:stCondLst>
                            <p:childTnLst>
                              <p:par>
                                <p:cTn id="83" presetID="49" presetClass="path" presetSubtype="0" accel="50000" decel="50000" fill="hold" grpId="1" nodeType="afterEffect">
                                  <p:stCondLst>
                                    <p:cond delay="0"/>
                                  </p:stCondLst>
                                  <p:childTnLst>
                                    <p:animMotion origin="layout" path="M 3.33333E-6 0 L 0.15833 0.15556 " pathEditMode="relative" rAng="0" ptsTypes="AA">
                                      <p:cBhvr>
                                        <p:cTn id="84" dur="2000" fill="hold"/>
                                        <p:tgtEl>
                                          <p:spTgt spid="5"/>
                                        </p:tgtEl>
                                        <p:attrNameLst>
                                          <p:attrName>ppt_x</p:attrName>
                                          <p:attrName>ppt_y</p:attrName>
                                        </p:attrNameLst>
                                      </p:cBhvr>
                                      <p:rCtr x="7917" y="7778"/>
                                    </p:animMotion>
                                  </p:childTnLst>
                                </p:cTn>
                              </p:par>
                              <p:par>
                                <p:cTn id="85" presetID="1" presetClass="entr" presetSubtype="0" fill="hold" nodeType="withEffect">
                                  <p:stCondLst>
                                    <p:cond delay="0"/>
                                  </p:stCondLst>
                                  <p:childTnLst>
                                    <p:set>
                                      <p:cBhvr>
                                        <p:cTn id="86" dur="1" fill="hold">
                                          <p:stCondLst>
                                            <p:cond delay="0"/>
                                          </p:stCondLst>
                                        </p:cTn>
                                        <p:tgtEl>
                                          <p:spTgt spid="24"/>
                                        </p:tgtEl>
                                        <p:attrNameLst>
                                          <p:attrName>style.visibility</p:attrName>
                                        </p:attrNameLst>
                                      </p:cBhvr>
                                      <p:to>
                                        <p:strVal val="visible"/>
                                      </p:to>
                                    </p:set>
                                  </p:childTnLst>
                                </p:cTn>
                              </p:par>
                              <p:par>
                                <p:cTn id="87" presetID="1" presetClass="exit" presetSubtype="0" fill="hold" nodeType="withEffect">
                                  <p:stCondLst>
                                    <p:cond delay="0"/>
                                  </p:stCondLst>
                                  <p:childTnLst>
                                    <p:set>
                                      <p:cBhvr>
                                        <p:cTn id="88"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12" grpId="0" animBg="1"/>
      <p:bldP spid="13" grpId="0" animBg="1"/>
      <p:bldP spid="16" grpId="0" animBg="1"/>
      <p:bldP spid="20" grpId="0" animBg="1"/>
      <p:bldP spid="20" grpId="1" animBg="1"/>
      <p:bldP spid="21" grpId="0" animBg="1"/>
      <p:bldP spid="21" grpId="1" animBg="1"/>
      <p:bldP spid="22" grpId="0" animBg="1"/>
      <p:bldP spid="22" grpId="1" animBg="1"/>
      <p:bldP spid="23" grpId="0" animBg="1"/>
      <p:bldP spid="23" grpId="1" animBg="1"/>
      <p:bldP spid="25" grpId="0"/>
      <p:bldP spid="26" grpId="0"/>
      <p:bldP spid="2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Title 1"/>
          <p:cNvSpPr>
            <a:spLocks noGrp="1"/>
          </p:cNvSpPr>
          <p:nvPr>
            <p:ph type="title"/>
          </p:nvPr>
        </p:nvSpPr>
        <p:spPr/>
        <p:txBody>
          <a:bodyPr/>
          <a:lstStyle/>
          <a:p>
            <a:r>
              <a:rPr lang="en-US">
                <a:latin typeface="Garamond" charset="0"/>
              </a:rPr>
              <a:t>ACS Performance Tradeoffs</a:t>
            </a:r>
          </a:p>
        </p:txBody>
      </p:sp>
      <p:sp>
        <p:nvSpPr>
          <p:cNvPr id="241666" name="Content Placeholder 2"/>
          <p:cNvSpPr>
            <a:spLocks noGrp="1"/>
          </p:cNvSpPr>
          <p:nvPr>
            <p:ph idx="1"/>
          </p:nvPr>
        </p:nvSpPr>
        <p:spPr>
          <a:xfrm>
            <a:off x="228600" y="996950"/>
            <a:ext cx="8839200" cy="5194300"/>
          </a:xfrm>
        </p:spPr>
        <p:txBody>
          <a:bodyPr/>
          <a:lstStyle/>
          <a:p>
            <a:pPr>
              <a:lnSpc>
                <a:spcPct val="90000"/>
              </a:lnSpc>
            </a:pPr>
            <a:r>
              <a:rPr lang="en-US" b="1" i="1">
                <a:latin typeface="Tahoma" charset="0"/>
              </a:rPr>
              <a:t>Fewer parallel threads vs. accelerated critical sections</a:t>
            </a:r>
          </a:p>
          <a:p>
            <a:pPr lvl="1">
              <a:lnSpc>
                <a:spcPct val="90000"/>
              </a:lnSpc>
            </a:pPr>
            <a:r>
              <a:rPr lang="en-US" sz="2000">
                <a:latin typeface="Tahoma" charset="0"/>
              </a:rPr>
              <a:t>Accelerating critical sections offsets loss in throughput</a:t>
            </a:r>
          </a:p>
          <a:p>
            <a:pPr lvl="1">
              <a:lnSpc>
                <a:spcPct val="90000"/>
              </a:lnSpc>
            </a:pPr>
            <a:r>
              <a:rPr lang="en-US" sz="2000">
                <a:latin typeface="Tahoma" charset="0"/>
              </a:rPr>
              <a:t>As the number of cores (threads) on chip increase:</a:t>
            </a:r>
          </a:p>
          <a:p>
            <a:pPr lvl="2">
              <a:lnSpc>
                <a:spcPct val="90000"/>
              </a:lnSpc>
            </a:pPr>
            <a:r>
              <a:rPr lang="en-US" sz="1800">
                <a:latin typeface="Tahoma" charset="0"/>
              </a:rPr>
              <a:t>Fractional loss in parallel performance decreases</a:t>
            </a:r>
          </a:p>
          <a:p>
            <a:pPr lvl="2">
              <a:lnSpc>
                <a:spcPct val="90000"/>
              </a:lnSpc>
            </a:pPr>
            <a:r>
              <a:rPr lang="en-US" sz="1800">
                <a:latin typeface="Tahoma" charset="0"/>
                <a:sym typeface="Wingdings" charset="0"/>
              </a:rPr>
              <a:t>Increased c</a:t>
            </a:r>
            <a:r>
              <a:rPr lang="en-US" sz="1800">
                <a:latin typeface="Tahoma" charset="0"/>
              </a:rPr>
              <a:t>ontention for critical sections </a:t>
            </a:r>
            <a:br>
              <a:rPr lang="en-US" sz="1800">
                <a:latin typeface="Tahoma" charset="0"/>
              </a:rPr>
            </a:br>
            <a:r>
              <a:rPr lang="en-US" sz="1800">
                <a:latin typeface="Tahoma" charset="0"/>
              </a:rPr>
              <a:t>makes acceleration more beneficial</a:t>
            </a:r>
            <a:endParaRPr lang="en-US" sz="1800">
              <a:solidFill>
                <a:srgbClr val="FF0000"/>
              </a:solidFill>
              <a:latin typeface="Tahoma" charset="0"/>
            </a:endParaRPr>
          </a:p>
          <a:p>
            <a:pPr lvl="1">
              <a:lnSpc>
                <a:spcPct val="90000"/>
              </a:lnSpc>
            </a:pPr>
            <a:endParaRPr lang="en-US" sz="2000">
              <a:solidFill>
                <a:srgbClr val="FF0000"/>
              </a:solidFill>
              <a:latin typeface="Tahoma" charset="0"/>
            </a:endParaRPr>
          </a:p>
          <a:p>
            <a:pPr>
              <a:lnSpc>
                <a:spcPct val="90000"/>
              </a:lnSpc>
            </a:pPr>
            <a:r>
              <a:rPr lang="en-US" b="1" i="1">
                <a:latin typeface="Tahoma" charset="0"/>
              </a:rPr>
              <a:t>Overhead of CSCALL/CSDONE vs. better lock locality</a:t>
            </a:r>
          </a:p>
          <a:p>
            <a:pPr lvl="1">
              <a:lnSpc>
                <a:spcPct val="90000"/>
              </a:lnSpc>
            </a:pPr>
            <a:r>
              <a:rPr lang="en-US" sz="2000">
                <a:latin typeface="Tahoma" charset="0"/>
              </a:rPr>
              <a:t>ACS avoids </a:t>
            </a:r>
            <a:r>
              <a:rPr lang="ja-JP" altLang="en-US" sz="2000">
                <a:latin typeface="Tahoma" charset="0"/>
              </a:rPr>
              <a:t>“</a:t>
            </a:r>
            <a:r>
              <a:rPr lang="en-US" altLang="ja-JP" sz="2000">
                <a:latin typeface="Tahoma" charset="0"/>
              </a:rPr>
              <a:t>ping-ponging</a:t>
            </a:r>
            <a:r>
              <a:rPr lang="ja-JP" altLang="en-US" sz="2000">
                <a:latin typeface="Tahoma" charset="0"/>
              </a:rPr>
              <a:t>”</a:t>
            </a:r>
            <a:r>
              <a:rPr lang="en-US" altLang="ja-JP" sz="2000">
                <a:latin typeface="Tahoma" charset="0"/>
              </a:rPr>
              <a:t> of locks among caches by keeping them at the large core</a:t>
            </a:r>
          </a:p>
          <a:p>
            <a:pPr>
              <a:lnSpc>
                <a:spcPct val="90000"/>
              </a:lnSpc>
            </a:pPr>
            <a:endParaRPr lang="en-US">
              <a:latin typeface="Tahoma" charset="0"/>
            </a:endParaRPr>
          </a:p>
          <a:p>
            <a:pPr>
              <a:lnSpc>
                <a:spcPct val="90000"/>
              </a:lnSpc>
            </a:pPr>
            <a:r>
              <a:rPr lang="en-US" b="1" i="1">
                <a:latin typeface="Tahoma" charset="0"/>
              </a:rPr>
              <a:t>More cache misses for private data vs. fewer misses for shared data</a:t>
            </a:r>
          </a:p>
          <a:p>
            <a:pPr lvl="1">
              <a:lnSpc>
                <a:spcPct val="90000"/>
              </a:lnSpc>
            </a:pPr>
            <a:r>
              <a:rPr lang="en-US" sz="2000">
                <a:latin typeface="Tahoma" charset="0"/>
              </a:rPr>
              <a:t>Cache misses reduce if shared data &gt; private data</a:t>
            </a:r>
          </a:p>
          <a:p>
            <a:endParaRPr lang="en-US">
              <a:latin typeface="Tahoma" charset="0"/>
            </a:endParaRPr>
          </a:p>
        </p:txBody>
      </p:sp>
      <p:sp>
        <p:nvSpPr>
          <p:cNvPr id="241667"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37503C5-8F4C-0F41-B35E-F954EA7B97FA}" type="slidenum">
              <a:rPr lang="en-US" sz="1600">
                <a:solidFill>
                  <a:srgbClr val="000000"/>
                </a:solidFill>
                <a:latin typeface="Garamond" charset="0"/>
                <a:cs typeface="Arial" charset="0"/>
              </a:rPr>
              <a:pPr eaLnBrk="1" hangingPunct="1"/>
              <a:t>71</a:t>
            </a:fld>
            <a:endParaRPr lang="en-US" sz="1600">
              <a:solidFill>
                <a:srgbClr val="000000"/>
              </a:solidFill>
              <a:latin typeface="Garamond" charset="0"/>
              <a:cs typeface="Arial" charset="0"/>
            </a:endParaRPr>
          </a:p>
        </p:txBody>
      </p:sp>
      <p:sp>
        <p:nvSpPr>
          <p:cNvPr id="5" name="Rectangle 4"/>
          <p:cNvSpPr/>
          <p:nvPr/>
        </p:nvSpPr>
        <p:spPr>
          <a:xfrm>
            <a:off x="152400" y="4695825"/>
            <a:ext cx="8686800" cy="10668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2" name="TextBox 1"/>
          <p:cNvSpPr txBox="1"/>
          <p:nvPr/>
        </p:nvSpPr>
        <p:spPr>
          <a:xfrm>
            <a:off x="5486400" y="5791200"/>
            <a:ext cx="3330575" cy="369888"/>
          </a:xfrm>
          <a:prstGeom prst="rect">
            <a:avLst/>
          </a:prstGeom>
          <a:noFill/>
        </p:spPr>
        <p:txBody>
          <a:bodyPr wrap="none">
            <a:spAutoFit/>
          </a:bodyPr>
          <a:lstStyle/>
          <a:p>
            <a:pPr>
              <a:defRPr/>
            </a:pPr>
            <a:r>
              <a:rPr lang="en-US" b="1" dirty="0">
                <a:solidFill>
                  <a:srgbClr val="3B812F">
                    <a:lumMod val="50000"/>
                  </a:srgbClr>
                </a:solidFill>
                <a:latin typeface="Tahoma"/>
                <a:ea typeface="ＭＳ Ｐゴシック" charset="0"/>
                <a:cs typeface="ＭＳ Ｐゴシック" charset="0"/>
              </a:rPr>
              <a:t>This problem can be solved</a:t>
            </a:r>
          </a:p>
        </p:txBody>
      </p:sp>
      <p:sp>
        <p:nvSpPr>
          <p:cNvPr id="3" name="TextBox 2"/>
          <p:cNvSpPr txBox="1"/>
          <p:nvPr/>
        </p:nvSpPr>
        <p:spPr>
          <a:xfrm>
            <a:off x="107504" y="6372036"/>
            <a:ext cx="8099806" cy="369332"/>
          </a:xfrm>
          <a:prstGeom prst="rect">
            <a:avLst/>
          </a:prstGeom>
          <a:noFill/>
        </p:spPr>
        <p:txBody>
          <a:bodyPr wrap="none" rtlCol="0">
            <a:spAutoFit/>
          </a:bodyPr>
          <a:lstStyle/>
          <a:p>
            <a:r>
              <a:rPr lang="en-US" dirty="0"/>
              <a:t>See </a:t>
            </a:r>
            <a:r>
              <a:rPr lang="en-US" dirty="0" err="1"/>
              <a:t>Suleman</a:t>
            </a:r>
            <a:r>
              <a:rPr lang="en-US" dirty="0"/>
              <a:t> et al., “</a:t>
            </a:r>
            <a:r>
              <a:rPr lang="en-US" dirty="0">
                <a:solidFill>
                  <a:srgbClr val="0000FF"/>
                </a:solidFill>
              </a:rPr>
              <a:t>Data Marshaling for Multi-Core Architectures</a:t>
            </a:r>
            <a:r>
              <a:rPr lang="en-US" dirty="0"/>
              <a:t>,” ISCA 2010.</a:t>
            </a:r>
          </a:p>
        </p:txBody>
      </p:sp>
    </p:spTree>
    <p:extLst>
      <p:ext uri="{BB962C8B-B14F-4D97-AF65-F5344CB8AC3E}">
        <p14:creationId xmlns:p14="http://schemas.microsoft.com/office/powerpoint/2010/main" val="15896487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Title 1"/>
          <p:cNvSpPr>
            <a:spLocks noGrp="1"/>
          </p:cNvSpPr>
          <p:nvPr>
            <p:ph type="title"/>
          </p:nvPr>
        </p:nvSpPr>
        <p:spPr/>
        <p:txBody>
          <a:bodyPr/>
          <a:lstStyle/>
          <a:p>
            <a:r>
              <a:rPr lang="en-US">
                <a:latin typeface="Garamond" charset="0"/>
              </a:rPr>
              <a:t>ACS Comparison Points</a:t>
            </a:r>
          </a:p>
        </p:txBody>
      </p:sp>
      <p:sp>
        <p:nvSpPr>
          <p:cNvPr id="242690" name="Content Placeholder 2"/>
          <p:cNvSpPr>
            <a:spLocks noGrp="1"/>
          </p:cNvSpPr>
          <p:nvPr>
            <p:ph idx="1"/>
          </p:nvPr>
        </p:nvSpPr>
        <p:spPr>
          <a:xfrm>
            <a:off x="228600" y="4419600"/>
            <a:ext cx="2819400" cy="1771650"/>
          </a:xfrm>
        </p:spPr>
        <p:txBody>
          <a:bodyPr/>
          <a:lstStyle/>
          <a:p>
            <a:r>
              <a:rPr lang="en-US" sz="2000">
                <a:latin typeface="Tahoma" charset="0"/>
              </a:rPr>
              <a:t>Conventional locking</a:t>
            </a:r>
          </a:p>
        </p:txBody>
      </p:sp>
      <p:sp>
        <p:nvSpPr>
          <p:cNvPr id="242691"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04BEB98-2377-954C-9E54-DDDEC7A5C5C7}" type="slidenum">
              <a:rPr lang="en-US" sz="1600">
                <a:solidFill>
                  <a:srgbClr val="000000"/>
                </a:solidFill>
                <a:latin typeface="Garamond" charset="0"/>
                <a:cs typeface="Arial" charset="0"/>
              </a:rPr>
              <a:pPr eaLnBrk="1" hangingPunct="1"/>
              <a:t>72</a:t>
            </a:fld>
            <a:endParaRPr lang="en-US" sz="1600">
              <a:solidFill>
                <a:srgbClr val="000000"/>
              </a:solidFill>
              <a:latin typeface="Garamond" charset="0"/>
              <a:cs typeface="Arial" charset="0"/>
            </a:endParaRPr>
          </a:p>
        </p:txBody>
      </p:sp>
      <p:grpSp>
        <p:nvGrpSpPr>
          <p:cNvPr id="242692" name="Group 4"/>
          <p:cNvGrpSpPr>
            <a:grpSpLocks/>
          </p:cNvGrpSpPr>
          <p:nvPr/>
        </p:nvGrpSpPr>
        <p:grpSpPr bwMode="auto">
          <a:xfrm>
            <a:off x="3352800" y="1295400"/>
            <a:ext cx="2286000" cy="2944813"/>
            <a:chOff x="3888" y="816"/>
            <a:chExt cx="1440" cy="1855"/>
          </a:xfrm>
        </p:grpSpPr>
        <p:sp>
          <p:nvSpPr>
            <p:cNvPr id="75" name="Rectangle 18"/>
            <p:cNvSpPr>
              <a:spLocks noChangeArrowheads="1"/>
            </p:cNvSpPr>
            <p:nvPr/>
          </p:nvSpPr>
          <p:spPr bwMode="auto">
            <a:xfrm>
              <a:off x="3888" y="816"/>
              <a:ext cx="1440" cy="1440"/>
            </a:xfrm>
            <a:prstGeom prst="rect">
              <a:avLst/>
            </a:prstGeom>
            <a:noFill/>
            <a:ln w="317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defRPr/>
              </a:pPr>
              <a:endParaRPr lang="en-US">
                <a:solidFill>
                  <a:srgbClr val="000000"/>
                </a:solidFill>
                <a:latin typeface="Tahoma"/>
                <a:ea typeface="ＭＳ Ｐゴシック" charset="0"/>
                <a:cs typeface="ＭＳ Ｐゴシック" charset="0"/>
              </a:endParaRPr>
            </a:p>
          </p:txBody>
        </p:sp>
        <p:grpSp>
          <p:nvGrpSpPr>
            <p:cNvPr id="242739" name="Group 47"/>
            <p:cNvGrpSpPr>
              <a:grpSpLocks/>
            </p:cNvGrpSpPr>
            <p:nvPr/>
          </p:nvGrpSpPr>
          <p:grpSpPr bwMode="auto">
            <a:xfrm>
              <a:off x="3936" y="1536"/>
              <a:ext cx="672" cy="672"/>
              <a:chOff x="3648" y="3120"/>
              <a:chExt cx="672" cy="672"/>
            </a:xfrm>
          </p:grpSpPr>
          <p:sp>
            <p:nvSpPr>
              <p:cNvPr id="89" name="Rectangle 4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sp>
            <p:nvSpPr>
              <p:cNvPr id="90" name="Rectangle 4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sp>
            <p:nvSpPr>
              <p:cNvPr id="91" name="Rectangle 5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sp>
            <p:nvSpPr>
              <p:cNvPr id="92" name="Rectangle 5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grpSp>
        <p:grpSp>
          <p:nvGrpSpPr>
            <p:cNvPr id="242740" name="Group 52"/>
            <p:cNvGrpSpPr>
              <a:grpSpLocks/>
            </p:cNvGrpSpPr>
            <p:nvPr/>
          </p:nvGrpSpPr>
          <p:grpSpPr bwMode="auto">
            <a:xfrm>
              <a:off x="4608" y="1536"/>
              <a:ext cx="672" cy="672"/>
              <a:chOff x="3648" y="3120"/>
              <a:chExt cx="672" cy="672"/>
            </a:xfrm>
          </p:grpSpPr>
          <p:sp>
            <p:nvSpPr>
              <p:cNvPr id="85" name="Rectangle 5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sp>
            <p:nvSpPr>
              <p:cNvPr id="86" name="Rectangle 5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sp>
            <p:nvSpPr>
              <p:cNvPr id="87" name="Rectangle 5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sp>
            <p:nvSpPr>
              <p:cNvPr id="88" name="Rectangle 5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grpSp>
        <p:grpSp>
          <p:nvGrpSpPr>
            <p:cNvPr id="242741" name="Group 57"/>
            <p:cNvGrpSpPr>
              <a:grpSpLocks/>
            </p:cNvGrpSpPr>
            <p:nvPr/>
          </p:nvGrpSpPr>
          <p:grpSpPr bwMode="auto">
            <a:xfrm>
              <a:off x="4608" y="864"/>
              <a:ext cx="672" cy="672"/>
              <a:chOff x="3648" y="3120"/>
              <a:chExt cx="672" cy="672"/>
            </a:xfrm>
          </p:grpSpPr>
          <p:sp>
            <p:nvSpPr>
              <p:cNvPr id="81" name="Rectangle 5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sp>
            <p:nvSpPr>
              <p:cNvPr id="82" name="Rectangle 5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sp>
            <p:nvSpPr>
              <p:cNvPr id="83" name="Rectangle 6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sp>
            <p:nvSpPr>
              <p:cNvPr id="84" name="Rectangle 6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grpSp>
        <p:sp>
          <p:nvSpPr>
            <p:cNvPr id="79" name="Rectangle 67"/>
            <p:cNvSpPr>
              <a:spLocks noChangeArrowheads="1"/>
            </p:cNvSpPr>
            <p:nvPr/>
          </p:nvSpPr>
          <p:spPr bwMode="auto">
            <a:xfrm>
              <a:off x="3936" y="864"/>
              <a:ext cx="672" cy="67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defRPr/>
              </a:pPr>
              <a:r>
                <a:rPr lang="en-US" sz="1600" dirty="0">
                  <a:solidFill>
                    <a:srgbClr val="000000"/>
                  </a:solidFill>
                  <a:latin typeface="Tahoma"/>
                  <a:ea typeface="ＭＳ Ｐゴシック" charset="0"/>
                  <a:cs typeface="ＭＳ Ｐゴシック" charset="0"/>
                </a:rPr>
                <a:t>Large</a:t>
              </a:r>
            </a:p>
            <a:p>
              <a:pPr algn="ctr">
                <a:defRPr/>
              </a:pPr>
              <a:r>
                <a:rPr lang="en-US" sz="1600" dirty="0">
                  <a:solidFill>
                    <a:srgbClr val="000000"/>
                  </a:solidFill>
                  <a:latin typeface="Tahoma"/>
                  <a:ea typeface="ＭＳ Ｐゴシック" charset="0"/>
                  <a:cs typeface="ＭＳ Ｐゴシック" charset="0"/>
                </a:rPr>
                <a:t>core</a:t>
              </a:r>
            </a:p>
          </p:txBody>
        </p:sp>
        <p:sp>
          <p:nvSpPr>
            <p:cNvPr id="242743" name="Text Box 70"/>
            <p:cNvSpPr txBox="1">
              <a:spLocks noChangeArrowheads="1"/>
            </p:cNvSpPr>
            <p:nvPr/>
          </p:nvSpPr>
          <p:spPr bwMode="auto">
            <a:xfrm>
              <a:off x="3936" y="2341"/>
              <a:ext cx="1344" cy="33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2800">
                  <a:solidFill>
                    <a:srgbClr val="000000"/>
                  </a:solidFill>
                  <a:latin typeface="Times New Roman" charset="0"/>
                </a:rPr>
                <a:t>ACMP</a:t>
              </a:r>
            </a:p>
          </p:txBody>
        </p:sp>
      </p:grpSp>
      <p:grpSp>
        <p:nvGrpSpPr>
          <p:cNvPr id="242693" name="Group 4"/>
          <p:cNvGrpSpPr>
            <a:grpSpLocks/>
          </p:cNvGrpSpPr>
          <p:nvPr/>
        </p:nvGrpSpPr>
        <p:grpSpPr bwMode="auto">
          <a:xfrm>
            <a:off x="6248400" y="1327150"/>
            <a:ext cx="2286000" cy="2944813"/>
            <a:chOff x="3888" y="816"/>
            <a:chExt cx="1440" cy="1855"/>
          </a:xfrm>
        </p:grpSpPr>
        <p:sp>
          <p:nvSpPr>
            <p:cNvPr id="94" name="Rectangle 18"/>
            <p:cNvSpPr>
              <a:spLocks noChangeArrowheads="1"/>
            </p:cNvSpPr>
            <p:nvPr/>
          </p:nvSpPr>
          <p:spPr bwMode="auto">
            <a:xfrm>
              <a:off x="3888" y="816"/>
              <a:ext cx="1440" cy="1440"/>
            </a:xfrm>
            <a:prstGeom prst="rect">
              <a:avLst/>
            </a:prstGeom>
            <a:noFill/>
            <a:ln w="317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defRPr/>
              </a:pPr>
              <a:endParaRPr lang="en-US">
                <a:solidFill>
                  <a:srgbClr val="000000"/>
                </a:solidFill>
                <a:latin typeface="Tahoma"/>
                <a:ea typeface="ＭＳ Ｐゴシック" charset="0"/>
                <a:cs typeface="ＭＳ Ｐゴシック" charset="0"/>
              </a:endParaRPr>
            </a:p>
          </p:txBody>
        </p:sp>
        <p:grpSp>
          <p:nvGrpSpPr>
            <p:cNvPr id="242721" name="Group 47"/>
            <p:cNvGrpSpPr>
              <a:grpSpLocks/>
            </p:cNvGrpSpPr>
            <p:nvPr/>
          </p:nvGrpSpPr>
          <p:grpSpPr bwMode="auto">
            <a:xfrm>
              <a:off x="3936" y="1536"/>
              <a:ext cx="672" cy="672"/>
              <a:chOff x="3648" y="3120"/>
              <a:chExt cx="672" cy="672"/>
            </a:xfrm>
          </p:grpSpPr>
          <p:sp>
            <p:nvSpPr>
              <p:cNvPr id="108" name="Rectangle 4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sp>
            <p:nvSpPr>
              <p:cNvPr id="109" name="Rectangle 4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sp>
            <p:nvSpPr>
              <p:cNvPr id="110" name="Rectangle 5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sp>
            <p:nvSpPr>
              <p:cNvPr id="111" name="Rectangle 5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grpSp>
        <p:grpSp>
          <p:nvGrpSpPr>
            <p:cNvPr id="242722" name="Group 52"/>
            <p:cNvGrpSpPr>
              <a:grpSpLocks/>
            </p:cNvGrpSpPr>
            <p:nvPr/>
          </p:nvGrpSpPr>
          <p:grpSpPr bwMode="auto">
            <a:xfrm>
              <a:off x="4608" y="1536"/>
              <a:ext cx="672" cy="672"/>
              <a:chOff x="3648" y="3120"/>
              <a:chExt cx="672" cy="672"/>
            </a:xfrm>
          </p:grpSpPr>
          <p:sp>
            <p:nvSpPr>
              <p:cNvPr id="104" name="Rectangle 5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sp>
            <p:nvSpPr>
              <p:cNvPr id="105" name="Rectangle 5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sp>
            <p:nvSpPr>
              <p:cNvPr id="106" name="Rectangle 5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sp>
            <p:nvSpPr>
              <p:cNvPr id="107" name="Rectangle 5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grpSp>
        <p:grpSp>
          <p:nvGrpSpPr>
            <p:cNvPr id="242723" name="Group 57"/>
            <p:cNvGrpSpPr>
              <a:grpSpLocks/>
            </p:cNvGrpSpPr>
            <p:nvPr/>
          </p:nvGrpSpPr>
          <p:grpSpPr bwMode="auto">
            <a:xfrm>
              <a:off x="4608" y="864"/>
              <a:ext cx="672" cy="672"/>
              <a:chOff x="3648" y="3120"/>
              <a:chExt cx="672" cy="672"/>
            </a:xfrm>
          </p:grpSpPr>
          <p:sp>
            <p:nvSpPr>
              <p:cNvPr id="100" name="Rectangle 5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sp>
            <p:nvSpPr>
              <p:cNvPr id="101" name="Rectangle 5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sp>
            <p:nvSpPr>
              <p:cNvPr id="102" name="Rectangle 6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sp>
            <p:nvSpPr>
              <p:cNvPr id="103" name="Rectangle 6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grpSp>
        <p:sp>
          <p:nvSpPr>
            <p:cNvPr id="98" name="Rectangle 67"/>
            <p:cNvSpPr>
              <a:spLocks noChangeArrowheads="1"/>
            </p:cNvSpPr>
            <p:nvPr/>
          </p:nvSpPr>
          <p:spPr bwMode="auto">
            <a:xfrm>
              <a:off x="3936" y="864"/>
              <a:ext cx="672" cy="67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defRPr/>
              </a:pPr>
              <a:r>
                <a:rPr lang="en-US" sz="1600" dirty="0">
                  <a:solidFill>
                    <a:srgbClr val="000000"/>
                  </a:solidFill>
                  <a:latin typeface="Tahoma"/>
                  <a:ea typeface="ＭＳ Ｐゴシック" charset="0"/>
                  <a:cs typeface="ＭＳ Ｐゴシック" charset="0"/>
                </a:rPr>
                <a:t>Large</a:t>
              </a:r>
            </a:p>
            <a:p>
              <a:pPr algn="ctr">
                <a:defRPr/>
              </a:pPr>
              <a:r>
                <a:rPr lang="en-US" sz="1600" dirty="0">
                  <a:solidFill>
                    <a:srgbClr val="000000"/>
                  </a:solidFill>
                  <a:latin typeface="Tahoma"/>
                  <a:ea typeface="ＭＳ Ｐゴシック" charset="0"/>
                  <a:cs typeface="ＭＳ Ｐゴシック" charset="0"/>
                </a:rPr>
                <a:t>core</a:t>
              </a:r>
            </a:p>
          </p:txBody>
        </p:sp>
        <p:sp>
          <p:nvSpPr>
            <p:cNvPr id="242725" name="Text Box 70"/>
            <p:cNvSpPr txBox="1">
              <a:spLocks noChangeArrowheads="1"/>
            </p:cNvSpPr>
            <p:nvPr/>
          </p:nvSpPr>
          <p:spPr bwMode="auto">
            <a:xfrm>
              <a:off x="3936" y="2341"/>
              <a:ext cx="1344" cy="33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2800">
                  <a:solidFill>
                    <a:srgbClr val="000000"/>
                  </a:solidFill>
                  <a:latin typeface="Times New Roman" charset="0"/>
                </a:rPr>
                <a:t>ACS</a:t>
              </a:r>
            </a:p>
          </p:txBody>
        </p:sp>
      </p:grpSp>
      <p:grpSp>
        <p:nvGrpSpPr>
          <p:cNvPr id="242694" name="Group 74"/>
          <p:cNvGrpSpPr>
            <a:grpSpLocks/>
          </p:cNvGrpSpPr>
          <p:nvPr/>
        </p:nvGrpSpPr>
        <p:grpSpPr bwMode="auto">
          <a:xfrm>
            <a:off x="457200" y="1295400"/>
            <a:ext cx="2286000" cy="2962275"/>
            <a:chOff x="576" y="1008"/>
            <a:chExt cx="1440" cy="1866"/>
          </a:xfrm>
        </p:grpSpPr>
        <p:sp>
          <p:nvSpPr>
            <p:cNvPr id="113" name="Rectangle 4"/>
            <p:cNvSpPr>
              <a:spLocks noChangeArrowheads="1"/>
            </p:cNvSpPr>
            <p:nvPr/>
          </p:nvSpPr>
          <p:spPr bwMode="auto">
            <a:xfrm>
              <a:off x="576" y="1008"/>
              <a:ext cx="1440" cy="1440"/>
            </a:xfrm>
            <a:prstGeom prst="rect">
              <a:avLst/>
            </a:prstGeom>
            <a:noFill/>
            <a:ln w="317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defRPr/>
              </a:pPr>
              <a:endParaRPr lang="en-US">
                <a:solidFill>
                  <a:srgbClr val="000000"/>
                </a:solidFill>
                <a:latin typeface="Tahoma"/>
                <a:ea typeface="ＭＳ Ｐゴシック" charset="0"/>
                <a:cs typeface="ＭＳ Ｐゴシック" charset="0"/>
              </a:endParaRPr>
            </a:p>
          </p:txBody>
        </p:sp>
        <p:grpSp>
          <p:nvGrpSpPr>
            <p:cNvPr id="242699" name="Group 27"/>
            <p:cNvGrpSpPr>
              <a:grpSpLocks/>
            </p:cNvGrpSpPr>
            <p:nvPr/>
          </p:nvGrpSpPr>
          <p:grpSpPr bwMode="auto">
            <a:xfrm>
              <a:off x="624" y="1056"/>
              <a:ext cx="672" cy="672"/>
              <a:chOff x="3648" y="3120"/>
              <a:chExt cx="672" cy="672"/>
            </a:xfrm>
          </p:grpSpPr>
          <p:sp>
            <p:nvSpPr>
              <p:cNvPr id="131" name="Rectangle 2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sp>
            <p:nvSpPr>
              <p:cNvPr id="132" name="Rectangle 2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sp>
            <p:nvSpPr>
              <p:cNvPr id="133" name="Rectangle 3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sp>
            <p:nvSpPr>
              <p:cNvPr id="134" name="Rectangle 3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grpSp>
        <p:grpSp>
          <p:nvGrpSpPr>
            <p:cNvPr id="242700" name="Group 32"/>
            <p:cNvGrpSpPr>
              <a:grpSpLocks/>
            </p:cNvGrpSpPr>
            <p:nvPr/>
          </p:nvGrpSpPr>
          <p:grpSpPr bwMode="auto">
            <a:xfrm>
              <a:off x="624" y="1728"/>
              <a:ext cx="672" cy="672"/>
              <a:chOff x="3648" y="3120"/>
              <a:chExt cx="672" cy="672"/>
            </a:xfrm>
          </p:grpSpPr>
          <p:sp>
            <p:nvSpPr>
              <p:cNvPr id="127" name="Rectangle 3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sp>
            <p:nvSpPr>
              <p:cNvPr id="128" name="Rectangle 3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sp>
            <p:nvSpPr>
              <p:cNvPr id="129" name="Rectangle 3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sp>
            <p:nvSpPr>
              <p:cNvPr id="130" name="Rectangle 3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grpSp>
        <p:grpSp>
          <p:nvGrpSpPr>
            <p:cNvPr id="242701" name="Group 37"/>
            <p:cNvGrpSpPr>
              <a:grpSpLocks/>
            </p:cNvGrpSpPr>
            <p:nvPr/>
          </p:nvGrpSpPr>
          <p:grpSpPr bwMode="auto">
            <a:xfrm>
              <a:off x="1296" y="1056"/>
              <a:ext cx="672" cy="672"/>
              <a:chOff x="3648" y="3120"/>
              <a:chExt cx="672" cy="672"/>
            </a:xfrm>
          </p:grpSpPr>
          <p:sp>
            <p:nvSpPr>
              <p:cNvPr id="123" name="Rectangle 3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sp>
            <p:nvSpPr>
              <p:cNvPr id="124" name="Rectangle 3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sp>
            <p:nvSpPr>
              <p:cNvPr id="125" name="Rectangle 4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sp>
            <p:nvSpPr>
              <p:cNvPr id="126" name="Rectangle 4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 </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grpSp>
        <p:grpSp>
          <p:nvGrpSpPr>
            <p:cNvPr id="242702" name="Group 42"/>
            <p:cNvGrpSpPr>
              <a:grpSpLocks/>
            </p:cNvGrpSpPr>
            <p:nvPr/>
          </p:nvGrpSpPr>
          <p:grpSpPr bwMode="auto">
            <a:xfrm>
              <a:off x="1296" y="1728"/>
              <a:ext cx="672" cy="672"/>
              <a:chOff x="3648" y="3120"/>
              <a:chExt cx="672" cy="672"/>
            </a:xfrm>
          </p:grpSpPr>
          <p:sp>
            <p:nvSpPr>
              <p:cNvPr id="119" name="Rectangle 4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sp>
            <p:nvSpPr>
              <p:cNvPr id="120" name="Rectangle 4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sp>
            <p:nvSpPr>
              <p:cNvPr id="121" name="Rectangle 4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sp>
            <p:nvSpPr>
              <p:cNvPr id="122" name="Rectangle 4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defRPr/>
                </a:pPr>
                <a:r>
                  <a:rPr lang="en-US" sz="1000">
                    <a:solidFill>
                      <a:srgbClr val="000000"/>
                    </a:solidFill>
                    <a:latin typeface="Tahoma"/>
                    <a:ea typeface="ＭＳ Ｐゴシック" charset="0"/>
                    <a:cs typeface="ＭＳ Ｐゴシック" charset="0"/>
                  </a:rPr>
                  <a:t>Small</a:t>
                </a:r>
                <a:br>
                  <a:rPr lang="en-US" sz="1000">
                    <a:solidFill>
                      <a:srgbClr val="000000"/>
                    </a:solidFill>
                    <a:latin typeface="Tahoma"/>
                    <a:ea typeface="ＭＳ Ｐゴシック" charset="0"/>
                    <a:cs typeface="ＭＳ Ｐゴシック" charset="0"/>
                  </a:rPr>
                </a:br>
                <a:r>
                  <a:rPr lang="en-US" sz="1000">
                    <a:solidFill>
                      <a:srgbClr val="000000"/>
                    </a:solidFill>
                    <a:latin typeface="Tahoma"/>
                    <a:ea typeface="ＭＳ Ｐゴシック" charset="0"/>
                    <a:cs typeface="ＭＳ Ｐゴシック" charset="0"/>
                  </a:rPr>
                  <a:t>core</a:t>
                </a:r>
              </a:p>
            </p:txBody>
          </p:sp>
        </p:grpSp>
        <p:sp>
          <p:nvSpPr>
            <p:cNvPr id="242703" name="Text Box 69"/>
            <p:cNvSpPr txBox="1">
              <a:spLocks noChangeArrowheads="1"/>
            </p:cNvSpPr>
            <p:nvPr/>
          </p:nvSpPr>
          <p:spPr bwMode="auto">
            <a:xfrm>
              <a:off x="624" y="2544"/>
              <a:ext cx="1344" cy="33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altLang="ja-JP" sz="2800">
                  <a:solidFill>
                    <a:srgbClr val="000000"/>
                  </a:solidFill>
                  <a:latin typeface="Times New Roman" charset="0"/>
                </a:rPr>
                <a:t>SCMP</a:t>
              </a:r>
              <a:endParaRPr lang="en-US" sz="2800">
                <a:solidFill>
                  <a:srgbClr val="000000"/>
                </a:solidFill>
                <a:latin typeface="Times New Roman" charset="0"/>
              </a:endParaRPr>
            </a:p>
          </p:txBody>
        </p:sp>
      </p:grpSp>
      <p:sp>
        <p:nvSpPr>
          <p:cNvPr id="242695" name="Content Placeholder 2"/>
          <p:cNvSpPr txBox="1">
            <a:spLocks/>
          </p:cNvSpPr>
          <p:nvPr/>
        </p:nvSpPr>
        <p:spPr bwMode="auto">
          <a:xfrm>
            <a:off x="3276600" y="4419600"/>
            <a:ext cx="2819400" cy="1771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20000"/>
              </a:spcBef>
              <a:spcAft>
                <a:spcPct val="0"/>
              </a:spcAft>
              <a:buClr>
                <a:srgbClr val="CC9900"/>
              </a:buClr>
              <a:buSzPct val="65000"/>
              <a:buFont typeface="Wingdings" charset="0"/>
              <a:buChar char="n"/>
            </a:pPr>
            <a:r>
              <a:rPr lang="en-US" sz="2000">
                <a:solidFill>
                  <a:srgbClr val="000000"/>
                </a:solidFill>
                <a:latin typeface="Tahoma" charset="0"/>
              </a:rPr>
              <a:t>Conventional locking</a:t>
            </a:r>
          </a:p>
          <a:p>
            <a:pPr fontAlgn="base">
              <a:spcBef>
                <a:spcPct val="20000"/>
              </a:spcBef>
              <a:spcAft>
                <a:spcPct val="0"/>
              </a:spcAft>
              <a:buClr>
                <a:srgbClr val="CC9900"/>
              </a:buClr>
              <a:buSzPct val="65000"/>
              <a:buFont typeface="Wingdings" charset="0"/>
              <a:buChar char="n"/>
            </a:pPr>
            <a:r>
              <a:rPr lang="en-US" sz="2000">
                <a:solidFill>
                  <a:srgbClr val="000000"/>
                </a:solidFill>
                <a:latin typeface="Tahoma" charset="0"/>
              </a:rPr>
              <a:t>Large core executes Amdahl’s serial part</a:t>
            </a:r>
          </a:p>
        </p:txBody>
      </p:sp>
      <p:sp>
        <p:nvSpPr>
          <p:cNvPr id="242696" name="Content Placeholder 2"/>
          <p:cNvSpPr txBox="1">
            <a:spLocks/>
          </p:cNvSpPr>
          <p:nvPr/>
        </p:nvSpPr>
        <p:spPr bwMode="auto">
          <a:xfrm>
            <a:off x="6096000" y="4419600"/>
            <a:ext cx="2819400" cy="1771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20000"/>
              </a:spcBef>
              <a:spcAft>
                <a:spcPct val="0"/>
              </a:spcAft>
              <a:buClr>
                <a:srgbClr val="CC9900"/>
              </a:buClr>
              <a:buSzPct val="65000"/>
              <a:buFont typeface="Wingdings" charset="0"/>
              <a:buChar char="n"/>
            </a:pPr>
            <a:r>
              <a:rPr lang="en-US" sz="2000">
                <a:solidFill>
                  <a:srgbClr val="000000"/>
                </a:solidFill>
                <a:latin typeface="Tahoma" charset="0"/>
              </a:rPr>
              <a:t>Large core executes Amdahl’s serial part and critical sections</a:t>
            </a:r>
          </a:p>
        </p:txBody>
      </p:sp>
      <p:sp>
        <p:nvSpPr>
          <p:cNvPr id="137" name="Rectangle 24" descr="Wide downward diagonal"/>
          <p:cNvSpPr>
            <a:spLocks noChangeArrowheads="1"/>
          </p:cNvSpPr>
          <p:nvPr/>
        </p:nvSpPr>
        <p:spPr bwMode="auto">
          <a:xfrm>
            <a:off x="6324600" y="1676400"/>
            <a:ext cx="152400" cy="457200"/>
          </a:xfrm>
          <a:prstGeom prst="rect">
            <a:avLst/>
          </a:prstGeom>
          <a:solidFill>
            <a:srgbClr val="FF0000"/>
          </a:solidFill>
          <a:ln w="9525">
            <a:solidFill>
              <a:schemeClr val="tx1"/>
            </a:solidFill>
            <a:miter lim="800000"/>
            <a:headEnd/>
            <a:tailEnd/>
          </a:ln>
        </p:spPr>
        <p:txBody>
          <a:bodyPr wrap="none" anchor="ctr"/>
          <a:lstStyle/>
          <a:p>
            <a:pPr>
              <a:defRPr/>
            </a:pPr>
            <a:endParaRPr lang="en-US" b="1">
              <a:solidFill>
                <a:srgbClr val="000000"/>
              </a:solidFill>
              <a:latin typeface="Tahoma"/>
              <a:ea typeface="ＭＳ Ｐゴシック" charset="0"/>
              <a:cs typeface="ＭＳ Ｐゴシック" charset="0"/>
            </a:endParaRPr>
          </a:p>
        </p:txBody>
      </p:sp>
    </p:spTree>
    <p:extLst>
      <p:ext uri="{BB962C8B-B14F-4D97-AF65-F5344CB8AC3E}">
        <p14:creationId xmlns:p14="http://schemas.microsoft.com/office/powerpoint/2010/main" val="4012374439"/>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Title 1"/>
          <p:cNvSpPr>
            <a:spLocks noGrp="1"/>
          </p:cNvSpPr>
          <p:nvPr>
            <p:ph type="title"/>
          </p:nvPr>
        </p:nvSpPr>
        <p:spPr>
          <a:xfrm>
            <a:off x="228600" y="152400"/>
            <a:ext cx="8915400" cy="914400"/>
          </a:xfrm>
        </p:spPr>
        <p:txBody>
          <a:bodyPr/>
          <a:lstStyle/>
          <a:p>
            <a:pPr eaLnBrk="1" hangingPunct="1"/>
            <a:r>
              <a:rPr lang="en-US">
                <a:latin typeface="Garamond" charset="0"/>
              </a:rPr>
              <a:t>Accelerated Critical Sections: Methodology</a:t>
            </a:r>
          </a:p>
        </p:txBody>
      </p:sp>
      <p:sp>
        <p:nvSpPr>
          <p:cNvPr id="65538" name="Content Placeholder 2"/>
          <p:cNvSpPr>
            <a:spLocks noGrp="1"/>
          </p:cNvSpPr>
          <p:nvPr>
            <p:ph idx="1"/>
          </p:nvPr>
        </p:nvSpPr>
        <p:spPr>
          <a:xfrm>
            <a:off x="228600" y="1219200"/>
            <a:ext cx="8610600" cy="5029200"/>
          </a:xfrm>
        </p:spPr>
        <p:txBody>
          <a:bodyPr/>
          <a:lstStyle/>
          <a:p>
            <a:pPr eaLnBrk="1" hangingPunct="1">
              <a:buFont typeface="Wingdings" pitchFamily="2" charset="2"/>
              <a:buChar char="n"/>
              <a:defRPr/>
            </a:pPr>
            <a:r>
              <a:rPr lang="en-US" dirty="0">
                <a:latin typeface="Tahoma" charset="0"/>
              </a:rPr>
              <a:t>Workloads: </a:t>
            </a:r>
            <a:r>
              <a:rPr lang="en-US" dirty="0">
                <a:solidFill>
                  <a:srgbClr val="0000FF"/>
                </a:solidFill>
                <a:latin typeface="Tahoma" charset="0"/>
              </a:rPr>
              <a:t>12 critical section intensive applications</a:t>
            </a:r>
          </a:p>
          <a:p>
            <a:pPr lvl="1" eaLnBrk="1" hangingPunct="1">
              <a:buFont typeface="Wingdings" pitchFamily="2" charset="2"/>
              <a:buChar char="q"/>
              <a:defRPr/>
            </a:pPr>
            <a:r>
              <a:rPr lang="en-US" sz="2000" dirty="0">
                <a:latin typeface="Tahoma" charset="0"/>
              </a:rPr>
              <a:t>Data mining kernels, sorting, database, web, networking</a:t>
            </a:r>
          </a:p>
          <a:p>
            <a:pPr marL="0" indent="0" eaLnBrk="1" hangingPunct="1">
              <a:buFont typeface="Wingdings" pitchFamily="2" charset="2"/>
              <a:buNone/>
              <a:defRPr/>
            </a:pPr>
            <a:endParaRPr lang="en-US" sz="1200" dirty="0">
              <a:latin typeface="Tahoma" charset="0"/>
            </a:endParaRPr>
          </a:p>
          <a:p>
            <a:pPr eaLnBrk="1" hangingPunct="1">
              <a:buFont typeface="Wingdings" pitchFamily="2" charset="2"/>
              <a:buChar char="n"/>
              <a:defRPr/>
            </a:pPr>
            <a:r>
              <a:rPr lang="en-US" dirty="0">
                <a:latin typeface="Tahoma" charset="0"/>
              </a:rPr>
              <a:t>Multi-core x86 simulator</a:t>
            </a:r>
          </a:p>
          <a:p>
            <a:pPr lvl="1" eaLnBrk="1" hangingPunct="1">
              <a:buFont typeface="Wingdings" pitchFamily="2" charset="2"/>
              <a:buChar char="q"/>
              <a:defRPr/>
            </a:pPr>
            <a:r>
              <a:rPr lang="en-US" sz="2000" dirty="0">
                <a:solidFill>
                  <a:srgbClr val="0000FF"/>
                </a:solidFill>
                <a:latin typeface="Tahoma" charset="0"/>
              </a:rPr>
              <a:t>1 large and 28 small cores </a:t>
            </a:r>
          </a:p>
          <a:p>
            <a:pPr lvl="1" eaLnBrk="1" hangingPunct="1">
              <a:buFont typeface="Wingdings" pitchFamily="2" charset="2"/>
              <a:buChar char="q"/>
              <a:defRPr/>
            </a:pPr>
            <a:r>
              <a:rPr lang="en-US" sz="2000" dirty="0">
                <a:latin typeface="Tahoma" charset="0"/>
              </a:rPr>
              <a:t>Aggressive stream </a:t>
            </a:r>
            <a:r>
              <a:rPr lang="en-US" sz="2000" dirty="0" err="1">
                <a:latin typeface="Tahoma" charset="0"/>
              </a:rPr>
              <a:t>prefetcher</a:t>
            </a:r>
            <a:r>
              <a:rPr lang="en-US" sz="2000" dirty="0">
                <a:latin typeface="Tahoma" charset="0"/>
              </a:rPr>
              <a:t> employed at each core</a:t>
            </a:r>
          </a:p>
          <a:p>
            <a:pPr eaLnBrk="1" hangingPunct="1">
              <a:buFont typeface="Wingdings" pitchFamily="2" charset="2"/>
              <a:buChar char="n"/>
              <a:defRPr/>
            </a:pPr>
            <a:endParaRPr lang="en-US" sz="1200" dirty="0">
              <a:latin typeface="Tahoma" charset="0"/>
            </a:endParaRPr>
          </a:p>
          <a:p>
            <a:pPr eaLnBrk="1" hangingPunct="1">
              <a:buFont typeface="Wingdings" pitchFamily="2" charset="2"/>
              <a:buChar char="n"/>
              <a:defRPr/>
            </a:pPr>
            <a:r>
              <a:rPr lang="en-US" dirty="0">
                <a:latin typeface="Tahoma" charset="0"/>
              </a:rPr>
              <a:t>Details:</a:t>
            </a:r>
          </a:p>
          <a:p>
            <a:pPr lvl="1" eaLnBrk="1" hangingPunct="1">
              <a:buFont typeface="Wingdings" pitchFamily="2" charset="2"/>
              <a:buChar char="q"/>
              <a:defRPr/>
            </a:pPr>
            <a:r>
              <a:rPr lang="en-US" sz="2000" dirty="0">
                <a:latin typeface="Tahoma" charset="0"/>
              </a:rPr>
              <a:t>Large core: 2GHz, out-of-order, 128-entry ROB, 4-wide, 12-stage</a:t>
            </a:r>
          </a:p>
          <a:p>
            <a:pPr lvl="1" eaLnBrk="1" hangingPunct="1">
              <a:buFont typeface="Wingdings" pitchFamily="2" charset="2"/>
              <a:buChar char="q"/>
              <a:defRPr/>
            </a:pPr>
            <a:r>
              <a:rPr lang="en-US" sz="2000" dirty="0">
                <a:latin typeface="Tahoma" charset="0"/>
              </a:rPr>
              <a:t>Small core: 2GHz, in-order, 2-wide, 5-stage</a:t>
            </a:r>
          </a:p>
          <a:p>
            <a:pPr lvl="1" eaLnBrk="1" hangingPunct="1">
              <a:buFont typeface="Wingdings" pitchFamily="2" charset="2"/>
              <a:buChar char="q"/>
              <a:defRPr/>
            </a:pPr>
            <a:r>
              <a:rPr lang="en-US" sz="2000" dirty="0">
                <a:latin typeface="Tahoma" charset="0"/>
              </a:rPr>
              <a:t>Private 32 KB L1, private 256KB L2, 8MB shared L3</a:t>
            </a:r>
          </a:p>
          <a:p>
            <a:pPr lvl="1" eaLnBrk="1" hangingPunct="1">
              <a:buFont typeface="Wingdings" pitchFamily="2" charset="2"/>
              <a:buChar char="q"/>
              <a:defRPr/>
            </a:pPr>
            <a:r>
              <a:rPr lang="en-US" sz="2000" dirty="0">
                <a:latin typeface="Tahoma" charset="0"/>
              </a:rPr>
              <a:t>On-chip interconnect: Bi-directional ring, 5-cycle hop latency</a:t>
            </a:r>
          </a:p>
        </p:txBody>
      </p:sp>
      <p:sp>
        <p:nvSpPr>
          <p:cNvPr id="244739"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9A775B4-4F70-FB45-B31F-42E8062FDFD3}" type="slidenum">
              <a:rPr lang="en-US" sz="1600">
                <a:solidFill>
                  <a:srgbClr val="000000"/>
                </a:solidFill>
                <a:latin typeface="Garamond" charset="0"/>
              </a:rPr>
              <a:pPr eaLnBrk="1" hangingPunct="1"/>
              <a:t>73</a:t>
            </a:fld>
            <a:endParaRPr lang="en-US" sz="1600">
              <a:solidFill>
                <a:srgbClr val="000000"/>
              </a:solidFill>
              <a:latin typeface="Garamond" charset="0"/>
            </a:endParaRPr>
          </a:p>
        </p:txBody>
      </p:sp>
    </p:spTree>
    <p:extLst>
      <p:ext uri="{BB962C8B-B14F-4D97-AF65-F5344CB8AC3E}">
        <p14:creationId xmlns:p14="http://schemas.microsoft.com/office/powerpoint/2010/main" val="403220337"/>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Title 1"/>
          <p:cNvSpPr>
            <a:spLocks noGrp="1"/>
          </p:cNvSpPr>
          <p:nvPr>
            <p:ph type="title"/>
          </p:nvPr>
        </p:nvSpPr>
        <p:spPr/>
        <p:txBody>
          <a:bodyPr/>
          <a:lstStyle/>
          <a:p>
            <a:r>
              <a:rPr lang="en-US">
                <a:latin typeface="Garamond" charset="0"/>
              </a:rPr>
              <a:t>ACS Performance</a:t>
            </a:r>
          </a:p>
        </p:txBody>
      </p:sp>
      <p:sp>
        <p:nvSpPr>
          <p:cNvPr id="245762" name="Content Placeholder 2"/>
          <p:cNvSpPr>
            <a:spLocks noGrp="1"/>
          </p:cNvSpPr>
          <p:nvPr>
            <p:ph idx="1"/>
          </p:nvPr>
        </p:nvSpPr>
        <p:spPr/>
        <p:txBody>
          <a:bodyPr/>
          <a:lstStyle/>
          <a:p>
            <a:endParaRPr lang="en-US">
              <a:latin typeface="Tahoma" charset="0"/>
            </a:endParaRPr>
          </a:p>
        </p:txBody>
      </p:sp>
      <p:sp>
        <p:nvSpPr>
          <p:cNvPr id="245763"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95263FA-CBA2-6E40-B309-35C095D6E4DF}" type="slidenum">
              <a:rPr lang="en-US" sz="1600">
                <a:solidFill>
                  <a:srgbClr val="000000"/>
                </a:solidFill>
                <a:latin typeface="Garamond" charset="0"/>
              </a:rPr>
              <a:pPr eaLnBrk="1" hangingPunct="1"/>
              <a:t>74</a:t>
            </a:fld>
            <a:endParaRPr lang="en-US" sz="1600">
              <a:solidFill>
                <a:srgbClr val="000000"/>
              </a:solidFill>
              <a:latin typeface="Garamond" charset="0"/>
            </a:endParaRPr>
          </a:p>
        </p:txBody>
      </p:sp>
      <p:graphicFrame>
        <p:nvGraphicFramePr>
          <p:cNvPr id="245764" name="Object 2"/>
          <p:cNvGraphicFramePr>
            <a:graphicFrameLocks noChangeAspect="1"/>
          </p:cNvGraphicFramePr>
          <p:nvPr/>
        </p:nvGraphicFramePr>
        <p:xfrm>
          <a:off x="457200" y="2081213"/>
          <a:ext cx="8489950" cy="3378200"/>
        </p:xfrm>
        <a:graphic>
          <a:graphicData uri="http://schemas.openxmlformats.org/presentationml/2006/ole">
            <mc:AlternateContent xmlns:mc="http://schemas.openxmlformats.org/markup-compatibility/2006">
              <mc:Choice xmlns:v="urn:schemas-microsoft-com:vml" Requires="v">
                <p:oleObj spid="_x0000_s2088" name="Worksheet" r:id="rId3" imgW="7493000" imgH="2984500" progId="Excel.Sheet.8">
                  <p:embed/>
                </p:oleObj>
              </mc:Choice>
              <mc:Fallback>
                <p:oleObj name="Worksheet" r:id="rId3" imgW="7493000" imgH="2984500"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081213"/>
                        <a:ext cx="8489950" cy="3378200"/>
                      </a:xfrm>
                      <a:prstGeom prst="rect">
                        <a:avLst/>
                      </a:prstGeom>
                      <a:noFill/>
                      <a:ln>
                        <a:noFill/>
                      </a:ln>
                      <a:effectLst/>
                      <a:extLst>
                        <a:ext uri="{909E8E84-426E-40dd-AFC4-6F175D3DCCD1}">
                          <a14:hiddenFill xmlns="" xmlns:a14="http://schemas.microsoft.com/office/drawing/2010/main">
                            <a:solidFill>
                              <a:srgbClr val="000000"/>
                            </a:solidFill>
                          </a14:hiddenFill>
                        </a:ext>
                        <a:ext uri="{91240B29-F687-4f45-9708-019B960494DF}">
                          <a14:hiddenLine xmlns="" xmlns:a14="http://schemas.microsoft.com/office/drawing/2010/main" w="1">
                            <a:solidFill>
                              <a:srgbClr val="FFFFFF"/>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 name="Line 2"/>
          <p:cNvSpPr>
            <a:spLocks noChangeShapeType="1"/>
          </p:cNvSpPr>
          <p:nvPr/>
        </p:nvSpPr>
        <p:spPr bwMode="auto">
          <a:xfrm>
            <a:off x="4708525" y="1960563"/>
            <a:ext cx="0" cy="1481137"/>
          </a:xfrm>
          <a:prstGeom prst="line">
            <a:avLst/>
          </a:prstGeom>
          <a:noFill/>
          <a:ln w="19050">
            <a:solidFill>
              <a:srgbClr val="969696"/>
            </a:solidFill>
            <a:prstDash val="dash"/>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45766" name="Text Box 21"/>
          <p:cNvSpPr txBox="1">
            <a:spLocks noChangeArrowheads="1"/>
          </p:cNvSpPr>
          <p:nvPr/>
        </p:nvSpPr>
        <p:spPr bwMode="auto">
          <a:xfrm>
            <a:off x="4114800" y="996950"/>
            <a:ext cx="5029200" cy="83185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a:solidFill>
                  <a:srgbClr val="000000"/>
                </a:solidFill>
              </a:rPr>
              <a:t>Equal-area comparison</a:t>
            </a:r>
            <a:br>
              <a:rPr lang="en-US">
                <a:solidFill>
                  <a:srgbClr val="000000"/>
                </a:solidFill>
              </a:rPr>
            </a:br>
            <a:r>
              <a:rPr lang="en-US">
                <a:solidFill>
                  <a:srgbClr val="000000"/>
                </a:solidFill>
              </a:rPr>
              <a:t>Number of threads = </a:t>
            </a:r>
            <a:r>
              <a:rPr lang="en-US" i="1">
                <a:solidFill>
                  <a:srgbClr val="000000"/>
                </a:solidFill>
              </a:rPr>
              <a:t>Best threads</a:t>
            </a:r>
          </a:p>
        </p:txBody>
      </p:sp>
      <p:sp>
        <p:nvSpPr>
          <p:cNvPr id="8" name="Text Box 22"/>
          <p:cNvSpPr txBox="1">
            <a:spLocks noChangeArrowheads="1"/>
          </p:cNvSpPr>
          <p:nvPr/>
        </p:nvSpPr>
        <p:spPr bwMode="auto">
          <a:xfrm>
            <a:off x="0" y="990600"/>
            <a:ext cx="4495800" cy="85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b="1">
                <a:solidFill>
                  <a:srgbClr val="000000"/>
                </a:solidFill>
              </a:rPr>
              <a:t>Chip Area = 32 small cores</a:t>
            </a:r>
            <a:br>
              <a:rPr lang="en-US" sz="1800" b="1">
                <a:solidFill>
                  <a:srgbClr val="000000"/>
                </a:solidFill>
              </a:rPr>
            </a:br>
            <a:r>
              <a:rPr lang="en-US" sz="1600">
                <a:solidFill>
                  <a:srgbClr val="000000"/>
                </a:solidFill>
              </a:rPr>
              <a:t>SCMP = 32 small cores</a:t>
            </a:r>
            <a:br>
              <a:rPr lang="en-US" sz="1600">
                <a:solidFill>
                  <a:srgbClr val="000000"/>
                </a:solidFill>
              </a:rPr>
            </a:br>
            <a:r>
              <a:rPr lang="en-US" sz="1600">
                <a:solidFill>
                  <a:srgbClr val="000000"/>
                </a:solidFill>
              </a:rPr>
              <a:t>ACMP =  1 large and 28 small cores </a:t>
            </a:r>
          </a:p>
        </p:txBody>
      </p:sp>
      <p:sp>
        <p:nvSpPr>
          <p:cNvPr id="9" name="Line 7"/>
          <p:cNvSpPr>
            <a:spLocks noChangeShapeType="1"/>
          </p:cNvSpPr>
          <p:nvPr/>
        </p:nvSpPr>
        <p:spPr bwMode="auto">
          <a:xfrm>
            <a:off x="1263650" y="3057525"/>
            <a:ext cx="7532688"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45769" name="Text Box 8"/>
          <p:cNvSpPr txBox="1">
            <a:spLocks noChangeArrowheads="1"/>
          </p:cNvSpPr>
          <p:nvPr/>
        </p:nvSpPr>
        <p:spPr bwMode="auto">
          <a:xfrm>
            <a:off x="1746250" y="2041525"/>
            <a:ext cx="4562475"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a:solidFill>
                  <a:srgbClr val="000000"/>
                </a:solidFill>
              </a:rPr>
              <a:t>      269    180      185</a:t>
            </a:r>
          </a:p>
        </p:txBody>
      </p:sp>
      <p:sp>
        <p:nvSpPr>
          <p:cNvPr id="11" name="Line 9"/>
          <p:cNvSpPr>
            <a:spLocks noChangeShapeType="1"/>
          </p:cNvSpPr>
          <p:nvPr/>
        </p:nvSpPr>
        <p:spPr bwMode="auto">
          <a:xfrm>
            <a:off x="4681538" y="5086350"/>
            <a:ext cx="9525" cy="731838"/>
          </a:xfrm>
          <a:prstGeom prst="line">
            <a:avLst/>
          </a:prstGeom>
          <a:noFill/>
          <a:ln w="19050">
            <a:solidFill>
              <a:srgbClr val="969696"/>
            </a:solidFill>
            <a:prstDash val="dash"/>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45771" name="Text Box 10"/>
          <p:cNvSpPr txBox="1">
            <a:spLocks noChangeArrowheads="1"/>
          </p:cNvSpPr>
          <p:nvPr/>
        </p:nvSpPr>
        <p:spPr bwMode="auto">
          <a:xfrm>
            <a:off x="2378075" y="5759450"/>
            <a:ext cx="2505075" cy="352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a:solidFill>
                  <a:srgbClr val="000000"/>
                </a:solidFill>
              </a:rPr>
              <a:t>Coarse-grain locks</a:t>
            </a:r>
          </a:p>
        </p:txBody>
      </p:sp>
      <p:sp>
        <p:nvSpPr>
          <p:cNvPr id="245772" name="Text Box 11"/>
          <p:cNvSpPr txBox="1">
            <a:spLocks noChangeArrowheads="1"/>
          </p:cNvSpPr>
          <p:nvPr/>
        </p:nvSpPr>
        <p:spPr bwMode="auto">
          <a:xfrm>
            <a:off x="5794375" y="5788025"/>
            <a:ext cx="1885950"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a:solidFill>
                  <a:srgbClr val="000000"/>
                </a:solidFill>
              </a:rPr>
              <a:t>Fine-grain locks</a:t>
            </a:r>
          </a:p>
        </p:txBody>
      </p:sp>
      <p:sp>
        <p:nvSpPr>
          <p:cNvPr id="14" name="Line 12"/>
          <p:cNvSpPr>
            <a:spLocks noChangeShapeType="1"/>
          </p:cNvSpPr>
          <p:nvPr/>
        </p:nvSpPr>
        <p:spPr bwMode="auto">
          <a:xfrm>
            <a:off x="8137525" y="2362200"/>
            <a:ext cx="28575" cy="2600325"/>
          </a:xfrm>
          <a:prstGeom prst="line">
            <a:avLst/>
          </a:prstGeom>
          <a:noFill/>
          <a:ln w="19050">
            <a:solidFill>
              <a:srgbClr val="969696"/>
            </a:solidFill>
            <a:prstDash val="dash"/>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5" name="Line 13"/>
          <p:cNvSpPr>
            <a:spLocks noChangeShapeType="1"/>
          </p:cNvSpPr>
          <p:nvPr/>
        </p:nvSpPr>
        <p:spPr bwMode="auto">
          <a:xfrm>
            <a:off x="8220075" y="5380038"/>
            <a:ext cx="9525" cy="868362"/>
          </a:xfrm>
          <a:prstGeom prst="line">
            <a:avLst/>
          </a:prstGeom>
          <a:noFill/>
          <a:ln w="19050">
            <a:solidFill>
              <a:srgbClr val="969696"/>
            </a:solidFill>
            <a:prstDash val="dash"/>
            <a:round/>
            <a:headEnd/>
            <a:tailEn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16" name="Oval 20"/>
          <p:cNvSpPr>
            <a:spLocks noChangeArrowheads="1"/>
          </p:cNvSpPr>
          <p:nvPr/>
        </p:nvSpPr>
        <p:spPr bwMode="auto">
          <a:xfrm>
            <a:off x="914400" y="1754188"/>
            <a:ext cx="3968750" cy="3533775"/>
          </a:xfrm>
          <a:prstGeom prst="ellipse">
            <a:avLst/>
          </a:prstGeom>
          <a:noFill/>
          <a:ln w="3175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7" name="Oval 20"/>
          <p:cNvSpPr>
            <a:spLocks noChangeArrowheads="1"/>
          </p:cNvSpPr>
          <p:nvPr/>
        </p:nvSpPr>
        <p:spPr bwMode="auto">
          <a:xfrm>
            <a:off x="6711950" y="1630363"/>
            <a:ext cx="731838" cy="3533775"/>
          </a:xfrm>
          <a:prstGeom prst="ellipse">
            <a:avLst/>
          </a:prstGeom>
          <a:noFill/>
          <a:ln w="3175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defRPr/>
            </a:pPr>
            <a:endParaRPr lang="en-US">
              <a:solidFill>
                <a:srgbClr val="000000"/>
              </a:solidFill>
              <a:latin typeface="Tahoma"/>
              <a:ea typeface="ＭＳ Ｐゴシック" charset="0"/>
              <a:cs typeface="ＭＳ Ｐゴシック" charset="0"/>
            </a:endParaRPr>
          </a:p>
        </p:txBody>
      </p:sp>
      <p:sp>
        <p:nvSpPr>
          <p:cNvPr id="18" name="Oval 20"/>
          <p:cNvSpPr>
            <a:spLocks noChangeArrowheads="1"/>
          </p:cNvSpPr>
          <p:nvPr/>
        </p:nvSpPr>
        <p:spPr bwMode="auto">
          <a:xfrm>
            <a:off x="8053388" y="1646238"/>
            <a:ext cx="731837" cy="3533775"/>
          </a:xfrm>
          <a:prstGeom prst="ellipse">
            <a:avLst/>
          </a:prstGeom>
          <a:noFill/>
          <a:ln w="3175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defRPr/>
            </a:pPr>
            <a:endParaRPr lang="en-US">
              <a:solidFill>
                <a:srgbClr val="000000"/>
              </a:solidFill>
              <a:latin typeface="Tahoma"/>
              <a:ea typeface="ＭＳ Ｐゴシック" charset="0"/>
              <a:cs typeface="ＭＳ Ｐゴシック" charset="0"/>
            </a:endParaRPr>
          </a:p>
        </p:txBody>
      </p:sp>
    </p:spTree>
    <p:extLst>
      <p:ext uri="{BB962C8B-B14F-4D97-AF65-F5344CB8AC3E}">
        <p14:creationId xmlns:p14="http://schemas.microsoft.com/office/powerpoint/2010/main" val="18621456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6"/>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16" grpId="1" animBg="1"/>
      <p:bldP spid="17" grpId="0" animBg="1"/>
      <p:bldP spid="17" grpId="1" animBg="1"/>
      <p:bldP spid="18"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Title 1"/>
          <p:cNvSpPr>
            <a:spLocks noGrp="1"/>
          </p:cNvSpPr>
          <p:nvPr>
            <p:ph type="title"/>
          </p:nvPr>
        </p:nvSpPr>
        <p:spPr/>
        <p:txBody>
          <a:bodyPr/>
          <a:lstStyle/>
          <a:p>
            <a:r>
              <a:rPr lang="en-US">
                <a:latin typeface="Garamond" charset="0"/>
              </a:rPr>
              <a:t>Equal-Area Comparisons</a:t>
            </a:r>
          </a:p>
        </p:txBody>
      </p:sp>
      <p:sp>
        <p:nvSpPr>
          <p:cNvPr id="246786" name="Slide Number Placeholder 3"/>
          <p:cNvSpPr>
            <a:spLocks noGrp="1"/>
          </p:cNvSpPr>
          <p:nvPr>
            <p:ph type="sldNum" sz="quarter" idx="11"/>
          </p:nvPr>
        </p:nvSpPr>
        <p:spPr>
          <a:xfrm>
            <a:off x="3124200" y="6248400"/>
            <a:ext cx="2895600" cy="457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206C337C-375D-A847-8DE2-31AAB46734FA}" type="slidenum">
              <a:rPr lang="en-US" sz="1200">
                <a:solidFill>
                  <a:srgbClr val="000000"/>
                </a:solidFill>
                <a:latin typeface="Garamond" charset="0"/>
                <a:cs typeface="Arial" charset="0"/>
              </a:rPr>
              <a:pPr algn="ctr" eaLnBrk="1" hangingPunct="1"/>
              <a:t>75</a:t>
            </a:fld>
            <a:endParaRPr lang="en-US" sz="1200">
              <a:solidFill>
                <a:srgbClr val="000000"/>
              </a:solidFill>
              <a:latin typeface="Garamond" charset="0"/>
              <a:cs typeface="Arial" charset="0"/>
            </a:endParaRPr>
          </a:p>
        </p:txBody>
      </p:sp>
      <p:graphicFrame>
        <p:nvGraphicFramePr>
          <p:cNvPr id="14" name="Chart 13"/>
          <p:cNvGraphicFramePr>
            <a:graphicFrameLocks/>
          </p:cNvGraphicFramePr>
          <p:nvPr/>
        </p:nvGraphicFramePr>
        <p:xfrm>
          <a:off x="238125" y="1524000"/>
          <a:ext cx="1362075" cy="19431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p:cNvGraphicFramePr>
          <p:nvPr/>
        </p:nvGraphicFramePr>
        <p:xfrm>
          <a:off x="1762125" y="1524000"/>
          <a:ext cx="1362075" cy="19431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p:cNvGraphicFramePr>
            <a:graphicFrameLocks/>
          </p:cNvGraphicFramePr>
          <p:nvPr/>
        </p:nvGraphicFramePr>
        <p:xfrm>
          <a:off x="3209925" y="1524000"/>
          <a:ext cx="1362075" cy="19431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Chart 19"/>
          <p:cNvGraphicFramePr>
            <a:graphicFrameLocks/>
          </p:cNvGraphicFramePr>
          <p:nvPr/>
        </p:nvGraphicFramePr>
        <p:xfrm>
          <a:off x="4724400" y="1524000"/>
          <a:ext cx="1362075" cy="19431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1" name="Chart 20"/>
          <p:cNvGraphicFramePr>
            <a:graphicFrameLocks/>
          </p:cNvGraphicFramePr>
          <p:nvPr/>
        </p:nvGraphicFramePr>
        <p:xfrm>
          <a:off x="6172200" y="1524000"/>
          <a:ext cx="1362075" cy="19431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2" name="Chart 21"/>
          <p:cNvGraphicFramePr>
            <a:graphicFrameLocks/>
          </p:cNvGraphicFramePr>
          <p:nvPr/>
        </p:nvGraphicFramePr>
        <p:xfrm>
          <a:off x="7620000" y="1524000"/>
          <a:ext cx="1362075" cy="19431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3" name="Chart 22"/>
          <p:cNvGraphicFramePr>
            <a:graphicFrameLocks/>
          </p:cNvGraphicFramePr>
          <p:nvPr/>
        </p:nvGraphicFramePr>
        <p:xfrm>
          <a:off x="390525" y="3810000"/>
          <a:ext cx="1362075" cy="19431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4" name="Chart 23"/>
          <p:cNvGraphicFramePr>
            <a:graphicFrameLocks/>
          </p:cNvGraphicFramePr>
          <p:nvPr/>
        </p:nvGraphicFramePr>
        <p:xfrm>
          <a:off x="1838325" y="3810000"/>
          <a:ext cx="1362075" cy="19431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5" name="Chart 24"/>
          <p:cNvGraphicFramePr>
            <a:graphicFrameLocks/>
          </p:cNvGraphicFramePr>
          <p:nvPr/>
        </p:nvGraphicFramePr>
        <p:xfrm>
          <a:off x="3209925" y="3810000"/>
          <a:ext cx="1362075" cy="19431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6" name="Chart 25"/>
          <p:cNvGraphicFramePr>
            <a:graphicFrameLocks/>
          </p:cNvGraphicFramePr>
          <p:nvPr/>
        </p:nvGraphicFramePr>
        <p:xfrm>
          <a:off x="4572000" y="3810000"/>
          <a:ext cx="1362075" cy="19431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27" name="Chart 26"/>
          <p:cNvGraphicFramePr>
            <a:graphicFrameLocks/>
          </p:cNvGraphicFramePr>
          <p:nvPr/>
        </p:nvGraphicFramePr>
        <p:xfrm>
          <a:off x="6172200" y="3810000"/>
          <a:ext cx="1362075" cy="19431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28" name="Chart 27"/>
          <p:cNvGraphicFramePr>
            <a:graphicFrameLocks/>
          </p:cNvGraphicFramePr>
          <p:nvPr/>
        </p:nvGraphicFramePr>
        <p:xfrm>
          <a:off x="7620000" y="3810000"/>
          <a:ext cx="1362075" cy="1943100"/>
        </p:xfrm>
        <a:graphic>
          <a:graphicData uri="http://schemas.openxmlformats.org/drawingml/2006/chart">
            <c:chart xmlns:c="http://schemas.openxmlformats.org/drawingml/2006/chart" xmlns:r="http://schemas.openxmlformats.org/officeDocument/2006/relationships" r:id="rId15"/>
          </a:graphicData>
        </a:graphic>
      </p:graphicFrame>
      <p:sp>
        <p:nvSpPr>
          <p:cNvPr id="64527" name="Rectangle 28"/>
          <p:cNvSpPr>
            <a:spLocks noChangeArrowheads="1"/>
          </p:cNvSpPr>
          <p:nvPr/>
        </p:nvSpPr>
        <p:spPr bwMode="auto">
          <a:xfrm rot="-5400000">
            <a:off x="-1562100" y="3467100"/>
            <a:ext cx="3429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defRPr/>
            </a:pPr>
            <a:r>
              <a:rPr lang="en-US" b="1">
                <a:solidFill>
                  <a:srgbClr val="000000"/>
                </a:solidFill>
                <a:latin typeface="Tahoma"/>
                <a:ea typeface="ＭＳ Ｐゴシック" charset="0"/>
                <a:cs typeface="ＭＳ Ｐゴシック" charset="0"/>
              </a:rPr>
              <a:t>Speedup over a small core</a:t>
            </a:r>
          </a:p>
        </p:txBody>
      </p:sp>
      <p:sp>
        <p:nvSpPr>
          <p:cNvPr id="64528" name="Rectangle 27"/>
          <p:cNvSpPr>
            <a:spLocks noChangeArrowheads="1"/>
          </p:cNvSpPr>
          <p:nvPr/>
        </p:nvSpPr>
        <p:spPr bwMode="auto">
          <a:xfrm>
            <a:off x="2887663" y="591185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defRPr/>
            </a:pPr>
            <a:r>
              <a:rPr lang="en-US" b="1">
                <a:solidFill>
                  <a:srgbClr val="000000"/>
                </a:solidFill>
                <a:latin typeface="Tahoma"/>
                <a:ea typeface="ＭＳ Ｐゴシック" charset="0"/>
                <a:cs typeface="ＭＳ Ｐゴシック" charset="0"/>
              </a:rPr>
              <a:t>Chip Area (small cores)</a:t>
            </a:r>
          </a:p>
        </p:txBody>
      </p:sp>
      <p:sp>
        <p:nvSpPr>
          <p:cNvPr id="246801" name="TextBox 17"/>
          <p:cNvSpPr txBox="1">
            <a:spLocks noChangeArrowheads="1"/>
          </p:cNvSpPr>
          <p:nvPr/>
        </p:nvSpPr>
        <p:spPr bwMode="auto">
          <a:xfrm>
            <a:off x="609600" y="3429000"/>
            <a:ext cx="838200" cy="3079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a:solidFill>
                  <a:srgbClr val="000000"/>
                </a:solidFill>
                <a:cs typeface="Arial" charset="0"/>
              </a:rPr>
              <a:t>(a) ep</a:t>
            </a:r>
          </a:p>
        </p:txBody>
      </p:sp>
      <p:sp>
        <p:nvSpPr>
          <p:cNvPr id="246802" name="TextBox 18"/>
          <p:cNvSpPr txBox="1">
            <a:spLocks noChangeArrowheads="1"/>
          </p:cNvSpPr>
          <p:nvPr/>
        </p:nvSpPr>
        <p:spPr bwMode="auto">
          <a:xfrm>
            <a:off x="2133600" y="3429000"/>
            <a:ext cx="838200" cy="3079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a:solidFill>
                  <a:srgbClr val="000000"/>
                </a:solidFill>
                <a:cs typeface="Arial" charset="0"/>
              </a:rPr>
              <a:t>(b) is</a:t>
            </a:r>
          </a:p>
        </p:txBody>
      </p:sp>
      <p:sp>
        <p:nvSpPr>
          <p:cNvPr id="246803" name="TextBox 19"/>
          <p:cNvSpPr txBox="1">
            <a:spLocks noChangeArrowheads="1"/>
          </p:cNvSpPr>
          <p:nvPr/>
        </p:nvSpPr>
        <p:spPr bwMode="auto">
          <a:xfrm>
            <a:off x="3048000" y="3429000"/>
            <a:ext cx="1676400" cy="3079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a:solidFill>
                  <a:srgbClr val="000000"/>
                </a:solidFill>
                <a:cs typeface="Arial" charset="0"/>
              </a:rPr>
              <a:t>(c) pagemine</a:t>
            </a:r>
          </a:p>
        </p:txBody>
      </p:sp>
      <p:sp>
        <p:nvSpPr>
          <p:cNvPr id="246804" name="TextBox 20"/>
          <p:cNvSpPr txBox="1">
            <a:spLocks noChangeArrowheads="1"/>
          </p:cNvSpPr>
          <p:nvPr/>
        </p:nvSpPr>
        <p:spPr bwMode="auto">
          <a:xfrm>
            <a:off x="4876800" y="3429000"/>
            <a:ext cx="1143000" cy="3079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a:solidFill>
                  <a:srgbClr val="000000"/>
                </a:solidFill>
                <a:cs typeface="Arial" charset="0"/>
              </a:rPr>
              <a:t>(d) puzzle</a:t>
            </a:r>
          </a:p>
        </p:txBody>
      </p:sp>
      <p:sp>
        <p:nvSpPr>
          <p:cNvPr id="246805" name="TextBox 23"/>
          <p:cNvSpPr txBox="1">
            <a:spLocks noChangeArrowheads="1"/>
          </p:cNvSpPr>
          <p:nvPr/>
        </p:nvSpPr>
        <p:spPr bwMode="auto">
          <a:xfrm>
            <a:off x="6248400" y="3429000"/>
            <a:ext cx="1447800" cy="3079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a:solidFill>
                  <a:srgbClr val="000000"/>
                </a:solidFill>
                <a:cs typeface="Arial" charset="0"/>
              </a:rPr>
              <a:t>(e) qsort</a:t>
            </a:r>
          </a:p>
        </p:txBody>
      </p:sp>
      <p:sp>
        <p:nvSpPr>
          <p:cNvPr id="246806" name="TextBox 24"/>
          <p:cNvSpPr txBox="1">
            <a:spLocks noChangeArrowheads="1"/>
          </p:cNvSpPr>
          <p:nvPr/>
        </p:nvSpPr>
        <p:spPr bwMode="auto">
          <a:xfrm>
            <a:off x="7620000" y="3429000"/>
            <a:ext cx="1447800" cy="3079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a:solidFill>
                  <a:srgbClr val="000000"/>
                </a:solidFill>
                <a:cs typeface="Arial" charset="0"/>
              </a:rPr>
              <a:t>(f) tsp</a:t>
            </a:r>
          </a:p>
        </p:txBody>
      </p:sp>
      <p:sp>
        <p:nvSpPr>
          <p:cNvPr id="246807" name="TextBox 21"/>
          <p:cNvSpPr txBox="1">
            <a:spLocks noChangeArrowheads="1"/>
          </p:cNvSpPr>
          <p:nvPr/>
        </p:nvSpPr>
        <p:spPr bwMode="auto">
          <a:xfrm>
            <a:off x="3352800" y="5711825"/>
            <a:ext cx="1066800" cy="3079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b="1">
                <a:solidFill>
                  <a:srgbClr val="000000"/>
                </a:solidFill>
                <a:cs typeface="Arial" charset="0"/>
              </a:rPr>
              <a:t>(i) oltp-1</a:t>
            </a:r>
          </a:p>
        </p:txBody>
      </p:sp>
      <p:sp>
        <p:nvSpPr>
          <p:cNvPr id="246808" name="TextBox 22"/>
          <p:cNvSpPr txBox="1">
            <a:spLocks noChangeArrowheads="1"/>
          </p:cNvSpPr>
          <p:nvPr/>
        </p:nvSpPr>
        <p:spPr bwMode="auto">
          <a:xfrm>
            <a:off x="4572000" y="5711825"/>
            <a:ext cx="1447800" cy="3079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a:solidFill>
                  <a:srgbClr val="000000"/>
                </a:solidFill>
                <a:cs typeface="Arial" charset="0"/>
              </a:rPr>
              <a:t>(i) oltp-2</a:t>
            </a:r>
          </a:p>
        </p:txBody>
      </p:sp>
      <p:sp>
        <p:nvSpPr>
          <p:cNvPr id="246809" name="TextBox 26"/>
          <p:cNvSpPr txBox="1">
            <a:spLocks noChangeArrowheads="1"/>
          </p:cNvSpPr>
          <p:nvPr/>
        </p:nvSpPr>
        <p:spPr bwMode="auto">
          <a:xfrm>
            <a:off x="1828800" y="5711825"/>
            <a:ext cx="1447800" cy="3079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a:solidFill>
                  <a:srgbClr val="000000"/>
                </a:solidFill>
                <a:cs typeface="Arial" charset="0"/>
              </a:rPr>
              <a:t>(h) iplookup</a:t>
            </a:r>
          </a:p>
        </p:txBody>
      </p:sp>
      <p:sp>
        <p:nvSpPr>
          <p:cNvPr id="246810" name="TextBox 27"/>
          <p:cNvSpPr txBox="1">
            <a:spLocks noChangeArrowheads="1"/>
          </p:cNvSpPr>
          <p:nvPr/>
        </p:nvSpPr>
        <p:spPr bwMode="auto">
          <a:xfrm>
            <a:off x="6248400" y="5711825"/>
            <a:ext cx="1447800" cy="3079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a:solidFill>
                  <a:srgbClr val="000000"/>
                </a:solidFill>
                <a:cs typeface="Arial" charset="0"/>
              </a:rPr>
              <a:t>(k) specjbb</a:t>
            </a:r>
          </a:p>
        </p:txBody>
      </p:sp>
      <p:sp>
        <p:nvSpPr>
          <p:cNvPr id="246811" name="TextBox 28"/>
          <p:cNvSpPr txBox="1">
            <a:spLocks noChangeArrowheads="1"/>
          </p:cNvSpPr>
          <p:nvPr/>
        </p:nvSpPr>
        <p:spPr bwMode="auto">
          <a:xfrm>
            <a:off x="7620000" y="5715000"/>
            <a:ext cx="1447800" cy="3079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a:solidFill>
                  <a:srgbClr val="000000"/>
                </a:solidFill>
                <a:cs typeface="Arial" charset="0"/>
              </a:rPr>
              <a:t>(l) webcache</a:t>
            </a:r>
          </a:p>
        </p:txBody>
      </p:sp>
      <p:sp>
        <p:nvSpPr>
          <p:cNvPr id="246812" name="TextBox 25"/>
          <p:cNvSpPr txBox="1">
            <a:spLocks noChangeArrowheads="1"/>
          </p:cNvSpPr>
          <p:nvPr/>
        </p:nvSpPr>
        <p:spPr bwMode="auto">
          <a:xfrm>
            <a:off x="381000" y="5711825"/>
            <a:ext cx="1447800" cy="3079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a:solidFill>
                  <a:srgbClr val="000000"/>
                </a:solidFill>
                <a:cs typeface="Arial" charset="0"/>
              </a:rPr>
              <a:t>(g) sqlite</a:t>
            </a:r>
          </a:p>
        </p:txBody>
      </p:sp>
      <p:sp>
        <p:nvSpPr>
          <p:cNvPr id="246813" name="Text Box 6"/>
          <p:cNvSpPr txBox="1">
            <a:spLocks noChangeArrowheads="1"/>
          </p:cNvSpPr>
          <p:nvPr/>
        </p:nvSpPr>
        <p:spPr bwMode="auto">
          <a:xfrm>
            <a:off x="5334000" y="1149350"/>
            <a:ext cx="3810000" cy="36988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a:solidFill>
                  <a:srgbClr val="000000"/>
                </a:solidFill>
                <a:cs typeface="Arial" charset="0"/>
              </a:rPr>
              <a:t>Number of threads = </a:t>
            </a:r>
            <a:r>
              <a:rPr lang="en-US" sz="1800" i="1">
                <a:solidFill>
                  <a:srgbClr val="000000"/>
                </a:solidFill>
                <a:cs typeface="Arial" charset="0"/>
              </a:rPr>
              <a:t>No. of cores</a:t>
            </a:r>
          </a:p>
        </p:txBody>
      </p:sp>
      <p:sp>
        <p:nvSpPr>
          <p:cNvPr id="42" name="Oval 14"/>
          <p:cNvSpPr>
            <a:spLocks noChangeArrowheads="1"/>
          </p:cNvSpPr>
          <p:nvPr/>
        </p:nvSpPr>
        <p:spPr bwMode="auto">
          <a:xfrm>
            <a:off x="1820863" y="1371600"/>
            <a:ext cx="1455737" cy="2317750"/>
          </a:xfrm>
          <a:prstGeom prst="ellipse">
            <a:avLst/>
          </a:prstGeom>
          <a:noFill/>
          <a:ln w="254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defRPr/>
            </a:pPr>
            <a:endParaRPr lang="en-US" b="1">
              <a:solidFill>
                <a:srgbClr val="000000"/>
              </a:solidFill>
              <a:latin typeface="Tahoma"/>
              <a:ea typeface="ＭＳ Ｐゴシック" charset="0"/>
              <a:cs typeface="ＭＳ Ｐゴシック" charset="0"/>
            </a:endParaRPr>
          </a:p>
        </p:txBody>
      </p:sp>
      <p:sp>
        <p:nvSpPr>
          <p:cNvPr id="43" name="Oval 7"/>
          <p:cNvSpPr>
            <a:spLocks noChangeArrowheads="1"/>
          </p:cNvSpPr>
          <p:nvPr/>
        </p:nvSpPr>
        <p:spPr bwMode="auto">
          <a:xfrm>
            <a:off x="4716463" y="1371600"/>
            <a:ext cx="1455737" cy="2317750"/>
          </a:xfrm>
          <a:prstGeom prst="ellipse">
            <a:avLst/>
          </a:prstGeom>
          <a:noFill/>
          <a:ln w="254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defRPr/>
            </a:pPr>
            <a:endParaRPr lang="en-US" b="1">
              <a:solidFill>
                <a:srgbClr val="000000"/>
              </a:solidFill>
              <a:latin typeface="Tahoma"/>
              <a:ea typeface="ＭＳ Ｐゴシック" charset="0"/>
              <a:cs typeface="ＭＳ Ｐゴシック" charset="0"/>
            </a:endParaRPr>
          </a:p>
        </p:txBody>
      </p:sp>
      <p:sp>
        <p:nvSpPr>
          <p:cNvPr id="44" name="Oval 11"/>
          <p:cNvSpPr>
            <a:spLocks noChangeArrowheads="1"/>
          </p:cNvSpPr>
          <p:nvPr/>
        </p:nvSpPr>
        <p:spPr bwMode="auto">
          <a:xfrm>
            <a:off x="3200400" y="3581400"/>
            <a:ext cx="1455738" cy="2317750"/>
          </a:xfrm>
          <a:prstGeom prst="ellipse">
            <a:avLst/>
          </a:prstGeom>
          <a:noFill/>
          <a:ln w="254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defRPr/>
            </a:pPr>
            <a:endParaRPr lang="en-US" b="1">
              <a:solidFill>
                <a:srgbClr val="000000"/>
              </a:solidFill>
              <a:latin typeface="Tahoma"/>
              <a:ea typeface="ＭＳ Ｐゴシック" charset="0"/>
              <a:cs typeface="ＭＳ Ｐゴシック" charset="0"/>
            </a:endParaRPr>
          </a:p>
        </p:txBody>
      </p:sp>
      <p:sp>
        <p:nvSpPr>
          <p:cNvPr id="45" name="Oval 19"/>
          <p:cNvSpPr>
            <a:spLocks noChangeArrowheads="1"/>
          </p:cNvSpPr>
          <p:nvPr/>
        </p:nvSpPr>
        <p:spPr bwMode="auto">
          <a:xfrm>
            <a:off x="4648200" y="3625850"/>
            <a:ext cx="1455738" cy="2317750"/>
          </a:xfrm>
          <a:prstGeom prst="ellipse">
            <a:avLst/>
          </a:prstGeom>
          <a:noFill/>
          <a:ln w="254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defRPr/>
            </a:pPr>
            <a:endParaRPr lang="en-US" b="1">
              <a:solidFill>
                <a:srgbClr val="000000"/>
              </a:solidFill>
              <a:latin typeface="Tahoma"/>
              <a:ea typeface="ＭＳ Ｐゴシック" charset="0"/>
              <a:cs typeface="ＭＳ Ｐゴシック" charset="0"/>
            </a:endParaRPr>
          </a:p>
        </p:txBody>
      </p:sp>
      <p:sp>
        <p:nvSpPr>
          <p:cNvPr id="46" name="Oval 17"/>
          <p:cNvSpPr>
            <a:spLocks noChangeArrowheads="1"/>
          </p:cNvSpPr>
          <p:nvPr/>
        </p:nvSpPr>
        <p:spPr bwMode="auto">
          <a:xfrm>
            <a:off x="6164263" y="1371600"/>
            <a:ext cx="1455737" cy="2317750"/>
          </a:xfrm>
          <a:prstGeom prst="ellipse">
            <a:avLst/>
          </a:prstGeom>
          <a:noFill/>
          <a:ln w="254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defRPr/>
            </a:pPr>
            <a:endParaRPr lang="en-US" b="1">
              <a:solidFill>
                <a:srgbClr val="000000"/>
              </a:solidFill>
              <a:latin typeface="Tahoma"/>
              <a:ea typeface="ＭＳ Ｐゴシック" charset="0"/>
              <a:cs typeface="ＭＳ Ｐゴシック" charset="0"/>
            </a:endParaRPr>
          </a:p>
        </p:txBody>
      </p:sp>
      <p:sp>
        <p:nvSpPr>
          <p:cNvPr id="47" name="Oval 18"/>
          <p:cNvSpPr>
            <a:spLocks noChangeArrowheads="1"/>
          </p:cNvSpPr>
          <p:nvPr/>
        </p:nvSpPr>
        <p:spPr bwMode="auto">
          <a:xfrm>
            <a:off x="7612063" y="1295400"/>
            <a:ext cx="1455737" cy="2317750"/>
          </a:xfrm>
          <a:prstGeom prst="ellipse">
            <a:avLst/>
          </a:prstGeom>
          <a:noFill/>
          <a:ln w="254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defRPr/>
            </a:pPr>
            <a:endParaRPr lang="en-US" b="1">
              <a:solidFill>
                <a:srgbClr val="000000"/>
              </a:solidFill>
              <a:latin typeface="Tahoma"/>
              <a:ea typeface="ＭＳ Ｐゴシック" charset="0"/>
              <a:cs typeface="ＭＳ Ｐゴシック" charset="0"/>
            </a:endParaRPr>
          </a:p>
        </p:txBody>
      </p:sp>
      <p:sp>
        <p:nvSpPr>
          <p:cNvPr id="48" name="Oval 16"/>
          <p:cNvSpPr>
            <a:spLocks noChangeArrowheads="1"/>
          </p:cNvSpPr>
          <p:nvPr/>
        </p:nvSpPr>
        <p:spPr bwMode="auto">
          <a:xfrm>
            <a:off x="3268663" y="1339850"/>
            <a:ext cx="1455737" cy="2317750"/>
          </a:xfrm>
          <a:prstGeom prst="ellipse">
            <a:avLst/>
          </a:prstGeom>
          <a:noFill/>
          <a:ln w="254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defRPr/>
            </a:pPr>
            <a:endParaRPr lang="en-US" b="1">
              <a:solidFill>
                <a:srgbClr val="000000"/>
              </a:solidFill>
              <a:latin typeface="Tahoma"/>
              <a:ea typeface="ＭＳ Ｐゴシック" charset="0"/>
              <a:cs typeface="ＭＳ Ｐゴシック" charset="0"/>
            </a:endParaRPr>
          </a:p>
        </p:txBody>
      </p:sp>
      <p:sp>
        <p:nvSpPr>
          <p:cNvPr id="49" name="Oval 13"/>
          <p:cNvSpPr>
            <a:spLocks noChangeArrowheads="1"/>
          </p:cNvSpPr>
          <p:nvPr/>
        </p:nvSpPr>
        <p:spPr bwMode="auto">
          <a:xfrm>
            <a:off x="3276600" y="1339850"/>
            <a:ext cx="1455738" cy="2317750"/>
          </a:xfrm>
          <a:prstGeom prst="ellipse">
            <a:avLst/>
          </a:prstGeom>
          <a:noFill/>
          <a:ln w="254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defRPr/>
            </a:pPr>
            <a:endParaRPr lang="en-US" b="1">
              <a:solidFill>
                <a:srgbClr val="000000"/>
              </a:solidFill>
              <a:latin typeface="Tahoma"/>
              <a:ea typeface="ＭＳ Ｐゴシック" charset="0"/>
              <a:cs typeface="ＭＳ Ｐゴシック" charset="0"/>
            </a:endParaRPr>
          </a:p>
        </p:txBody>
      </p:sp>
      <p:sp>
        <p:nvSpPr>
          <p:cNvPr id="246822" name="TextBox 61"/>
          <p:cNvSpPr txBox="1">
            <a:spLocks noChangeArrowheads="1"/>
          </p:cNvSpPr>
          <p:nvPr/>
        </p:nvSpPr>
        <p:spPr bwMode="auto">
          <a:xfrm>
            <a:off x="6867525" y="0"/>
            <a:ext cx="2276475"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b="1">
                <a:solidFill>
                  <a:srgbClr val="1D4018"/>
                </a:solidFill>
                <a:latin typeface="Tahoma" charset="0"/>
                <a:cs typeface="Arial" charset="0"/>
              </a:rPr>
              <a:t>------ SCMP</a:t>
            </a:r>
          </a:p>
          <a:p>
            <a:pPr eaLnBrk="1" fontAlgn="base" hangingPunct="1">
              <a:spcBef>
                <a:spcPct val="0"/>
              </a:spcBef>
              <a:spcAft>
                <a:spcPct val="0"/>
              </a:spcAft>
            </a:pPr>
            <a:r>
              <a:rPr lang="en-US" b="1">
                <a:solidFill>
                  <a:srgbClr val="C00000"/>
                </a:solidFill>
                <a:latin typeface="Tahoma" charset="0"/>
                <a:cs typeface="Arial" charset="0"/>
              </a:rPr>
              <a:t>------ ACMP</a:t>
            </a:r>
          </a:p>
          <a:p>
            <a:pPr eaLnBrk="1" fontAlgn="base" hangingPunct="1">
              <a:spcBef>
                <a:spcPct val="0"/>
              </a:spcBef>
              <a:spcAft>
                <a:spcPct val="0"/>
              </a:spcAft>
            </a:pPr>
            <a:r>
              <a:rPr lang="en-US" b="1">
                <a:solidFill>
                  <a:srgbClr val="7F7F7F"/>
                </a:solidFill>
                <a:latin typeface="Tahoma" charset="0"/>
                <a:cs typeface="Arial" charset="0"/>
              </a:rPr>
              <a:t>------ ACS</a:t>
            </a:r>
          </a:p>
        </p:txBody>
      </p:sp>
    </p:spTree>
    <p:custDataLst>
      <p:tags r:id="rId1"/>
    </p:custDataLst>
    <p:extLst>
      <p:ext uri="{BB962C8B-B14F-4D97-AF65-F5344CB8AC3E}">
        <p14:creationId xmlns:p14="http://schemas.microsoft.com/office/powerpoint/2010/main" val="1878287448"/>
      </p:ext>
    </p:extLst>
  </p:cSld>
  <p:clrMapOvr>
    <a:masterClrMapping/>
  </p:clrMapOvr>
  <p:transition advTm="74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P spid="47" grpId="0" animBg="1"/>
      <p:bldP spid="48" grpId="0" animBg="1"/>
      <p:bldP spid="49" grpId="0" animBg="1"/>
      <p:bldP spid="49" grpId="1"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Title 1"/>
          <p:cNvSpPr>
            <a:spLocks noGrp="1"/>
          </p:cNvSpPr>
          <p:nvPr>
            <p:ph type="title"/>
          </p:nvPr>
        </p:nvSpPr>
        <p:spPr/>
        <p:txBody>
          <a:bodyPr/>
          <a:lstStyle/>
          <a:p>
            <a:r>
              <a:rPr lang="en-US">
                <a:latin typeface="Garamond" charset="0"/>
              </a:rPr>
              <a:t>ACS Summary</a:t>
            </a:r>
          </a:p>
        </p:txBody>
      </p:sp>
      <p:sp>
        <p:nvSpPr>
          <p:cNvPr id="73731" name="Content Placeholder 2"/>
          <p:cNvSpPr>
            <a:spLocks noGrp="1"/>
          </p:cNvSpPr>
          <p:nvPr>
            <p:ph idx="1"/>
          </p:nvPr>
        </p:nvSpPr>
        <p:spPr>
          <a:xfrm>
            <a:off x="228600" y="996950"/>
            <a:ext cx="8610600" cy="5194300"/>
          </a:xfrm>
        </p:spPr>
        <p:txBody>
          <a:bodyPr/>
          <a:lstStyle/>
          <a:p>
            <a:r>
              <a:rPr lang="en-US">
                <a:latin typeface="Tahoma" charset="0"/>
              </a:rPr>
              <a:t>Critical sections reduce performance and limit scalability</a:t>
            </a:r>
          </a:p>
          <a:p>
            <a:pPr lvl="2"/>
            <a:endParaRPr lang="en-US">
              <a:latin typeface="Tahoma" charset="0"/>
            </a:endParaRPr>
          </a:p>
          <a:p>
            <a:r>
              <a:rPr lang="en-US">
                <a:latin typeface="Tahoma" charset="0"/>
              </a:rPr>
              <a:t>Accelerate critical sections by executing them on a powerful core</a:t>
            </a:r>
          </a:p>
          <a:p>
            <a:pPr lvl="2"/>
            <a:endParaRPr lang="en-US">
              <a:latin typeface="Tahoma" charset="0"/>
            </a:endParaRPr>
          </a:p>
          <a:p>
            <a:r>
              <a:rPr lang="en-US">
                <a:latin typeface="Tahoma" charset="0"/>
              </a:rPr>
              <a:t>ACS reduces average execution time by:</a:t>
            </a:r>
          </a:p>
          <a:p>
            <a:pPr lvl="1"/>
            <a:r>
              <a:rPr lang="en-US">
                <a:latin typeface="Tahoma" charset="0"/>
              </a:rPr>
              <a:t>34% compared to an equal-area SCMP</a:t>
            </a:r>
          </a:p>
          <a:p>
            <a:pPr lvl="1"/>
            <a:r>
              <a:rPr lang="en-US">
                <a:latin typeface="Tahoma" charset="0"/>
              </a:rPr>
              <a:t>23% compared to an equal-area ACMP</a:t>
            </a:r>
          </a:p>
          <a:p>
            <a:pPr lvl="2"/>
            <a:endParaRPr lang="en-US">
              <a:latin typeface="Tahoma" charset="0"/>
            </a:endParaRPr>
          </a:p>
          <a:p>
            <a:r>
              <a:rPr lang="en-US">
                <a:latin typeface="Tahoma" charset="0"/>
              </a:rPr>
              <a:t>ACS improves scalability of 7 of the 12 workloads</a:t>
            </a:r>
          </a:p>
          <a:p>
            <a:endParaRPr lang="en-US">
              <a:latin typeface="Tahoma" charset="0"/>
            </a:endParaRPr>
          </a:p>
          <a:p>
            <a:r>
              <a:rPr lang="en-US">
                <a:latin typeface="Tahoma" charset="0"/>
              </a:rPr>
              <a:t>Generalizing the idea: </a:t>
            </a:r>
            <a:r>
              <a:rPr lang="en-US">
                <a:solidFill>
                  <a:srgbClr val="0000FF"/>
                </a:solidFill>
                <a:latin typeface="Tahoma" charset="0"/>
              </a:rPr>
              <a:t>Accelerate all bottlenecks (“</a:t>
            </a:r>
            <a:r>
              <a:rPr lang="en-US" altLang="ja-JP">
                <a:solidFill>
                  <a:srgbClr val="0000FF"/>
                </a:solidFill>
                <a:latin typeface="Tahoma" charset="0"/>
              </a:rPr>
              <a:t>critical paths”) by executing them on a powerful core</a:t>
            </a:r>
          </a:p>
          <a:p>
            <a:endParaRPr lang="en-US">
              <a:latin typeface="Tahoma" charset="0"/>
            </a:endParaRPr>
          </a:p>
        </p:txBody>
      </p:sp>
      <p:sp>
        <p:nvSpPr>
          <p:cNvPr id="248835"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9A547E5-A3DF-C046-B09F-4255908F5940}" type="slidenum">
              <a:rPr lang="en-US" sz="1600">
                <a:solidFill>
                  <a:srgbClr val="000000"/>
                </a:solidFill>
                <a:latin typeface="Garamond" charset="0"/>
                <a:cs typeface="Arial" charset="0"/>
              </a:rPr>
              <a:pPr eaLnBrk="1" hangingPunct="1"/>
              <a:t>76</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40187587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3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Accelerated Critical Sections</a:t>
            </a:r>
          </a:p>
        </p:txBody>
      </p:sp>
      <p:sp>
        <p:nvSpPr>
          <p:cNvPr id="3" name="Content Placeholder 2"/>
          <p:cNvSpPr>
            <a:spLocks noGrp="1"/>
          </p:cNvSpPr>
          <p:nvPr>
            <p:ph idx="1"/>
          </p:nvPr>
        </p:nvSpPr>
        <p:spPr/>
        <p:txBody>
          <a:bodyPr/>
          <a:lstStyle/>
          <a:p>
            <a:r>
              <a:rPr lang="en-US" sz="2000" dirty="0"/>
              <a:t>M. </a:t>
            </a:r>
            <a:r>
              <a:rPr lang="en-US" sz="2000" dirty="0" err="1"/>
              <a:t>Aater</a:t>
            </a:r>
            <a:r>
              <a:rPr lang="en-US" sz="2000" dirty="0"/>
              <a:t> Suleman, Onur Mutlu, </a:t>
            </a:r>
            <a:r>
              <a:rPr lang="en-US" sz="2000" dirty="0" err="1"/>
              <a:t>Moinuddin</a:t>
            </a:r>
            <a:r>
              <a:rPr lang="en-US" sz="2000" dirty="0"/>
              <a:t> K. Qureshi, and Yale N. </a:t>
            </a:r>
            <a:r>
              <a:rPr lang="en-US" sz="2000" dirty="0" err="1"/>
              <a:t>Patt</a:t>
            </a:r>
            <a:r>
              <a:rPr lang="en-US" sz="2000" dirty="0"/>
              <a:t>,</a:t>
            </a:r>
            <a:br>
              <a:rPr lang="en-US" sz="2000" dirty="0"/>
            </a:br>
            <a:r>
              <a:rPr lang="en-US" sz="2000" b="1" dirty="0">
                <a:hlinkClick r:id="rId2"/>
              </a:rPr>
              <a:t>"Accelerating Critical Section Execution with Asymmetric Multi-Core Architectures"</a:t>
            </a:r>
            <a:r>
              <a:rPr lang="en-US" sz="2000" dirty="0"/>
              <a:t> </a:t>
            </a:r>
            <a:br>
              <a:rPr lang="en-US" sz="2000" dirty="0"/>
            </a:br>
            <a:r>
              <a:rPr lang="en-US" sz="2000" i="1" dirty="0"/>
              <a:t>Proceedings of the </a:t>
            </a:r>
            <a:r>
              <a:rPr lang="en-US" sz="2000" i="1" dirty="0">
                <a:hlinkClick r:id="rId3"/>
              </a:rPr>
              <a:t>14th International Conference on Architectural Support for Programming Languages and Operating Systems</a:t>
            </a:r>
            <a:r>
              <a:rPr lang="en-US" sz="2000" i="1" dirty="0"/>
              <a:t> (</a:t>
            </a:r>
            <a:r>
              <a:rPr lang="en-US" sz="2000" b="1" i="1" dirty="0"/>
              <a:t>ASPLOS</a:t>
            </a:r>
            <a:r>
              <a:rPr lang="en-US" sz="2000" i="1" dirty="0"/>
              <a:t>)</a:t>
            </a:r>
            <a:r>
              <a:rPr lang="en-US" sz="2000" dirty="0"/>
              <a:t>, pages 253-264, Washington, DC, March 2009. </a:t>
            </a:r>
            <a:r>
              <a:rPr lang="en-US" sz="2000" dirty="0">
                <a:hlinkClick r:id="rId4"/>
              </a:rPr>
              <a:t>Slides (ppt)</a:t>
            </a:r>
            <a:r>
              <a:rPr lang="en-US" sz="2000" dirty="0"/>
              <a:t> </a:t>
            </a:r>
          </a:p>
        </p:txBody>
      </p:sp>
      <p:sp>
        <p:nvSpPr>
          <p:cNvPr id="4" name="Slide Number Placeholder 3"/>
          <p:cNvSpPr>
            <a:spLocks noGrp="1"/>
          </p:cNvSpPr>
          <p:nvPr>
            <p:ph type="sldNum" sz="quarter" idx="11"/>
          </p:nvPr>
        </p:nvSpPr>
        <p:spPr/>
        <p:txBody>
          <a:bodyPr/>
          <a:lstStyle/>
          <a:p>
            <a:pPr>
              <a:defRPr/>
            </a:pPr>
            <a:fld id="{0019D519-B001-7544-9924-EFFC16FCB3EE}" type="slidenum">
              <a:rPr lang="en-US" altLang="en-US" smtClean="0"/>
              <a:pPr>
                <a:defRPr/>
              </a:pPr>
              <a:t>77</a:t>
            </a:fld>
            <a:endParaRPr lang="en-US" altLang="en-US"/>
          </a:p>
        </p:txBody>
      </p:sp>
      <p:pic>
        <p:nvPicPr>
          <p:cNvPr id="5" name="Picture 4"/>
          <p:cNvPicPr>
            <a:picLocks noChangeAspect="1"/>
          </p:cNvPicPr>
          <p:nvPr/>
        </p:nvPicPr>
        <p:blipFill>
          <a:blip r:embed="rId5"/>
          <a:stretch>
            <a:fillRect/>
          </a:stretch>
        </p:blipFill>
        <p:spPr>
          <a:xfrm>
            <a:off x="17618" y="3789040"/>
            <a:ext cx="9090886" cy="1944216"/>
          </a:xfrm>
          <a:prstGeom prst="rect">
            <a:avLst/>
          </a:prstGeom>
        </p:spPr>
      </p:pic>
    </p:spTree>
    <p:extLst>
      <p:ext uri="{BB962C8B-B14F-4D97-AF65-F5344CB8AC3E}">
        <p14:creationId xmlns:p14="http://schemas.microsoft.com/office/powerpoint/2010/main" val="774056935"/>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Title 4"/>
          <p:cNvSpPr>
            <a:spLocks noGrp="1"/>
          </p:cNvSpPr>
          <p:nvPr>
            <p:ph type="ctrTitle"/>
          </p:nvPr>
        </p:nvSpPr>
        <p:spPr>
          <a:xfrm>
            <a:off x="685800" y="1371600"/>
            <a:ext cx="7924800" cy="1752600"/>
          </a:xfrm>
        </p:spPr>
        <p:txBody>
          <a:bodyPr/>
          <a:lstStyle/>
          <a:p>
            <a:r>
              <a:rPr lang="en-US">
                <a:latin typeface="Garamond" charset="0"/>
              </a:rPr>
              <a:t>Bottleneck Identification and Scheduling</a:t>
            </a:r>
          </a:p>
        </p:txBody>
      </p:sp>
      <p:sp>
        <p:nvSpPr>
          <p:cNvPr id="249858" name="Subtitle 5"/>
          <p:cNvSpPr>
            <a:spLocks noGrp="1"/>
          </p:cNvSpPr>
          <p:nvPr>
            <p:ph type="subTitle" idx="1"/>
          </p:nvPr>
        </p:nvSpPr>
        <p:spPr>
          <a:xfrm>
            <a:off x="76200" y="3962400"/>
            <a:ext cx="8991600" cy="1752600"/>
          </a:xfrm>
        </p:spPr>
        <p:txBody>
          <a:bodyPr/>
          <a:lstStyle/>
          <a:p>
            <a:pPr>
              <a:buFont typeface="Wingdings" charset="0"/>
              <a:buNone/>
            </a:pPr>
            <a:r>
              <a:rPr lang="en-US" sz="1800" dirty="0">
                <a:latin typeface="Tahoma" charset="0"/>
              </a:rPr>
              <a:t>Jose A. Joao, M. </a:t>
            </a:r>
            <a:r>
              <a:rPr lang="en-US" sz="1800" dirty="0" err="1">
                <a:latin typeface="Tahoma" charset="0"/>
              </a:rPr>
              <a:t>Aater</a:t>
            </a:r>
            <a:r>
              <a:rPr lang="en-US" sz="1800" dirty="0">
                <a:latin typeface="Tahoma" charset="0"/>
              </a:rPr>
              <a:t> </a:t>
            </a:r>
            <a:r>
              <a:rPr lang="en-US" sz="1800" dirty="0" err="1">
                <a:latin typeface="Tahoma" charset="0"/>
              </a:rPr>
              <a:t>Suleman</a:t>
            </a:r>
            <a:r>
              <a:rPr lang="en-US" sz="1800" dirty="0">
                <a:latin typeface="Tahoma" charset="0"/>
              </a:rPr>
              <a:t>, </a:t>
            </a:r>
            <a:r>
              <a:rPr lang="en-US" sz="1800" dirty="0" err="1">
                <a:latin typeface="Tahoma" charset="0"/>
              </a:rPr>
              <a:t>Onur</a:t>
            </a:r>
            <a:r>
              <a:rPr lang="en-US" sz="1800" dirty="0">
                <a:latin typeface="Tahoma" charset="0"/>
              </a:rPr>
              <a:t> </a:t>
            </a:r>
            <a:r>
              <a:rPr lang="en-US" sz="1800" dirty="0" err="1">
                <a:latin typeface="Tahoma" charset="0"/>
              </a:rPr>
              <a:t>Mutlu</a:t>
            </a:r>
            <a:r>
              <a:rPr lang="en-US" sz="1800" dirty="0">
                <a:latin typeface="Tahoma" charset="0"/>
              </a:rPr>
              <a:t>, and Yale N. </a:t>
            </a:r>
            <a:r>
              <a:rPr lang="en-US" sz="1800" dirty="0" err="1">
                <a:latin typeface="Tahoma" charset="0"/>
              </a:rPr>
              <a:t>Patt</a:t>
            </a:r>
            <a:r>
              <a:rPr lang="en-US" sz="1800" dirty="0">
                <a:latin typeface="Tahoma" charset="0"/>
              </a:rPr>
              <a:t>,</a:t>
            </a:r>
            <a:br>
              <a:rPr lang="en-US" sz="1800" dirty="0">
                <a:latin typeface="Tahoma" charset="0"/>
              </a:rPr>
            </a:br>
            <a:r>
              <a:rPr lang="en-US" sz="1800" b="1" dirty="0">
                <a:latin typeface="Tahoma" charset="0"/>
                <a:hlinkClick r:id="rId2"/>
              </a:rPr>
              <a:t>"Bottleneck Identification and Scheduling in Multithreaded Applications"</a:t>
            </a:r>
            <a:r>
              <a:rPr lang="en-US" sz="1800" dirty="0">
                <a:latin typeface="Tahoma" charset="0"/>
              </a:rPr>
              <a:t> </a:t>
            </a:r>
            <a:br>
              <a:rPr lang="en-US" sz="1800" dirty="0">
                <a:latin typeface="Tahoma" charset="0"/>
              </a:rPr>
            </a:br>
            <a:r>
              <a:rPr lang="en-US" sz="1800" i="1" dirty="0">
                <a:latin typeface="Tahoma" charset="0"/>
              </a:rPr>
              <a:t>Proceedings of the </a:t>
            </a:r>
            <a:r>
              <a:rPr lang="en-US" sz="1800" i="1" dirty="0">
                <a:latin typeface="Tahoma" charset="0"/>
                <a:hlinkClick r:id="rId3"/>
              </a:rPr>
              <a:t>17th International Conference on Architectural Support for Programming Languages and Operating Systems</a:t>
            </a:r>
            <a:r>
              <a:rPr lang="en-US" sz="1800" i="1" dirty="0">
                <a:latin typeface="Tahoma" charset="0"/>
              </a:rPr>
              <a:t> (</a:t>
            </a:r>
            <a:r>
              <a:rPr lang="en-US" sz="1800" b="1" i="1" dirty="0">
                <a:latin typeface="Tahoma" charset="0"/>
              </a:rPr>
              <a:t>ASPLOS</a:t>
            </a:r>
            <a:r>
              <a:rPr lang="en-US" sz="1800" i="1" dirty="0">
                <a:latin typeface="Tahoma" charset="0"/>
              </a:rPr>
              <a:t>)</a:t>
            </a:r>
            <a:r>
              <a:rPr lang="en-US" sz="1800" dirty="0">
                <a:latin typeface="Tahoma" charset="0"/>
              </a:rPr>
              <a:t>, London, UK, March 2012.</a:t>
            </a:r>
          </a:p>
        </p:txBody>
      </p:sp>
      <p:sp>
        <p:nvSpPr>
          <p:cNvPr id="249859"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6B5008-09A6-AB49-A119-C142E722953A}" type="slidenum">
              <a:rPr lang="en-US" sz="1200">
                <a:solidFill>
                  <a:srgbClr val="000000"/>
                </a:solidFill>
                <a:latin typeface="Garamond" charset="0"/>
              </a:rPr>
              <a:pPr eaLnBrk="1" hangingPunct="1"/>
              <a:t>78</a:t>
            </a:fld>
            <a:endParaRPr lang="en-US" sz="1200">
              <a:solidFill>
                <a:srgbClr val="000000"/>
              </a:solidFill>
              <a:latin typeface="Garamond" charset="0"/>
            </a:endParaRPr>
          </a:p>
        </p:txBody>
      </p:sp>
    </p:spTree>
    <p:extLst>
      <p:ext uri="{BB962C8B-B14F-4D97-AF65-F5344CB8AC3E}">
        <p14:creationId xmlns:p14="http://schemas.microsoft.com/office/powerpoint/2010/main" val="435512026"/>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dirty="0">
                <a:latin typeface="Garamond" charset="0"/>
                <a:ea typeface="ＭＳ Ｐゴシック" charset="0"/>
                <a:cs typeface="ＭＳ Ｐゴシック" charset="0"/>
              </a:rPr>
              <a:t>BIS Summary</a:t>
            </a:r>
          </a:p>
        </p:txBody>
      </p:sp>
      <p:sp>
        <p:nvSpPr>
          <p:cNvPr id="3" name="Content Placeholder 2"/>
          <p:cNvSpPr>
            <a:spLocks noGrp="1"/>
          </p:cNvSpPr>
          <p:nvPr>
            <p:ph idx="1"/>
          </p:nvPr>
        </p:nvSpPr>
        <p:spPr>
          <a:xfrm>
            <a:off x="41275" y="914400"/>
            <a:ext cx="8936038" cy="5257800"/>
          </a:xfrm>
        </p:spPr>
        <p:txBody>
          <a:bodyPr/>
          <a:lstStyle/>
          <a:p>
            <a:pPr eaLnBrk="1" hangingPunct="1"/>
            <a:r>
              <a:rPr lang="en-US" sz="2000">
                <a:solidFill>
                  <a:srgbClr val="FF0000"/>
                </a:solidFill>
                <a:latin typeface="Tahoma" charset="0"/>
                <a:ea typeface="ＭＳ Ｐゴシック" charset="0"/>
                <a:cs typeface="ＭＳ Ｐゴシック" charset="0"/>
              </a:rPr>
              <a:t>Problem:</a:t>
            </a:r>
            <a:r>
              <a:rPr lang="en-US" sz="2000">
                <a:latin typeface="Tahoma" charset="0"/>
                <a:ea typeface="ＭＳ Ｐゴシック" charset="0"/>
                <a:cs typeface="ＭＳ Ｐゴシック" charset="0"/>
              </a:rPr>
              <a:t> </a:t>
            </a:r>
            <a:r>
              <a:rPr lang="en-US" sz="2000">
                <a:solidFill>
                  <a:srgbClr val="0000FF"/>
                </a:solidFill>
                <a:latin typeface="Tahoma" charset="0"/>
                <a:ea typeface="ＭＳ Ｐゴシック" charset="0"/>
                <a:cs typeface="ＭＳ Ｐゴシック" charset="0"/>
              </a:rPr>
              <a:t>Performance and scalability of multithreaded applications </a:t>
            </a:r>
            <a:br>
              <a:rPr lang="en-US" sz="2000">
                <a:solidFill>
                  <a:srgbClr val="0000FF"/>
                </a:solidFill>
                <a:latin typeface="Tahoma" charset="0"/>
                <a:ea typeface="ＭＳ Ｐゴシック" charset="0"/>
                <a:cs typeface="ＭＳ Ｐゴシック" charset="0"/>
              </a:rPr>
            </a:br>
            <a:r>
              <a:rPr lang="en-US" sz="2000">
                <a:solidFill>
                  <a:srgbClr val="0000FF"/>
                </a:solidFill>
                <a:latin typeface="Tahoma" charset="0"/>
                <a:ea typeface="ＭＳ Ｐゴシック" charset="0"/>
                <a:cs typeface="ＭＳ Ｐゴシック" charset="0"/>
              </a:rPr>
              <a:t>are limited by serializing bottlenecks</a:t>
            </a:r>
          </a:p>
          <a:p>
            <a:pPr lvl="1" eaLnBrk="1" hangingPunct="1"/>
            <a:r>
              <a:rPr lang="en-US" sz="1800">
                <a:latin typeface="Tahoma" charset="0"/>
                <a:ea typeface="ＭＳ Ｐゴシック" charset="0"/>
              </a:rPr>
              <a:t>different types: critical sections, barriers, slow pipeline stages</a:t>
            </a:r>
          </a:p>
          <a:p>
            <a:pPr lvl="1" eaLnBrk="1" hangingPunct="1"/>
            <a:r>
              <a:rPr lang="en-US" sz="1800">
                <a:latin typeface="Tahoma" charset="0"/>
                <a:ea typeface="ＭＳ Ｐゴシック" charset="0"/>
              </a:rPr>
              <a:t>importance (criticality) of a bottleneck can change over time</a:t>
            </a:r>
          </a:p>
          <a:p>
            <a:pPr eaLnBrk="1" hangingPunct="1"/>
            <a:endParaRPr lang="en-US" sz="800">
              <a:latin typeface="Tahoma" charset="0"/>
              <a:ea typeface="ＭＳ Ｐゴシック" charset="0"/>
              <a:cs typeface="ＭＳ Ｐゴシック" charset="0"/>
            </a:endParaRPr>
          </a:p>
          <a:p>
            <a:pPr eaLnBrk="1" hangingPunct="1"/>
            <a:r>
              <a:rPr lang="en-US" sz="2000">
                <a:solidFill>
                  <a:srgbClr val="FF0000"/>
                </a:solidFill>
                <a:latin typeface="Tahoma" charset="0"/>
                <a:ea typeface="ＭＳ Ｐゴシック" charset="0"/>
                <a:cs typeface="ＭＳ Ｐゴシック" charset="0"/>
              </a:rPr>
              <a:t>Our Goal:</a:t>
            </a:r>
            <a:r>
              <a:rPr lang="en-US" sz="2000">
                <a:latin typeface="Tahoma" charset="0"/>
                <a:ea typeface="ＭＳ Ｐゴシック" charset="0"/>
                <a:cs typeface="ＭＳ Ｐゴシック" charset="0"/>
              </a:rPr>
              <a:t> </a:t>
            </a:r>
            <a:r>
              <a:rPr lang="en-US" sz="2000">
                <a:solidFill>
                  <a:srgbClr val="0000FF"/>
                </a:solidFill>
                <a:latin typeface="Tahoma" charset="0"/>
                <a:ea typeface="ＭＳ Ｐゴシック" charset="0"/>
                <a:cs typeface="ＭＳ Ｐゴシック" charset="0"/>
              </a:rPr>
              <a:t>Dynamically identify the most important bottlenecks and </a:t>
            </a:r>
            <a:br>
              <a:rPr lang="en-US" sz="2000">
                <a:solidFill>
                  <a:srgbClr val="0000FF"/>
                </a:solidFill>
                <a:latin typeface="Tahoma" charset="0"/>
                <a:ea typeface="ＭＳ Ｐゴシック" charset="0"/>
                <a:cs typeface="ＭＳ Ｐゴシック" charset="0"/>
              </a:rPr>
            </a:br>
            <a:r>
              <a:rPr lang="en-US" sz="2000">
                <a:solidFill>
                  <a:srgbClr val="0000FF"/>
                </a:solidFill>
                <a:latin typeface="Tahoma" charset="0"/>
                <a:ea typeface="ＭＳ Ｐゴシック" charset="0"/>
                <a:cs typeface="ＭＳ Ｐゴシック" charset="0"/>
              </a:rPr>
              <a:t>accelerate them</a:t>
            </a:r>
          </a:p>
          <a:p>
            <a:pPr lvl="1" eaLnBrk="1" hangingPunct="1"/>
            <a:r>
              <a:rPr lang="en-US" sz="1800">
                <a:latin typeface="Tahoma" charset="0"/>
                <a:ea typeface="ＭＳ Ｐゴシック" charset="0"/>
              </a:rPr>
              <a:t>How to identify the most critical bottlenecks</a:t>
            </a:r>
          </a:p>
          <a:p>
            <a:pPr lvl="1" eaLnBrk="1" hangingPunct="1"/>
            <a:r>
              <a:rPr lang="en-US" sz="1800">
                <a:latin typeface="Tahoma" charset="0"/>
                <a:ea typeface="ＭＳ Ｐゴシック" charset="0"/>
              </a:rPr>
              <a:t>How to efficiently accelerate them</a:t>
            </a:r>
          </a:p>
          <a:p>
            <a:pPr lvl="1" eaLnBrk="1" hangingPunct="1"/>
            <a:endParaRPr lang="en-US" sz="800">
              <a:latin typeface="Tahoma" charset="0"/>
              <a:ea typeface="ＭＳ Ｐゴシック" charset="0"/>
            </a:endParaRPr>
          </a:p>
          <a:p>
            <a:pPr eaLnBrk="1" hangingPunct="1"/>
            <a:r>
              <a:rPr lang="en-US" sz="2000">
                <a:solidFill>
                  <a:srgbClr val="FF0000"/>
                </a:solidFill>
                <a:latin typeface="Tahoma" charset="0"/>
                <a:ea typeface="ＭＳ Ｐゴシック" charset="0"/>
                <a:cs typeface="ＭＳ Ｐゴシック" charset="0"/>
              </a:rPr>
              <a:t>Solution: </a:t>
            </a:r>
            <a:r>
              <a:rPr lang="en-US" sz="2000">
                <a:solidFill>
                  <a:srgbClr val="0000FF"/>
                </a:solidFill>
                <a:latin typeface="Tahoma" charset="0"/>
                <a:ea typeface="ＭＳ Ｐゴシック" charset="0"/>
                <a:cs typeface="ＭＳ Ｐゴシック" charset="0"/>
              </a:rPr>
              <a:t>Bottleneck Identification and Scheduling (BIS)</a:t>
            </a:r>
            <a:endParaRPr lang="en-US" sz="2000">
              <a:solidFill>
                <a:srgbClr val="004D26"/>
              </a:solidFill>
              <a:latin typeface="Tahoma" charset="0"/>
              <a:ea typeface="ＭＳ Ｐゴシック" charset="0"/>
              <a:cs typeface="ＭＳ Ｐゴシック" charset="0"/>
            </a:endParaRPr>
          </a:p>
          <a:p>
            <a:pPr lvl="1" eaLnBrk="1" hangingPunct="1"/>
            <a:r>
              <a:rPr lang="en-US" sz="1800">
                <a:latin typeface="Tahoma" charset="0"/>
                <a:ea typeface="ＭＳ Ｐゴシック" charset="0"/>
              </a:rPr>
              <a:t>Software: annotate bottlenecks (BottleneckCall, BottleneckReturn) and implement waiting for bottlenecks with a special instruction (BottleneckWait)</a:t>
            </a:r>
          </a:p>
          <a:p>
            <a:pPr lvl="1" eaLnBrk="1" hangingPunct="1"/>
            <a:r>
              <a:rPr lang="en-US" sz="1800">
                <a:latin typeface="Tahoma" charset="0"/>
                <a:ea typeface="ＭＳ Ｐゴシック" charset="0"/>
              </a:rPr>
              <a:t>Hardware: identify bottlenecks that cause the most thread waiting and accelerate those bottlenecks on large cores of an asymmetric multi-core system</a:t>
            </a:r>
          </a:p>
          <a:p>
            <a:pPr lvl="1" eaLnBrk="1" hangingPunct="1"/>
            <a:endParaRPr lang="en-US" sz="800">
              <a:latin typeface="Tahoma" charset="0"/>
              <a:ea typeface="ＭＳ Ｐゴシック" charset="0"/>
            </a:endParaRPr>
          </a:p>
          <a:p>
            <a:pPr eaLnBrk="1" hangingPunct="1"/>
            <a:r>
              <a:rPr lang="en-US" sz="2000">
                <a:latin typeface="Tahoma" charset="0"/>
                <a:ea typeface="ＭＳ Ｐゴシック" charset="0"/>
                <a:cs typeface="ＭＳ Ｐゴシック" charset="0"/>
              </a:rPr>
              <a:t>Improves multithreaded application performance and scalability, outperforms previous work, and performance improves with more cores</a:t>
            </a:r>
          </a:p>
          <a:p>
            <a:pPr lvl="1" eaLnBrk="1" hangingPunct="1"/>
            <a:endParaRPr lang="en-US" sz="2000">
              <a:latin typeface="Tahoma" charset="0"/>
              <a:ea typeface="ＭＳ Ｐゴシック" charset="0"/>
            </a:endParaRPr>
          </a:p>
        </p:txBody>
      </p:sp>
      <p:sp>
        <p:nvSpPr>
          <p:cNvPr id="15364"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F860F1A-D0C0-0A40-B21B-A30DF88E7DC1}" type="slidenum">
              <a:rPr kumimoji="0" lang="en-US" sz="1600" b="0" i="0" u="none" strike="noStrike" kern="1200" cap="none" spc="0" normalizeH="0" baseline="0" noProof="0">
                <a:ln>
                  <a:noFill/>
                </a:ln>
                <a:solidFill>
                  <a:srgbClr val="000000"/>
                </a:solidFill>
                <a:effectLst/>
                <a:uLnTx/>
                <a:uFillTx/>
                <a:latin typeface="Garamond" charset="0"/>
                <a:ea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600" b="0" i="0" u="none" strike="noStrike" kern="1200" cap="none" spc="0" normalizeH="0" baseline="0" noProof="0">
              <a:ln>
                <a:noFill/>
              </a:ln>
              <a:solidFill>
                <a:srgbClr val="000000"/>
              </a:solidFill>
              <a:effectLst/>
              <a:uLnTx/>
              <a:uFillTx/>
              <a:latin typeface="Garamond" charset="0"/>
              <a:ea typeface="ＭＳ Ｐゴシック" charset="0"/>
            </a:endParaRPr>
          </a:p>
        </p:txBody>
      </p:sp>
    </p:spTree>
    <p:extLst>
      <p:ext uri="{BB962C8B-B14F-4D97-AF65-F5344CB8AC3E}">
        <p14:creationId xmlns:p14="http://schemas.microsoft.com/office/powerpoint/2010/main" val="5829286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755650"/>
          </a:xfrm>
        </p:spPr>
        <p:txBody>
          <a:bodyPr/>
          <a:lstStyle/>
          <a:p>
            <a:r>
              <a:rPr lang="en-US" sz="3600" dirty="0"/>
              <a:t>We Have Already Seen Examples (Before)</a:t>
            </a:r>
          </a:p>
        </p:txBody>
      </p:sp>
      <p:sp>
        <p:nvSpPr>
          <p:cNvPr id="3" name="Content Placeholder 2"/>
          <p:cNvSpPr>
            <a:spLocks noGrp="1"/>
          </p:cNvSpPr>
          <p:nvPr>
            <p:ph idx="1"/>
          </p:nvPr>
        </p:nvSpPr>
        <p:spPr>
          <a:xfrm>
            <a:off x="228600" y="914400"/>
            <a:ext cx="8839200" cy="5340350"/>
          </a:xfrm>
        </p:spPr>
        <p:txBody>
          <a:bodyPr/>
          <a:lstStyle/>
          <a:p>
            <a:r>
              <a:rPr lang="en-US" dirty="0"/>
              <a:t>CRAY-1 design: scalar + vector pipelines</a:t>
            </a:r>
          </a:p>
          <a:p>
            <a:r>
              <a:rPr lang="en-US" dirty="0"/>
              <a:t>Modern processors: scalar instructions + SIMD extensions</a:t>
            </a:r>
          </a:p>
          <a:p>
            <a:r>
              <a:rPr lang="en-US" dirty="0"/>
              <a:t>Decoupled Access Execute: access + execute processors</a:t>
            </a:r>
          </a:p>
          <a:p>
            <a:endParaRPr lang="en-US" sz="1500" dirty="0"/>
          </a:p>
          <a:p>
            <a:r>
              <a:rPr lang="en-US" dirty="0"/>
              <a:t>Thread Cluster Memory Scheduling: different memory scheduling policies for different thread clusters </a:t>
            </a:r>
          </a:p>
          <a:p>
            <a:r>
              <a:rPr lang="en-US" dirty="0"/>
              <a:t>RAIDR: Heterogeneous refresh rates in DRAM</a:t>
            </a:r>
          </a:p>
          <a:p>
            <a:r>
              <a:rPr lang="en-US" dirty="0"/>
              <a:t>Heterogeneous-Latency DRAM (Tiered Latency DRAM)</a:t>
            </a:r>
          </a:p>
          <a:p>
            <a:r>
              <a:rPr lang="en-US" dirty="0"/>
              <a:t>Hybrid memory systems</a:t>
            </a:r>
          </a:p>
          <a:p>
            <a:pPr lvl="1"/>
            <a:r>
              <a:rPr lang="en-US" dirty="0"/>
              <a:t>DRAM + Phase Change Memory</a:t>
            </a:r>
          </a:p>
          <a:p>
            <a:pPr lvl="1"/>
            <a:r>
              <a:rPr lang="en-US" dirty="0"/>
              <a:t>Fast, Costly DRAM + Slow, Cheap DRAM</a:t>
            </a:r>
          </a:p>
          <a:p>
            <a:pPr lvl="1"/>
            <a:r>
              <a:rPr lang="en-US" dirty="0"/>
              <a:t>Reliable, Costly DRAM + Unreliable, Cheap DRAM</a:t>
            </a:r>
          </a:p>
          <a:p>
            <a:r>
              <a:rPr lang="en-US" dirty="0"/>
              <a:t>Heterogeneous cache replacement policies</a:t>
            </a:r>
          </a:p>
          <a:p>
            <a:pPr lvl="1"/>
            <a:endParaRPr lang="en-US" sz="1600" dirty="0"/>
          </a:p>
        </p:txBody>
      </p:sp>
      <p:sp>
        <p:nvSpPr>
          <p:cNvPr id="4" name="Slide Number Placeholder 3"/>
          <p:cNvSpPr>
            <a:spLocks noGrp="1"/>
          </p:cNvSpPr>
          <p:nvPr>
            <p:ph type="sldNum" sz="quarter" idx="11"/>
          </p:nvPr>
        </p:nvSpPr>
        <p:spPr/>
        <p:txBody>
          <a:bodyPr/>
          <a:lstStyle/>
          <a:p>
            <a:pPr>
              <a:defRPr/>
            </a:pPr>
            <a:fld id="{D47506E6-4811-C243-B068-1C22F879B5EB}" type="slidenum">
              <a:rPr lang="en-US" altLang="en-US" smtClean="0"/>
              <a:pPr>
                <a:defRPr/>
              </a:pPr>
              <a:t>8</a:t>
            </a:fld>
            <a:endParaRPr lang="en-US" altLang="en-US"/>
          </a:p>
        </p:txBody>
      </p:sp>
    </p:spTree>
    <p:extLst>
      <p:ext uri="{BB962C8B-B14F-4D97-AF65-F5344CB8AC3E}">
        <p14:creationId xmlns:p14="http://schemas.microsoft.com/office/powerpoint/2010/main" val="24877774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Title 1"/>
          <p:cNvSpPr>
            <a:spLocks noGrp="1"/>
          </p:cNvSpPr>
          <p:nvPr>
            <p:ph type="title"/>
          </p:nvPr>
        </p:nvSpPr>
        <p:spPr/>
        <p:txBody>
          <a:bodyPr/>
          <a:lstStyle/>
          <a:p>
            <a:pPr eaLnBrk="1" hangingPunct="1"/>
            <a:r>
              <a:rPr lang="en-US">
                <a:latin typeface="Garamond" charset="0"/>
              </a:rPr>
              <a:t>Bottlenecks in Multithreaded Applications</a:t>
            </a:r>
          </a:p>
        </p:txBody>
      </p:sp>
      <p:sp>
        <p:nvSpPr>
          <p:cNvPr id="252930" name="Content Placeholder 2"/>
          <p:cNvSpPr>
            <a:spLocks noGrp="1"/>
          </p:cNvSpPr>
          <p:nvPr>
            <p:ph idx="1"/>
          </p:nvPr>
        </p:nvSpPr>
        <p:spPr>
          <a:xfrm>
            <a:off x="228600" y="990600"/>
            <a:ext cx="8915400" cy="5181600"/>
          </a:xfrm>
        </p:spPr>
        <p:txBody>
          <a:bodyPr/>
          <a:lstStyle/>
          <a:p>
            <a:pPr eaLnBrk="1" hangingPunct="1">
              <a:buFont typeface="Wingdings" charset="0"/>
              <a:buNone/>
            </a:pPr>
            <a:r>
              <a:rPr lang="en-US" sz="2200">
                <a:latin typeface="Tahoma" charset="0"/>
              </a:rPr>
              <a:t>Definition: any code segment for which threads contend (i.e. wait)</a:t>
            </a:r>
          </a:p>
          <a:p>
            <a:pPr eaLnBrk="1" hangingPunct="1">
              <a:buFont typeface="Wingdings" charset="0"/>
              <a:buNone/>
            </a:pPr>
            <a:endParaRPr lang="en-US" sz="800">
              <a:latin typeface="Tahoma" charset="0"/>
            </a:endParaRPr>
          </a:p>
          <a:p>
            <a:pPr eaLnBrk="1" hangingPunct="1">
              <a:buFont typeface="Wingdings" charset="0"/>
              <a:buNone/>
            </a:pPr>
            <a:r>
              <a:rPr lang="en-US" sz="2200">
                <a:latin typeface="Tahoma" charset="0"/>
              </a:rPr>
              <a:t>Examples:</a:t>
            </a:r>
          </a:p>
          <a:p>
            <a:pPr eaLnBrk="1" hangingPunct="1">
              <a:buFont typeface="Wingdings" charset="0"/>
              <a:buNone/>
            </a:pPr>
            <a:endParaRPr lang="en-US" sz="800">
              <a:latin typeface="Tahoma" charset="0"/>
            </a:endParaRPr>
          </a:p>
          <a:p>
            <a:pPr eaLnBrk="1" hangingPunct="1"/>
            <a:r>
              <a:rPr lang="en-US" sz="2200">
                <a:solidFill>
                  <a:srgbClr val="0000FF"/>
                </a:solidFill>
                <a:latin typeface="Tahoma" charset="0"/>
              </a:rPr>
              <a:t>Amdahl’s serial portions</a:t>
            </a:r>
          </a:p>
          <a:p>
            <a:pPr lvl="1" eaLnBrk="1" hangingPunct="1"/>
            <a:r>
              <a:rPr lang="en-US" sz="1800">
                <a:latin typeface="Tahoma" charset="0"/>
              </a:rPr>
              <a:t>Only one thread exists </a:t>
            </a:r>
            <a:r>
              <a:rPr lang="en-US" sz="1800">
                <a:latin typeface="Tahoma" charset="0"/>
                <a:sym typeface="Wingdings" charset="0"/>
              </a:rPr>
              <a:t></a:t>
            </a:r>
            <a:r>
              <a:rPr lang="en-US" sz="1800">
                <a:latin typeface="Tahoma" charset="0"/>
              </a:rPr>
              <a:t> on the critical path</a:t>
            </a:r>
          </a:p>
          <a:p>
            <a:pPr lvl="1" eaLnBrk="1" hangingPunct="1"/>
            <a:endParaRPr lang="en-US" sz="1000">
              <a:latin typeface="Tahoma" charset="0"/>
            </a:endParaRPr>
          </a:p>
          <a:p>
            <a:pPr eaLnBrk="1" hangingPunct="1"/>
            <a:r>
              <a:rPr lang="en-US" sz="2200">
                <a:solidFill>
                  <a:srgbClr val="0000FF"/>
                </a:solidFill>
                <a:latin typeface="Tahoma" charset="0"/>
              </a:rPr>
              <a:t>Critical sections</a:t>
            </a:r>
          </a:p>
          <a:p>
            <a:pPr lvl="1" eaLnBrk="1" hangingPunct="1"/>
            <a:r>
              <a:rPr lang="en-US" sz="1800">
                <a:latin typeface="Tahoma" charset="0"/>
              </a:rPr>
              <a:t>Ensure mutual exclusion </a:t>
            </a:r>
            <a:r>
              <a:rPr lang="en-US" sz="1800">
                <a:latin typeface="Tahoma" charset="0"/>
                <a:sym typeface="Wingdings" charset="0"/>
              </a:rPr>
              <a:t> </a:t>
            </a:r>
            <a:r>
              <a:rPr lang="en-US" sz="1800">
                <a:latin typeface="Tahoma" charset="0"/>
              </a:rPr>
              <a:t>likely to be on the critical path if contended</a:t>
            </a:r>
          </a:p>
          <a:p>
            <a:pPr lvl="1" eaLnBrk="1" hangingPunct="1"/>
            <a:endParaRPr lang="en-US" sz="1000">
              <a:latin typeface="Tahoma" charset="0"/>
            </a:endParaRPr>
          </a:p>
          <a:p>
            <a:pPr eaLnBrk="1" hangingPunct="1"/>
            <a:r>
              <a:rPr lang="en-US" sz="2200">
                <a:solidFill>
                  <a:srgbClr val="0000FF"/>
                </a:solidFill>
                <a:latin typeface="Tahoma" charset="0"/>
              </a:rPr>
              <a:t>Barriers</a:t>
            </a:r>
          </a:p>
          <a:p>
            <a:pPr lvl="1" eaLnBrk="1" hangingPunct="1"/>
            <a:r>
              <a:rPr lang="en-US" sz="1800">
                <a:latin typeface="Tahoma" charset="0"/>
              </a:rPr>
              <a:t>Ensure all threads reach a point before continuing </a:t>
            </a:r>
            <a:r>
              <a:rPr lang="en-US" sz="1800">
                <a:latin typeface="Tahoma" charset="0"/>
                <a:sym typeface="Wingdings" charset="0"/>
              </a:rPr>
              <a:t> </a:t>
            </a:r>
            <a:r>
              <a:rPr lang="en-US" sz="1800">
                <a:latin typeface="Tahoma" charset="0"/>
              </a:rPr>
              <a:t>the latest thread arriving is on the critical path</a:t>
            </a:r>
          </a:p>
          <a:p>
            <a:pPr lvl="1" eaLnBrk="1" hangingPunct="1"/>
            <a:endParaRPr lang="en-US" sz="1000">
              <a:latin typeface="Tahoma" charset="0"/>
            </a:endParaRPr>
          </a:p>
          <a:p>
            <a:pPr eaLnBrk="1" hangingPunct="1"/>
            <a:r>
              <a:rPr lang="en-US" sz="2200">
                <a:solidFill>
                  <a:srgbClr val="0000FF"/>
                </a:solidFill>
                <a:latin typeface="Tahoma" charset="0"/>
              </a:rPr>
              <a:t>Pipeline stages</a:t>
            </a:r>
          </a:p>
          <a:p>
            <a:pPr lvl="1" eaLnBrk="1" hangingPunct="1"/>
            <a:r>
              <a:rPr lang="en-US" sz="1800">
                <a:latin typeface="Tahoma" charset="0"/>
              </a:rPr>
              <a:t>Different stages of a loop iteration may execute on different threads, </a:t>
            </a:r>
            <a:br>
              <a:rPr lang="en-US" sz="1800">
                <a:latin typeface="Tahoma" charset="0"/>
              </a:rPr>
            </a:br>
            <a:r>
              <a:rPr lang="en-US" sz="1800">
                <a:latin typeface="Tahoma" charset="0"/>
              </a:rPr>
              <a:t>slowest stage makes other stages wait </a:t>
            </a:r>
            <a:r>
              <a:rPr lang="en-US" sz="1800">
                <a:latin typeface="Tahoma" charset="0"/>
                <a:sym typeface="Wingdings" charset="0"/>
              </a:rPr>
              <a:t> </a:t>
            </a:r>
            <a:r>
              <a:rPr lang="en-US" sz="1800">
                <a:latin typeface="Tahoma" charset="0"/>
              </a:rPr>
              <a:t>on the critical path</a:t>
            </a:r>
          </a:p>
        </p:txBody>
      </p:sp>
      <p:sp>
        <p:nvSpPr>
          <p:cNvPr id="252931"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5DB649A-19BD-C547-8602-99451D8E5A92}" type="slidenum">
              <a:rPr lang="en-US" sz="1600">
                <a:solidFill>
                  <a:srgbClr val="000000"/>
                </a:solidFill>
                <a:latin typeface="Garamond" charset="0"/>
              </a:rPr>
              <a:pPr eaLnBrk="1" hangingPunct="1"/>
              <a:t>80</a:t>
            </a:fld>
            <a:endParaRPr lang="en-US" sz="1600">
              <a:solidFill>
                <a:srgbClr val="000000"/>
              </a:solidFill>
              <a:latin typeface="Garamond" charset="0"/>
            </a:endParaRPr>
          </a:p>
        </p:txBody>
      </p:sp>
    </p:spTree>
    <p:extLst>
      <p:ext uri="{BB962C8B-B14F-4D97-AF65-F5344CB8AC3E}">
        <p14:creationId xmlns:p14="http://schemas.microsoft.com/office/powerpoint/2010/main" val="718064647"/>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Title 1"/>
          <p:cNvSpPr>
            <a:spLocks noGrp="1"/>
          </p:cNvSpPr>
          <p:nvPr>
            <p:ph type="title"/>
          </p:nvPr>
        </p:nvSpPr>
        <p:spPr>
          <a:xfrm>
            <a:off x="228600" y="152400"/>
            <a:ext cx="8915400" cy="1066800"/>
          </a:xfrm>
        </p:spPr>
        <p:txBody>
          <a:bodyPr/>
          <a:lstStyle/>
          <a:p>
            <a:r>
              <a:rPr lang="en-US" sz="3200">
                <a:latin typeface="Garamond" charset="0"/>
              </a:rPr>
              <a:t>Observation: Limiting Bottlenecks Change Over Time</a:t>
            </a:r>
          </a:p>
        </p:txBody>
      </p:sp>
      <p:sp>
        <p:nvSpPr>
          <p:cNvPr id="19459" name="Content Placeholder 2"/>
          <p:cNvSpPr>
            <a:spLocks noGrp="1"/>
          </p:cNvSpPr>
          <p:nvPr>
            <p:ph idx="1"/>
          </p:nvPr>
        </p:nvSpPr>
        <p:spPr>
          <a:xfrm>
            <a:off x="58738" y="1371600"/>
            <a:ext cx="4003675" cy="4876800"/>
          </a:xfrm>
        </p:spPr>
        <p:txBody>
          <a:bodyPr/>
          <a:lstStyle/>
          <a:p>
            <a:pPr>
              <a:buFont typeface="Wingdings" charset="0"/>
              <a:buNone/>
            </a:pPr>
            <a:r>
              <a:rPr lang="en-US" sz="1800">
                <a:latin typeface="Tahoma" charset="0"/>
              </a:rPr>
              <a:t>A=full linked list; B=empty linked list</a:t>
            </a:r>
          </a:p>
          <a:p>
            <a:pPr>
              <a:buFont typeface="Wingdings" charset="0"/>
              <a:buNone/>
            </a:pPr>
            <a:r>
              <a:rPr lang="en-US" sz="1800">
                <a:latin typeface="Tahoma" charset="0"/>
              </a:rPr>
              <a:t>repeat</a:t>
            </a:r>
          </a:p>
          <a:p>
            <a:pPr>
              <a:buFont typeface="Wingdings" charset="0"/>
              <a:buNone/>
            </a:pPr>
            <a:r>
              <a:rPr lang="en-US" sz="1800">
                <a:latin typeface="Tahoma" charset="0"/>
              </a:rPr>
              <a:t>	Lock A</a:t>
            </a:r>
          </a:p>
          <a:p>
            <a:pPr>
              <a:buFont typeface="Wingdings" charset="0"/>
              <a:buNone/>
            </a:pPr>
            <a:r>
              <a:rPr lang="en-US" sz="1800">
                <a:latin typeface="Tahoma" charset="0"/>
              </a:rPr>
              <a:t>		Traverse list A</a:t>
            </a:r>
          </a:p>
          <a:p>
            <a:pPr>
              <a:buFont typeface="Wingdings" charset="0"/>
              <a:buNone/>
            </a:pPr>
            <a:r>
              <a:rPr lang="en-US" sz="1800">
                <a:latin typeface="Tahoma" charset="0"/>
              </a:rPr>
              <a:t>		Remove X from A</a:t>
            </a:r>
          </a:p>
          <a:p>
            <a:pPr>
              <a:buFont typeface="Wingdings" charset="0"/>
              <a:buNone/>
            </a:pPr>
            <a:r>
              <a:rPr lang="en-US" sz="1800">
                <a:latin typeface="Tahoma" charset="0"/>
              </a:rPr>
              <a:t>	Unlock A</a:t>
            </a:r>
          </a:p>
          <a:p>
            <a:pPr>
              <a:buFont typeface="Wingdings" charset="0"/>
              <a:buNone/>
            </a:pPr>
            <a:r>
              <a:rPr lang="en-US" sz="1800">
                <a:latin typeface="Tahoma" charset="0"/>
              </a:rPr>
              <a:t>	Compute on X</a:t>
            </a:r>
          </a:p>
          <a:p>
            <a:pPr>
              <a:buFont typeface="Wingdings" charset="0"/>
              <a:buNone/>
            </a:pPr>
            <a:r>
              <a:rPr lang="en-US" sz="1800">
                <a:latin typeface="Tahoma" charset="0"/>
              </a:rPr>
              <a:t>	Lock B</a:t>
            </a:r>
          </a:p>
          <a:p>
            <a:pPr>
              <a:buFont typeface="Wingdings" charset="0"/>
              <a:buNone/>
            </a:pPr>
            <a:r>
              <a:rPr lang="en-US" sz="1800">
                <a:latin typeface="Tahoma" charset="0"/>
              </a:rPr>
              <a:t>		Traverse list B</a:t>
            </a:r>
          </a:p>
          <a:p>
            <a:pPr>
              <a:buFont typeface="Wingdings" charset="0"/>
              <a:buNone/>
            </a:pPr>
            <a:r>
              <a:rPr lang="en-US" sz="1800">
                <a:latin typeface="Tahoma" charset="0"/>
              </a:rPr>
              <a:t>		Insert X into B</a:t>
            </a:r>
          </a:p>
          <a:p>
            <a:pPr>
              <a:buFont typeface="Wingdings" charset="0"/>
              <a:buNone/>
            </a:pPr>
            <a:r>
              <a:rPr lang="en-US" sz="1800">
                <a:latin typeface="Tahoma" charset="0"/>
              </a:rPr>
              <a:t>	Unlock B</a:t>
            </a:r>
          </a:p>
          <a:p>
            <a:pPr>
              <a:buFont typeface="Wingdings" charset="0"/>
              <a:buNone/>
            </a:pPr>
            <a:r>
              <a:rPr lang="en-US" sz="1800">
                <a:latin typeface="Tahoma" charset="0"/>
              </a:rPr>
              <a:t>until A is empty</a:t>
            </a:r>
          </a:p>
        </p:txBody>
      </p:sp>
      <p:sp>
        <p:nvSpPr>
          <p:cNvPr id="254979"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22492D7-ABAB-C247-BC32-655C9BEC37D9}" type="slidenum">
              <a:rPr lang="en-US" sz="1600">
                <a:solidFill>
                  <a:srgbClr val="000000"/>
                </a:solidFill>
                <a:latin typeface="Garamond" charset="0"/>
              </a:rPr>
              <a:pPr eaLnBrk="1" hangingPunct="1"/>
              <a:t>81</a:t>
            </a:fld>
            <a:endParaRPr lang="en-US" sz="1600">
              <a:solidFill>
                <a:srgbClr val="000000"/>
              </a:solidFill>
              <a:latin typeface="Garamond" charset="0"/>
            </a:endParaRPr>
          </a:p>
        </p:txBody>
      </p:sp>
      <p:pic>
        <p:nvPicPr>
          <p:cNvPr id="5" name="Picture 4" descr="llist_move_cont32_bw.ep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98800" y="2224088"/>
            <a:ext cx="6165850" cy="264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ounded Rectangle 11"/>
          <p:cNvSpPr>
            <a:spLocks noChangeArrowheads="1"/>
          </p:cNvSpPr>
          <p:nvPr/>
        </p:nvSpPr>
        <p:spPr bwMode="auto">
          <a:xfrm>
            <a:off x="439738" y="2054225"/>
            <a:ext cx="2665412" cy="1306513"/>
          </a:xfrm>
          <a:prstGeom prst="roundRect">
            <a:avLst>
              <a:gd name="adj" fmla="val 16667"/>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a:defRPr/>
            </a:pPr>
            <a:endParaRPr lang="en-US">
              <a:solidFill>
                <a:srgbClr val="FFFFFF"/>
              </a:solidFill>
              <a:latin typeface="Tahoma"/>
              <a:ea typeface="ＭＳ Ｐゴシック" charset="0"/>
              <a:cs typeface="ＭＳ Ｐゴシック" charset="0"/>
            </a:endParaRPr>
          </a:p>
        </p:txBody>
      </p:sp>
      <p:sp>
        <p:nvSpPr>
          <p:cNvPr id="13" name="Rounded Rectangle 12"/>
          <p:cNvSpPr>
            <a:spLocks noChangeArrowheads="1"/>
          </p:cNvSpPr>
          <p:nvPr/>
        </p:nvSpPr>
        <p:spPr bwMode="auto">
          <a:xfrm>
            <a:off x="433388" y="3705225"/>
            <a:ext cx="2665412" cy="1298575"/>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a:defRPr/>
            </a:pPr>
            <a:endParaRPr lang="en-US">
              <a:solidFill>
                <a:srgbClr val="FFFFFF"/>
              </a:solidFill>
              <a:latin typeface="Tahoma"/>
              <a:ea typeface="ＭＳ Ｐゴシック" charset="0"/>
              <a:cs typeface="ＭＳ Ｐゴシック" charset="0"/>
            </a:endParaRPr>
          </a:p>
        </p:txBody>
      </p:sp>
      <p:sp>
        <p:nvSpPr>
          <p:cNvPr id="8" name="Oval 7"/>
          <p:cNvSpPr>
            <a:spLocks noChangeArrowheads="1"/>
          </p:cNvSpPr>
          <p:nvPr/>
        </p:nvSpPr>
        <p:spPr bwMode="auto">
          <a:xfrm>
            <a:off x="4597400" y="1806575"/>
            <a:ext cx="3082925" cy="3168650"/>
          </a:xfrm>
          <a:prstGeom prst="ellipse">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a:defRPr/>
            </a:pPr>
            <a:endParaRPr lang="en-US">
              <a:solidFill>
                <a:srgbClr val="FFFFFF"/>
              </a:solidFill>
              <a:latin typeface="Tahoma"/>
              <a:ea typeface="ＭＳ Ｐゴシック" charset="0"/>
              <a:cs typeface="ＭＳ Ｐゴシック" charset="0"/>
            </a:endParaRPr>
          </a:p>
        </p:txBody>
      </p:sp>
      <p:sp>
        <p:nvSpPr>
          <p:cNvPr id="9" name="Oval 8"/>
          <p:cNvSpPr>
            <a:spLocks noChangeArrowheads="1"/>
          </p:cNvSpPr>
          <p:nvPr/>
        </p:nvSpPr>
        <p:spPr bwMode="auto">
          <a:xfrm>
            <a:off x="7575550" y="2867025"/>
            <a:ext cx="1436688" cy="1855788"/>
          </a:xfrm>
          <a:prstGeom prst="ellipse">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a:defRPr/>
            </a:pPr>
            <a:endParaRPr lang="en-US" dirty="0">
              <a:solidFill>
                <a:srgbClr val="FF0000"/>
              </a:solidFill>
              <a:latin typeface="Tahoma"/>
              <a:ea typeface="ＭＳ Ｐゴシック" charset="0"/>
              <a:cs typeface="ＭＳ Ｐゴシック" charset="0"/>
            </a:endParaRPr>
          </a:p>
        </p:txBody>
      </p:sp>
      <p:sp>
        <p:nvSpPr>
          <p:cNvPr id="10" name="TextBox 9"/>
          <p:cNvSpPr txBox="1">
            <a:spLocks noChangeArrowheads="1"/>
          </p:cNvSpPr>
          <p:nvPr/>
        </p:nvSpPr>
        <p:spPr bwMode="auto">
          <a:xfrm>
            <a:off x="5168900" y="5033963"/>
            <a:ext cx="1776413"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a:solidFill>
                  <a:srgbClr val="000000"/>
                </a:solidFill>
              </a:rPr>
              <a:t>Lock A is limiter</a:t>
            </a:r>
          </a:p>
        </p:txBody>
      </p:sp>
      <p:sp>
        <p:nvSpPr>
          <p:cNvPr id="11" name="TextBox 10"/>
          <p:cNvSpPr txBox="1">
            <a:spLocks noChangeArrowheads="1"/>
          </p:cNvSpPr>
          <p:nvPr/>
        </p:nvSpPr>
        <p:spPr bwMode="auto">
          <a:xfrm>
            <a:off x="7369175" y="4778375"/>
            <a:ext cx="180022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a:solidFill>
                  <a:srgbClr val="000000"/>
                </a:solidFill>
              </a:rPr>
              <a:t>Lock B is limiter</a:t>
            </a:r>
          </a:p>
        </p:txBody>
      </p:sp>
      <p:sp>
        <p:nvSpPr>
          <p:cNvPr id="14" name="TextBox 13"/>
          <p:cNvSpPr txBox="1">
            <a:spLocks noChangeArrowheads="1"/>
          </p:cNvSpPr>
          <p:nvPr/>
        </p:nvSpPr>
        <p:spPr bwMode="auto">
          <a:xfrm>
            <a:off x="3840163" y="1951038"/>
            <a:ext cx="1274762"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a:solidFill>
                  <a:srgbClr val="000000"/>
                </a:solidFill>
              </a:rPr>
              <a:t>32 threads</a:t>
            </a:r>
          </a:p>
        </p:txBody>
      </p:sp>
    </p:spTree>
    <p:extLst>
      <p:ext uri="{BB962C8B-B14F-4D97-AF65-F5344CB8AC3E}">
        <p14:creationId xmlns:p14="http://schemas.microsoft.com/office/powerpoint/2010/main" val="24698974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45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45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45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45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459">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459">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459">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459">
                                            <p:txEl>
                                              <p:pRg st="11" end="1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childTnLst>
                                </p:cTn>
                              </p:par>
                              <p:par>
                                <p:cTn id="57" presetID="1" presetClass="exit" presetSubtype="0" fill="hold" grpId="1" nodeType="withEffect">
                                  <p:stCondLst>
                                    <p:cond delay="0"/>
                                  </p:stCondLst>
                                  <p:childTnLst>
                                    <p:set>
                                      <p:cBhvr>
                                        <p:cTn id="58" dur="1" fill="hold">
                                          <p:stCondLst>
                                            <p:cond delay="0"/>
                                          </p:stCondLst>
                                        </p:cTn>
                                        <p:tgtEl>
                                          <p:spTgt spid="10"/>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8"/>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9"/>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P spid="12" grpId="0" animBg="1"/>
      <p:bldP spid="13" grpId="0" animBg="1"/>
      <p:bldP spid="8" grpId="0" animBg="1"/>
      <p:bldP spid="8" grpId="1" animBg="1"/>
      <p:bldP spid="9" grpId="0" animBg="1"/>
      <p:bldP spid="9" grpId="1" animBg="1"/>
      <p:bldP spid="10" grpId="0"/>
      <p:bldP spid="10" grpId="1"/>
      <p:bldP spid="11" grpId="0"/>
      <p:bldP spid="11" grpId="1"/>
      <p:bldP spid="14"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Title 1"/>
          <p:cNvSpPr>
            <a:spLocks noGrp="1"/>
          </p:cNvSpPr>
          <p:nvPr>
            <p:ph type="title"/>
          </p:nvPr>
        </p:nvSpPr>
        <p:spPr>
          <a:xfrm>
            <a:off x="228600" y="152400"/>
            <a:ext cx="8915400" cy="1066800"/>
          </a:xfrm>
        </p:spPr>
        <p:txBody>
          <a:bodyPr/>
          <a:lstStyle/>
          <a:p>
            <a:r>
              <a:rPr lang="en-US" sz="3200">
                <a:latin typeface="Garamond" charset="0"/>
              </a:rPr>
              <a:t>Limiting Bottlenecks Do Change on Real Applications</a:t>
            </a:r>
          </a:p>
        </p:txBody>
      </p:sp>
      <p:pic>
        <p:nvPicPr>
          <p:cNvPr id="257026" name="Content Placeholder 4" descr="sbnontrx_contention16.eps.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11138" y="1762125"/>
            <a:ext cx="8689975" cy="3724275"/>
          </a:xfrm>
        </p:spPr>
      </p:pic>
      <p:sp>
        <p:nvSpPr>
          <p:cNvPr id="257027"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9330642-62BB-F645-A40C-4DA7A3924682}" type="slidenum">
              <a:rPr lang="en-US" sz="1600">
                <a:solidFill>
                  <a:srgbClr val="000000"/>
                </a:solidFill>
                <a:latin typeface="Garamond" charset="0"/>
              </a:rPr>
              <a:pPr eaLnBrk="1" hangingPunct="1"/>
              <a:t>82</a:t>
            </a:fld>
            <a:endParaRPr lang="en-US" sz="1600">
              <a:solidFill>
                <a:srgbClr val="000000"/>
              </a:solidFill>
              <a:latin typeface="Garamond" charset="0"/>
            </a:endParaRPr>
          </a:p>
        </p:txBody>
      </p:sp>
      <p:sp>
        <p:nvSpPr>
          <p:cNvPr id="257028" name="TextBox 5"/>
          <p:cNvSpPr txBox="1">
            <a:spLocks noChangeArrowheads="1"/>
          </p:cNvSpPr>
          <p:nvPr/>
        </p:nvSpPr>
        <p:spPr bwMode="auto">
          <a:xfrm>
            <a:off x="4037013" y="1201738"/>
            <a:ext cx="4957762"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a:solidFill>
                  <a:srgbClr val="000000"/>
                </a:solidFill>
              </a:rPr>
              <a:t>MySQL running Sysbench queries, 16 threads</a:t>
            </a:r>
          </a:p>
        </p:txBody>
      </p:sp>
      <p:sp>
        <p:nvSpPr>
          <p:cNvPr id="8" name="Oval 7"/>
          <p:cNvSpPr>
            <a:spLocks noChangeArrowheads="1"/>
          </p:cNvSpPr>
          <p:nvPr/>
        </p:nvSpPr>
        <p:spPr bwMode="auto">
          <a:xfrm>
            <a:off x="5494338" y="3914775"/>
            <a:ext cx="258762" cy="1139825"/>
          </a:xfrm>
          <a:prstGeom prst="ellipse">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a:defRPr/>
            </a:pPr>
            <a:endParaRPr lang="en-US">
              <a:solidFill>
                <a:srgbClr val="FFFFFF"/>
              </a:solidFill>
              <a:latin typeface="Tahoma"/>
              <a:ea typeface="ＭＳ Ｐゴシック" charset="0"/>
              <a:cs typeface="ＭＳ Ｐゴシック" charset="0"/>
            </a:endParaRPr>
          </a:p>
        </p:txBody>
      </p:sp>
      <p:sp>
        <p:nvSpPr>
          <p:cNvPr id="9" name="Oval 8"/>
          <p:cNvSpPr>
            <a:spLocks noChangeArrowheads="1"/>
          </p:cNvSpPr>
          <p:nvPr/>
        </p:nvSpPr>
        <p:spPr bwMode="auto">
          <a:xfrm>
            <a:off x="8186738" y="3941763"/>
            <a:ext cx="258762" cy="1139825"/>
          </a:xfrm>
          <a:prstGeom prst="ellipse">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a:defRPr/>
            </a:pPr>
            <a:endParaRPr lang="en-US">
              <a:solidFill>
                <a:srgbClr val="FFFFFF"/>
              </a:solidFill>
              <a:latin typeface="Tahoma"/>
              <a:ea typeface="ＭＳ Ｐゴシック" charset="0"/>
              <a:cs typeface="ＭＳ Ｐゴシック" charset="0"/>
            </a:endParaRPr>
          </a:p>
        </p:txBody>
      </p:sp>
      <p:sp>
        <p:nvSpPr>
          <p:cNvPr id="10" name="Oval 9"/>
          <p:cNvSpPr>
            <a:spLocks noChangeArrowheads="1"/>
          </p:cNvSpPr>
          <p:nvPr/>
        </p:nvSpPr>
        <p:spPr bwMode="auto">
          <a:xfrm>
            <a:off x="1168400" y="2114550"/>
            <a:ext cx="363538" cy="2927350"/>
          </a:xfrm>
          <a:prstGeom prst="ellipse">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a:defRPr/>
            </a:pPr>
            <a:endParaRPr lang="en-US" dirty="0">
              <a:solidFill>
                <a:srgbClr val="FF0000"/>
              </a:solidFill>
              <a:latin typeface="Tahoma"/>
              <a:ea typeface="ＭＳ Ｐゴシック" charset="0"/>
              <a:cs typeface="ＭＳ Ｐゴシック" charset="0"/>
            </a:endParaRPr>
          </a:p>
        </p:txBody>
      </p:sp>
      <p:sp>
        <p:nvSpPr>
          <p:cNvPr id="11" name="Oval 10"/>
          <p:cNvSpPr>
            <a:spLocks noChangeArrowheads="1"/>
          </p:cNvSpPr>
          <p:nvPr/>
        </p:nvSpPr>
        <p:spPr bwMode="auto">
          <a:xfrm>
            <a:off x="4349750" y="3260725"/>
            <a:ext cx="365125" cy="1855788"/>
          </a:xfrm>
          <a:prstGeom prst="ellipse">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a:defRPr/>
            </a:pPr>
            <a:endParaRPr lang="en-US" dirty="0">
              <a:solidFill>
                <a:srgbClr val="FF0000"/>
              </a:solidFill>
              <a:latin typeface="Tahoma"/>
              <a:ea typeface="ＭＳ Ｐゴシック" charset="0"/>
              <a:cs typeface="ＭＳ Ｐゴシック" charset="0"/>
            </a:endParaRPr>
          </a:p>
        </p:txBody>
      </p:sp>
      <p:sp>
        <p:nvSpPr>
          <p:cNvPr id="12" name="Oval 11"/>
          <p:cNvSpPr>
            <a:spLocks noChangeArrowheads="1"/>
          </p:cNvSpPr>
          <p:nvPr/>
        </p:nvSpPr>
        <p:spPr bwMode="auto">
          <a:xfrm>
            <a:off x="6804025" y="3270250"/>
            <a:ext cx="365125" cy="1855788"/>
          </a:xfrm>
          <a:prstGeom prst="ellipse">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a:defRPr/>
            </a:pPr>
            <a:endParaRPr lang="en-US" dirty="0">
              <a:solidFill>
                <a:srgbClr val="FF0000"/>
              </a:solidFill>
              <a:latin typeface="Tahoma"/>
              <a:ea typeface="ＭＳ Ｐゴシック" charset="0"/>
              <a:cs typeface="ＭＳ Ｐゴシック" charset="0"/>
            </a:endParaRPr>
          </a:p>
        </p:txBody>
      </p:sp>
      <p:sp>
        <p:nvSpPr>
          <p:cNvPr id="13" name="Oval 12"/>
          <p:cNvSpPr>
            <a:spLocks noChangeArrowheads="1"/>
          </p:cNvSpPr>
          <p:nvPr/>
        </p:nvSpPr>
        <p:spPr bwMode="auto">
          <a:xfrm>
            <a:off x="2254250" y="1806575"/>
            <a:ext cx="2197100" cy="3168650"/>
          </a:xfrm>
          <a:prstGeom prst="ellipse">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a:defRPr/>
            </a:pPr>
            <a:endParaRPr lang="en-US">
              <a:solidFill>
                <a:srgbClr val="FFFFFF"/>
              </a:solidFill>
              <a:latin typeface="Tahoma"/>
              <a:ea typeface="ＭＳ Ｐゴシック" charset="0"/>
              <a:cs typeface="ＭＳ Ｐゴシック" charset="0"/>
            </a:endParaRPr>
          </a:p>
        </p:txBody>
      </p:sp>
    </p:spTree>
    <p:extLst>
      <p:ext uri="{BB962C8B-B14F-4D97-AF65-F5344CB8AC3E}">
        <p14:creationId xmlns:p14="http://schemas.microsoft.com/office/powerpoint/2010/main" val="27147620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0" grpId="1" animBg="1"/>
      <p:bldP spid="11" grpId="0" animBg="1"/>
      <p:bldP spid="11" grpId="1" animBg="1"/>
      <p:bldP spid="12" grpId="0" animBg="1"/>
      <p:bldP spid="12" grpId="1" animBg="1"/>
      <p:bldP spid="13"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28600" y="152400"/>
            <a:ext cx="8915400" cy="756320"/>
          </a:xfrm>
        </p:spPr>
        <p:txBody>
          <a:bodyPr/>
          <a:lstStyle/>
          <a:p>
            <a:r>
              <a:rPr lang="en-US" dirty="0">
                <a:latin typeface="Garamond" charset="0"/>
                <a:ea typeface="ＭＳ Ｐゴシック" charset="0"/>
                <a:cs typeface="ＭＳ Ｐゴシック" charset="0"/>
              </a:rPr>
              <a:t>Previous Work on Bottleneck Acceleration</a:t>
            </a:r>
          </a:p>
        </p:txBody>
      </p:sp>
      <p:sp>
        <p:nvSpPr>
          <p:cNvPr id="3" name="Content Placeholder 2"/>
          <p:cNvSpPr>
            <a:spLocks noGrp="1"/>
          </p:cNvSpPr>
          <p:nvPr>
            <p:ph idx="1"/>
          </p:nvPr>
        </p:nvSpPr>
        <p:spPr>
          <a:xfrm>
            <a:off x="134938" y="976313"/>
            <a:ext cx="8905875" cy="5176837"/>
          </a:xfrm>
        </p:spPr>
        <p:txBody>
          <a:bodyPr/>
          <a:lstStyle/>
          <a:p>
            <a:r>
              <a:rPr lang="en-US" sz="2000">
                <a:latin typeface="Tahoma" charset="0"/>
                <a:ea typeface="ＭＳ Ｐゴシック" charset="0"/>
                <a:cs typeface="ＭＳ Ｐゴシック" charset="0"/>
              </a:rPr>
              <a:t>Asymmetric CMP (ACMP) proposals </a:t>
            </a:r>
            <a:r>
              <a:rPr lang="en-US" sz="1600">
                <a:solidFill>
                  <a:srgbClr val="28571F"/>
                </a:solidFill>
                <a:latin typeface="Tahoma" charset="0"/>
                <a:ea typeface="ＭＳ Ｐゴシック" charset="0"/>
                <a:cs typeface="ＭＳ Ｐゴシック" charset="0"/>
              </a:rPr>
              <a:t>[Annavaram+, ISCA’</a:t>
            </a:r>
            <a:r>
              <a:rPr lang="en-US" altLang="ja-JP" sz="1600">
                <a:solidFill>
                  <a:srgbClr val="28571F"/>
                </a:solidFill>
                <a:latin typeface="Tahoma" charset="0"/>
                <a:ea typeface="ＭＳ Ｐゴシック" charset="0"/>
                <a:cs typeface="ＭＳ Ｐゴシック" charset="0"/>
              </a:rPr>
              <a:t>05] </a:t>
            </a:r>
            <a:br>
              <a:rPr lang="en-US" altLang="ja-JP" sz="1600">
                <a:solidFill>
                  <a:srgbClr val="28571F"/>
                </a:solidFill>
                <a:latin typeface="Tahoma" charset="0"/>
                <a:ea typeface="ＭＳ Ｐゴシック" charset="0"/>
                <a:cs typeface="ＭＳ Ｐゴシック" charset="0"/>
              </a:rPr>
            </a:br>
            <a:r>
              <a:rPr lang="en-US" altLang="ja-JP" sz="1600">
                <a:solidFill>
                  <a:srgbClr val="28571F"/>
                </a:solidFill>
                <a:latin typeface="Tahoma" charset="0"/>
                <a:ea typeface="ＭＳ Ｐゴシック" charset="0"/>
                <a:cs typeface="ＭＳ Ｐゴシック" charset="0"/>
              </a:rPr>
              <a:t>[Morad+, Comp. Arch. Letters’06] [Suleman+, Tech. Report’07]</a:t>
            </a:r>
            <a:endParaRPr lang="en-US" altLang="ja-JP" sz="2000">
              <a:solidFill>
                <a:srgbClr val="28571F"/>
              </a:solidFill>
              <a:latin typeface="Tahoma" charset="0"/>
              <a:ea typeface="ＭＳ Ｐゴシック" charset="0"/>
              <a:cs typeface="ＭＳ Ｐゴシック" charset="0"/>
            </a:endParaRPr>
          </a:p>
          <a:p>
            <a:pPr lvl="1"/>
            <a:r>
              <a:rPr lang="en-US" sz="2000">
                <a:latin typeface="Tahoma" charset="0"/>
                <a:ea typeface="ＭＳ Ｐゴシック" charset="0"/>
              </a:rPr>
              <a:t>Accelerate </a:t>
            </a:r>
            <a:r>
              <a:rPr lang="en-US" sz="2000">
                <a:solidFill>
                  <a:srgbClr val="FF0000"/>
                </a:solidFill>
                <a:latin typeface="Tahoma" charset="0"/>
                <a:ea typeface="ＭＳ Ｐゴシック" charset="0"/>
              </a:rPr>
              <a:t>only the Amdahl</a:t>
            </a:r>
            <a:r>
              <a:rPr lang="ja-JP" altLang="en-US" sz="2000">
                <a:solidFill>
                  <a:srgbClr val="FF0000"/>
                </a:solidFill>
                <a:latin typeface="Tahoma" charset="0"/>
                <a:ea typeface="ＭＳ Ｐゴシック" charset="0"/>
              </a:rPr>
              <a:t>’</a:t>
            </a:r>
            <a:r>
              <a:rPr lang="en-US" altLang="ja-JP" sz="2000">
                <a:solidFill>
                  <a:srgbClr val="FF0000"/>
                </a:solidFill>
                <a:latin typeface="Tahoma" charset="0"/>
                <a:ea typeface="ＭＳ Ｐゴシック" charset="0"/>
              </a:rPr>
              <a:t>s bottleneck</a:t>
            </a:r>
          </a:p>
          <a:p>
            <a:pPr lvl="1"/>
            <a:endParaRPr lang="en-US" sz="700">
              <a:latin typeface="Tahoma" charset="0"/>
              <a:ea typeface="ＭＳ Ｐゴシック" charset="0"/>
            </a:endParaRPr>
          </a:p>
          <a:p>
            <a:r>
              <a:rPr lang="en-US" sz="2000">
                <a:latin typeface="Tahoma" charset="0"/>
                <a:ea typeface="ＭＳ Ｐゴシック" charset="0"/>
                <a:cs typeface="ＭＳ Ｐゴシック" charset="0"/>
              </a:rPr>
              <a:t>Accelerated Critical Sections (ACS) </a:t>
            </a:r>
            <a:r>
              <a:rPr lang="en-US" sz="1600">
                <a:solidFill>
                  <a:srgbClr val="28571F"/>
                </a:solidFill>
                <a:latin typeface="Tahoma" charset="0"/>
                <a:ea typeface="ＭＳ Ｐゴシック" charset="0"/>
                <a:cs typeface="ＭＳ Ｐゴシック" charset="0"/>
              </a:rPr>
              <a:t>[Suleman+, ASPLOS’</a:t>
            </a:r>
            <a:r>
              <a:rPr lang="en-US" altLang="ja-JP" sz="1600">
                <a:solidFill>
                  <a:srgbClr val="28571F"/>
                </a:solidFill>
                <a:latin typeface="Tahoma" charset="0"/>
                <a:ea typeface="ＭＳ Ｐゴシック" charset="0"/>
                <a:cs typeface="ＭＳ Ｐゴシック" charset="0"/>
              </a:rPr>
              <a:t>09]</a:t>
            </a:r>
            <a:endParaRPr lang="en-US" altLang="ja-JP" sz="2000">
              <a:solidFill>
                <a:srgbClr val="28571F"/>
              </a:solidFill>
              <a:latin typeface="Tahoma" charset="0"/>
              <a:ea typeface="ＭＳ Ｐゴシック" charset="0"/>
              <a:cs typeface="ＭＳ Ｐゴシック" charset="0"/>
            </a:endParaRPr>
          </a:p>
          <a:p>
            <a:pPr lvl="1"/>
            <a:r>
              <a:rPr lang="en-US" sz="2000">
                <a:latin typeface="Tahoma" charset="0"/>
                <a:ea typeface="ＭＳ Ｐゴシック" charset="0"/>
              </a:rPr>
              <a:t>Accelerate </a:t>
            </a:r>
            <a:r>
              <a:rPr lang="en-US" sz="2000">
                <a:solidFill>
                  <a:srgbClr val="FF0000"/>
                </a:solidFill>
                <a:latin typeface="Tahoma" charset="0"/>
                <a:ea typeface="ＭＳ Ｐゴシック" charset="0"/>
              </a:rPr>
              <a:t>only critical sections</a:t>
            </a:r>
          </a:p>
          <a:p>
            <a:pPr lvl="1"/>
            <a:r>
              <a:rPr lang="en-US" sz="2000">
                <a:solidFill>
                  <a:srgbClr val="FF0000"/>
                </a:solidFill>
                <a:latin typeface="Tahoma" charset="0"/>
                <a:ea typeface="ＭＳ Ｐゴシック" charset="0"/>
              </a:rPr>
              <a:t>Does not take into account importance</a:t>
            </a:r>
            <a:r>
              <a:rPr lang="en-US" sz="2000">
                <a:latin typeface="Tahoma" charset="0"/>
                <a:ea typeface="ＭＳ Ｐゴシック" charset="0"/>
              </a:rPr>
              <a:t> of critical sections</a:t>
            </a:r>
          </a:p>
          <a:p>
            <a:pPr lvl="1"/>
            <a:endParaRPr lang="en-US" sz="700">
              <a:latin typeface="Tahoma" charset="0"/>
              <a:ea typeface="ＭＳ Ｐゴシック" charset="0"/>
            </a:endParaRPr>
          </a:p>
          <a:p>
            <a:r>
              <a:rPr lang="en-US" sz="2000">
                <a:latin typeface="Tahoma" charset="0"/>
                <a:ea typeface="ＭＳ Ｐゴシック" charset="0"/>
                <a:cs typeface="ＭＳ Ｐゴシック" charset="0"/>
              </a:rPr>
              <a:t>Feedback-Directed Pipelining (FDP) </a:t>
            </a:r>
            <a:r>
              <a:rPr lang="en-US" sz="1600">
                <a:solidFill>
                  <a:srgbClr val="28571F"/>
                </a:solidFill>
                <a:latin typeface="Tahoma" charset="0"/>
                <a:ea typeface="ＭＳ Ｐゴシック" charset="0"/>
                <a:cs typeface="ＭＳ Ｐゴシック" charset="0"/>
              </a:rPr>
              <a:t>[Suleman+, PACT’</a:t>
            </a:r>
            <a:r>
              <a:rPr lang="en-US" altLang="ja-JP" sz="1600">
                <a:solidFill>
                  <a:srgbClr val="28571F"/>
                </a:solidFill>
                <a:latin typeface="Tahoma" charset="0"/>
                <a:ea typeface="ＭＳ Ｐゴシック" charset="0"/>
                <a:cs typeface="ＭＳ Ｐゴシック" charset="0"/>
              </a:rPr>
              <a:t>10 and PhD thesis’11]</a:t>
            </a:r>
            <a:endParaRPr lang="en-US" altLang="ja-JP" sz="2000">
              <a:solidFill>
                <a:srgbClr val="28571F"/>
              </a:solidFill>
              <a:latin typeface="Tahoma" charset="0"/>
              <a:ea typeface="ＭＳ Ｐゴシック" charset="0"/>
              <a:cs typeface="ＭＳ Ｐゴシック" charset="0"/>
            </a:endParaRPr>
          </a:p>
          <a:p>
            <a:pPr lvl="1"/>
            <a:r>
              <a:rPr lang="en-US" sz="2000">
                <a:latin typeface="Tahoma" charset="0"/>
                <a:ea typeface="ＭＳ Ｐゴシック" charset="0"/>
              </a:rPr>
              <a:t>Accelerate </a:t>
            </a:r>
            <a:r>
              <a:rPr lang="en-US" sz="2000">
                <a:solidFill>
                  <a:srgbClr val="FF0000"/>
                </a:solidFill>
                <a:latin typeface="Tahoma" charset="0"/>
                <a:ea typeface="ＭＳ Ｐゴシック" charset="0"/>
              </a:rPr>
              <a:t>only stages with lowest throughput</a:t>
            </a:r>
          </a:p>
          <a:p>
            <a:pPr lvl="1"/>
            <a:r>
              <a:rPr lang="en-US" sz="2000">
                <a:solidFill>
                  <a:srgbClr val="FF0000"/>
                </a:solidFill>
                <a:latin typeface="Tahoma" charset="0"/>
                <a:ea typeface="ＭＳ Ｐゴシック" charset="0"/>
              </a:rPr>
              <a:t>Slow to adapt </a:t>
            </a:r>
            <a:r>
              <a:rPr lang="en-US" sz="2000">
                <a:latin typeface="Tahoma" charset="0"/>
                <a:ea typeface="ＭＳ Ｐゴシック" charset="0"/>
              </a:rPr>
              <a:t>to phase changes (software based library)</a:t>
            </a:r>
          </a:p>
          <a:p>
            <a:pPr lvl="1"/>
            <a:endParaRPr lang="en-US" sz="1800">
              <a:latin typeface="Tahoma" charset="0"/>
              <a:ea typeface="ＭＳ Ｐゴシック" charset="0"/>
            </a:endParaRPr>
          </a:p>
          <a:p>
            <a:pPr>
              <a:buFont typeface="Wingdings" charset="0"/>
              <a:buNone/>
            </a:pPr>
            <a:r>
              <a:rPr lang="en-US" sz="2000">
                <a:latin typeface="Tahoma" charset="0"/>
                <a:ea typeface="ＭＳ Ｐゴシック" charset="0"/>
                <a:cs typeface="ＭＳ Ｐゴシック" charset="0"/>
              </a:rPr>
              <a:t>No previous work can accelerate all three types of bottlenecks or </a:t>
            </a:r>
            <a:br>
              <a:rPr lang="en-US" sz="2000">
                <a:latin typeface="Tahoma" charset="0"/>
                <a:ea typeface="ＭＳ Ｐゴシック" charset="0"/>
                <a:cs typeface="ＭＳ Ｐゴシック" charset="0"/>
              </a:rPr>
            </a:br>
            <a:r>
              <a:rPr lang="en-US" sz="2000">
                <a:latin typeface="Tahoma" charset="0"/>
                <a:ea typeface="ＭＳ Ｐゴシック" charset="0"/>
                <a:cs typeface="ＭＳ Ｐゴシック" charset="0"/>
              </a:rPr>
              <a:t>quickly adapts to fine-grain changes in the </a:t>
            </a:r>
            <a:r>
              <a:rPr lang="en-US" sz="2000" i="1">
                <a:latin typeface="Tahoma" charset="0"/>
                <a:ea typeface="ＭＳ Ｐゴシック" charset="0"/>
                <a:cs typeface="ＭＳ Ｐゴシック" charset="0"/>
              </a:rPr>
              <a:t>importance</a:t>
            </a:r>
            <a:r>
              <a:rPr lang="en-US" sz="2000">
                <a:latin typeface="Tahoma" charset="0"/>
                <a:ea typeface="ＭＳ Ｐゴシック" charset="0"/>
                <a:cs typeface="ＭＳ Ｐゴシック" charset="0"/>
              </a:rPr>
              <a:t> of bottlenecks</a:t>
            </a:r>
          </a:p>
          <a:p>
            <a:pPr>
              <a:buFont typeface="Wingdings" charset="0"/>
              <a:buNone/>
            </a:pPr>
            <a:endParaRPr lang="en-US" sz="700">
              <a:latin typeface="Tahoma" charset="0"/>
              <a:ea typeface="ＭＳ Ｐゴシック" charset="0"/>
              <a:cs typeface="ＭＳ Ｐゴシック" charset="0"/>
            </a:endParaRPr>
          </a:p>
          <a:p>
            <a:pPr>
              <a:buFont typeface="Wingdings" charset="0"/>
              <a:buNone/>
            </a:pPr>
            <a:r>
              <a:rPr lang="en-US" sz="2000" i="1">
                <a:latin typeface="Tahoma" charset="0"/>
                <a:ea typeface="ＭＳ Ｐゴシック" charset="0"/>
                <a:cs typeface="ＭＳ Ｐゴシック" charset="0"/>
              </a:rPr>
              <a:t>Our goal: </a:t>
            </a:r>
            <a:r>
              <a:rPr lang="en-US" sz="2000" i="1">
                <a:solidFill>
                  <a:srgbClr val="0000FF"/>
                </a:solidFill>
                <a:latin typeface="Tahoma" charset="0"/>
                <a:ea typeface="ＭＳ Ｐゴシック" charset="0"/>
                <a:cs typeface="ＭＳ Ｐゴシック" charset="0"/>
              </a:rPr>
              <a:t>general mechanism to identify performance-limiting bottlenecks of any type and accelerate them on an ACMP</a:t>
            </a:r>
          </a:p>
        </p:txBody>
      </p:sp>
      <p:sp>
        <p:nvSpPr>
          <p:cNvPr id="21508"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C8C9BB3-22DC-3E4E-9313-34394B78110A}" type="slidenum">
              <a:rPr kumimoji="0" lang="en-US" sz="1600" b="0" i="0" u="none" strike="noStrike" kern="1200" cap="none" spc="0" normalizeH="0" baseline="0" noProof="0">
                <a:ln>
                  <a:noFill/>
                </a:ln>
                <a:solidFill>
                  <a:srgbClr val="000000"/>
                </a:solidFill>
                <a:effectLst/>
                <a:uLnTx/>
                <a:uFillTx/>
                <a:latin typeface="Garamond" charset="0"/>
                <a:ea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600" b="0" i="0" u="none" strike="noStrike" kern="1200" cap="none" spc="0" normalizeH="0" baseline="0" noProof="0">
              <a:ln>
                <a:noFill/>
              </a:ln>
              <a:solidFill>
                <a:srgbClr val="000000"/>
              </a:solidFill>
              <a:effectLst/>
              <a:uLnTx/>
              <a:uFillTx/>
              <a:latin typeface="Garamond" charset="0"/>
              <a:ea typeface="ＭＳ Ｐゴシック" charset="0"/>
            </a:endParaRPr>
          </a:p>
        </p:txBody>
      </p:sp>
    </p:spTree>
    <p:extLst>
      <p:ext uri="{BB962C8B-B14F-4D97-AF65-F5344CB8AC3E}">
        <p14:creationId xmlns:p14="http://schemas.microsoft.com/office/powerpoint/2010/main" val="4380299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F993F8F-1F9E-DB4F-89D4-06CFD59AB2C7}" type="slidenum">
              <a:rPr lang="en-US" sz="1600">
                <a:solidFill>
                  <a:srgbClr val="000000"/>
                </a:solidFill>
                <a:latin typeface="Garamond" charset="0"/>
              </a:rPr>
              <a:pPr eaLnBrk="1" hangingPunct="1"/>
              <a:t>84</a:t>
            </a:fld>
            <a:endParaRPr lang="en-US" sz="1600">
              <a:solidFill>
                <a:srgbClr val="000000"/>
              </a:solidFill>
              <a:latin typeface="Garamond" charset="0"/>
            </a:endParaRPr>
          </a:p>
        </p:txBody>
      </p:sp>
      <p:sp>
        <p:nvSpPr>
          <p:cNvPr id="261122" name="Title 1"/>
          <p:cNvSpPr>
            <a:spLocks noGrp="1"/>
          </p:cNvSpPr>
          <p:nvPr>
            <p:ph type="title"/>
          </p:nvPr>
        </p:nvSpPr>
        <p:spPr>
          <a:xfrm>
            <a:off x="0" y="152400"/>
            <a:ext cx="9144000" cy="1066800"/>
          </a:xfrm>
        </p:spPr>
        <p:txBody>
          <a:bodyPr/>
          <a:lstStyle/>
          <a:p>
            <a:r>
              <a:rPr lang="en-US" sz="3900">
                <a:latin typeface="Garamond" charset="0"/>
              </a:rPr>
              <a:t>Bottleneck Identification and Scheduling (BIS)</a:t>
            </a:r>
          </a:p>
        </p:txBody>
      </p:sp>
      <p:sp>
        <p:nvSpPr>
          <p:cNvPr id="16" name="Content Placeholder 2"/>
          <p:cNvSpPr txBox="1">
            <a:spLocks/>
          </p:cNvSpPr>
          <p:nvPr/>
        </p:nvSpPr>
        <p:spPr bwMode="auto">
          <a:xfrm>
            <a:off x="134938" y="1185863"/>
            <a:ext cx="8905875" cy="5176837"/>
          </a:xfrm>
          <a:prstGeom prst="rect">
            <a:avLst/>
          </a:prstGeom>
          <a:noFill/>
          <a:ln w="9525">
            <a:noFill/>
            <a:miter lim="800000"/>
            <a:headEnd/>
            <a:tailEnd/>
          </a:ln>
        </p:spPr>
        <p:txBody>
          <a:bodyPr/>
          <a:lstStyle/>
          <a:p>
            <a:pPr marL="342900" indent="-342900" eaLnBrk="0" hangingPunct="0">
              <a:spcBef>
                <a:spcPct val="20000"/>
              </a:spcBef>
              <a:buClr>
                <a:srgbClr val="CC9900"/>
              </a:buClr>
              <a:buSzPct val="65000"/>
              <a:buFont typeface="Wingdings" charset="2"/>
              <a:buChar char="n"/>
              <a:defRPr/>
            </a:pPr>
            <a:r>
              <a:rPr lang="en-US" sz="2400" kern="0" dirty="0">
                <a:solidFill>
                  <a:srgbClr val="000000"/>
                </a:solidFill>
                <a:latin typeface="Tahoma"/>
                <a:ea typeface="ＭＳ Ｐゴシック" charset="-128"/>
                <a:cs typeface="ＭＳ Ｐゴシック" pitchFamily="-106" charset="-128"/>
              </a:rPr>
              <a:t>Key insight:</a:t>
            </a:r>
          </a:p>
          <a:p>
            <a:pPr marL="669925" lvl="1" indent="-325438" eaLnBrk="0" hangingPunct="0">
              <a:spcBef>
                <a:spcPct val="20000"/>
              </a:spcBef>
              <a:buClr>
                <a:srgbClr val="3B812F"/>
              </a:buClr>
              <a:buSzPct val="60000"/>
              <a:buFont typeface="Wingdings" charset="2"/>
              <a:buChar char="q"/>
              <a:defRPr/>
            </a:pPr>
            <a:r>
              <a:rPr lang="en-US" sz="2400" kern="0" dirty="0">
                <a:solidFill>
                  <a:srgbClr val="0000FF"/>
                </a:solidFill>
                <a:latin typeface="Tahoma"/>
                <a:ea typeface="ＭＳ Ｐゴシック" charset="-128"/>
                <a:cs typeface="ＭＳ Ｐゴシック" charset="0"/>
              </a:rPr>
              <a:t>Thread waiting </a:t>
            </a:r>
            <a:r>
              <a:rPr lang="en-US" sz="2400" kern="0" dirty="0">
                <a:solidFill>
                  <a:srgbClr val="000000"/>
                </a:solidFill>
                <a:latin typeface="Tahoma"/>
                <a:ea typeface="ＭＳ Ｐゴシック" charset="-128"/>
                <a:cs typeface="ＭＳ Ｐゴシック" charset="0"/>
              </a:rPr>
              <a:t>reduces parallelism and </a:t>
            </a:r>
            <a:br>
              <a:rPr lang="en-US" sz="2400" kern="0" dirty="0">
                <a:solidFill>
                  <a:srgbClr val="000000"/>
                </a:solidFill>
                <a:latin typeface="Tahoma"/>
                <a:ea typeface="ＭＳ Ｐゴシック" charset="-128"/>
                <a:cs typeface="ＭＳ Ｐゴシック" charset="0"/>
              </a:rPr>
            </a:br>
            <a:r>
              <a:rPr lang="en-US" sz="2400" kern="0" dirty="0">
                <a:solidFill>
                  <a:srgbClr val="000000"/>
                </a:solidFill>
                <a:latin typeface="Tahoma"/>
                <a:ea typeface="ＭＳ Ｐゴシック" charset="-128"/>
                <a:cs typeface="ＭＳ Ｐゴシック" charset="0"/>
              </a:rPr>
              <a:t>is likely to reduce performance</a:t>
            </a:r>
          </a:p>
          <a:p>
            <a:pPr marL="669925" lvl="1" indent="-325438" eaLnBrk="0" hangingPunct="0">
              <a:spcBef>
                <a:spcPct val="20000"/>
              </a:spcBef>
              <a:buClr>
                <a:srgbClr val="3B812F"/>
              </a:buClr>
              <a:buSzPct val="60000"/>
              <a:buFont typeface="Wingdings" charset="2"/>
              <a:buChar char="q"/>
              <a:defRPr/>
            </a:pPr>
            <a:r>
              <a:rPr lang="en-US" sz="2400" kern="0" dirty="0">
                <a:solidFill>
                  <a:srgbClr val="000000"/>
                </a:solidFill>
                <a:latin typeface="Tahoma"/>
                <a:ea typeface="ＭＳ Ｐゴシック" charset="-128"/>
                <a:cs typeface="ＭＳ Ｐゴシック" charset="0"/>
              </a:rPr>
              <a:t>Code causing the most thread waiting                             </a:t>
            </a:r>
            <a:r>
              <a:rPr lang="en-US" sz="2400" kern="0" dirty="0">
                <a:solidFill>
                  <a:srgbClr val="000000"/>
                </a:solidFill>
                <a:latin typeface="Tahoma"/>
                <a:ea typeface="ＭＳ Ｐゴシック" charset="-128"/>
                <a:cs typeface="ＭＳ Ｐゴシック" charset="0"/>
                <a:sym typeface="Wingdings"/>
              </a:rPr>
              <a:t> likely critical path</a:t>
            </a:r>
            <a:endParaRPr lang="en-US" sz="2400" kern="0" dirty="0">
              <a:solidFill>
                <a:srgbClr val="000000"/>
              </a:solidFill>
              <a:latin typeface="Tahoma"/>
              <a:ea typeface="ＭＳ Ｐゴシック" charset="-128"/>
              <a:cs typeface="ＭＳ Ｐゴシック" charset="0"/>
            </a:endParaRPr>
          </a:p>
          <a:p>
            <a:pPr marL="669925" lvl="1" indent="-325438" eaLnBrk="0" hangingPunct="0">
              <a:spcBef>
                <a:spcPct val="20000"/>
              </a:spcBef>
              <a:buClr>
                <a:srgbClr val="3B812F"/>
              </a:buClr>
              <a:buSzPct val="60000"/>
              <a:buFont typeface="Wingdings" charset="2"/>
              <a:buChar char="q"/>
              <a:defRPr/>
            </a:pPr>
            <a:endParaRPr lang="en-US" sz="800" kern="0" dirty="0">
              <a:solidFill>
                <a:srgbClr val="000000"/>
              </a:solidFill>
              <a:latin typeface="Tahoma"/>
              <a:ea typeface="ＭＳ Ｐゴシック" charset="-128"/>
              <a:cs typeface="ＭＳ Ｐゴシック" charset="0"/>
            </a:endParaRPr>
          </a:p>
          <a:p>
            <a:pPr marL="669925" lvl="1" indent="-325438" eaLnBrk="0" hangingPunct="0">
              <a:spcBef>
                <a:spcPct val="20000"/>
              </a:spcBef>
              <a:buClr>
                <a:srgbClr val="3B812F"/>
              </a:buClr>
              <a:buSzPct val="60000"/>
              <a:buFont typeface="Wingdings" charset="2"/>
              <a:buChar char="q"/>
              <a:defRPr/>
            </a:pPr>
            <a:endParaRPr lang="en-US" sz="800" kern="0" dirty="0">
              <a:solidFill>
                <a:srgbClr val="000000"/>
              </a:solidFill>
              <a:latin typeface="Tahoma"/>
              <a:ea typeface="ＭＳ Ｐゴシック" charset="-128"/>
              <a:cs typeface="ＭＳ Ｐゴシック" charset="0"/>
            </a:endParaRPr>
          </a:p>
          <a:p>
            <a:pPr marL="669925" lvl="1" indent="-325438" eaLnBrk="0" hangingPunct="0">
              <a:spcBef>
                <a:spcPct val="20000"/>
              </a:spcBef>
              <a:buClr>
                <a:srgbClr val="3B812F"/>
              </a:buClr>
              <a:buSzPct val="60000"/>
              <a:buFont typeface="Wingdings" charset="2"/>
              <a:buChar char="q"/>
              <a:defRPr/>
            </a:pPr>
            <a:endParaRPr lang="en-US" sz="800" kern="0" dirty="0">
              <a:solidFill>
                <a:srgbClr val="000000"/>
              </a:solidFill>
              <a:latin typeface="Tahoma"/>
              <a:ea typeface="ＭＳ Ｐゴシック" charset="-128"/>
              <a:cs typeface="ＭＳ Ｐゴシック" charset="0"/>
            </a:endParaRPr>
          </a:p>
          <a:p>
            <a:pPr marL="342900" indent="-342900" eaLnBrk="0" hangingPunct="0">
              <a:spcBef>
                <a:spcPct val="20000"/>
              </a:spcBef>
              <a:buClr>
                <a:srgbClr val="CC9900"/>
              </a:buClr>
              <a:buSzPct val="65000"/>
              <a:buFont typeface="Wingdings" charset="2"/>
              <a:buChar char="n"/>
              <a:defRPr/>
            </a:pPr>
            <a:r>
              <a:rPr lang="en-US" sz="2400" kern="0" dirty="0">
                <a:solidFill>
                  <a:srgbClr val="000000"/>
                </a:solidFill>
                <a:latin typeface="Tahoma"/>
                <a:ea typeface="ＭＳ Ｐゴシック" charset="-128"/>
                <a:cs typeface="ＭＳ Ｐゴシック" pitchFamily="-106" charset="-128"/>
              </a:rPr>
              <a:t>Key idea:</a:t>
            </a:r>
          </a:p>
          <a:p>
            <a:pPr marL="669925" lvl="1" indent="-325438" eaLnBrk="0" hangingPunct="0">
              <a:spcBef>
                <a:spcPct val="20000"/>
              </a:spcBef>
              <a:buClr>
                <a:srgbClr val="3B812F"/>
              </a:buClr>
              <a:buSzPct val="60000"/>
              <a:buFont typeface="Wingdings" charset="2"/>
              <a:buChar char="q"/>
              <a:defRPr/>
            </a:pPr>
            <a:r>
              <a:rPr lang="en-US" sz="2400" kern="0" dirty="0">
                <a:solidFill>
                  <a:srgbClr val="0000FF"/>
                </a:solidFill>
                <a:latin typeface="Tahoma"/>
                <a:ea typeface="ＭＳ Ｐゴシック" charset="-128"/>
                <a:cs typeface="ＭＳ Ｐゴシック" charset="0"/>
              </a:rPr>
              <a:t>Dynamically identify bottlenecks that cause </a:t>
            </a:r>
            <a:br>
              <a:rPr lang="en-US" sz="2400" kern="0" dirty="0">
                <a:solidFill>
                  <a:srgbClr val="0000FF"/>
                </a:solidFill>
                <a:latin typeface="Tahoma"/>
                <a:ea typeface="ＭＳ Ｐゴシック" charset="-128"/>
                <a:cs typeface="ＭＳ Ｐゴシック" charset="0"/>
              </a:rPr>
            </a:br>
            <a:r>
              <a:rPr lang="en-US" sz="2400" kern="0" dirty="0">
                <a:solidFill>
                  <a:srgbClr val="0000FF"/>
                </a:solidFill>
                <a:latin typeface="Tahoma"/>
                <a:ea typeface="ＭＳ Ｐゴシック" charset="-128"/>
                <a:cs typeface="ＭＳ Ｐゴシック" charset="0"/>
              </a:rPr>
              <a:t>the most thread waiting</a:t>
            </a:r>
          </a:p>
          <a:p>
            <a:pPr marL="669925" lvl="1" indent="-325438" eaLnBrk="0" hangingPunct="0">
              <a:spcBef>
                <a:spcPct val="20000"/>
              </a:spcBef>
              <a:buClr>
                <a:srgbClr val="3B812F"/>
              </a:buClr>
              <a:buSzPct val="60000"/>
              <a:buFont typeface="Wingdings" charset="2"/>
              <a:buChar char="q"/>
              <a:defRPr/>
            </a:pPr>
            <a:r>
              <a:rPr lang="en-US" sz="2400" kern="0" dirty="0">
                <a:solidFill>
                  <a:srgbClr val="000000"/>
                </a:solidFill>
                <a:latin typeface="Tahoma"/>
                <a:ea typeface="ＭＳ Ｐゴシック" charset="-128"/>
                <a:cs typeface="ＭＳ Ｐゴシック" charset="0"/>
              </a:rPr>
              <a:t>Accelerate them (using powerful cores in an ACMP)</a:t>
            </a:r>
            <a:endParaRPr lang="en-US" sz="2400" i="1" kern="0" dirty="0">
              <a:solidFill>
                <a:srgbClr val="0000FF"/>
              </a:solidFill>
              <a:latin typeface="Tahoma"/>
              <a:ea typeface="ＭＳ Ｐゴシック" charset="-128"/>
              <a:cs typeface="ＭＳ Ｐゴシック" pitchFamily="-106" charset="-128"/>
            </a:endParaRPr>
          </a:p>
        </p:txBody>
      </p:sp>
    </p:spTree>
    <p:extLst>
      <p:ext uri="{BB962C8B-B14F-4D97-AF65-F5344CB8AC3E}">
        <p14:creationId xmlns:p14="http://schemas.microsoft.com/office/powerpoint/2010/main" val="27237256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AutoShape 3"/>
          <p:cNvSpPr>
            <a:spLocks noChangeArrowheads="1"/>
          </p:cNvSpPr>
          <p:nvPr/>
        </p:nvSpPr>
        <p:spPr bwMode="auto">
          <a:xfrm>
            <a:off x="280988" y="2871788"/>
            <a:ext cx="311785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latin typeface="Tahoma"/>
                <a:ea typeface="ＭＳ Ｐゴシック" charset="-128"/>
                <a:cs typeface="ＭＳ Ｐゴシック" charset="0"/>
              </a:rPr>
              <a:t>Annotate</a:t>
            </a:r>
            <a:br>
              <a:rPr lang="en-US" sz="2000" dirty="0">
                <a:solidFill>
                  <a:srgbClr val="000000"/>
                </a:solidFill>
                <a:latin typeface="Tahoma"/>
                <a:ea typeface="ＭＳ Ｐゴシック" charset="-128"/>
                <a:cs typeface="ＭＳ Ｐゴシック" charset="0"/>
              </a:rPr>
            </a:br>
            <a:r>
              <a:rPr lang="en-US" sz="2000" i="1" dirty="0">
                <a:solidFill>
                  <a:srgbClr val="000000"/>
                </a:solidFill>
                <a:latin typeface="Tahoma"/>
                <a:ea typeface="ＭＳ Ｐゴシック" charset="-128"/>
                <a:cs typeface="ＭＳ Ｐゴシック" charset="0"/>
              </a:rPr>
              <a:t>bottleneck </a:t>
            </a:r>
            <a:r>
              <a:rPr lang="en-US" sz="2000" dirty="0">
                <a:solidFill>
                  <a:srgbClr val="000000"/>
                </a:solidFill>
                <a:latin typeface="Tahoma"/>
                <a:ea typeface="ＭＳ Ｐゴシック" charset="-128"/>
                <a:cs typeface="ＭＳ Ｐゴシック" charset="0"/>
              </a:rPr>
              <a:t>code</a:t>
            </a:r>
          </a:p>
          <a:p>
            <a:pPr marL="342900" indent="-342900">
              <a:buFontTx/>
              <a:buAutoNum type="arabicPeriod"/>
              <a:defRPr/>
            </a:pPr>
            <a:r>
              <a:rPr lang="en-US" sz="2000" dirty="0">
                <a:solidFill>
                  <a:srgbClr val="000000"/>
                </a:solidFill>
                <a:latin typeface="Tahoma"/>
                <a:ea typeface="ＭＳ Ｐゴシック" charset="-128"/>
                <a:cs typeface="ＭＳ Ｐゴシック" charset="0"/>
              </a:rPr>
              <a:t>Implement </a:t>
            </a:r>
            <a:r>
              <a:rPr lang="en-US" sz="2000" i="1" dirty="0">
                <a:solidFill>
                  <a:srgbClr val="000000"/>
                </a:solidFill>
                <a:latin typeface="Tahoma"/>
                <a:ea typeface="ＭＳ Ｐゴシック" charset="-128"/>
                <a:cs typeface="ＭＳ Ｐゴシック" charset="0"/>
              </a:rPr>
              <a:t>waiting</a:t>
            </a:r>
            <a:endParaRPr lang="en-US" sz="2000" dirty="0">
              <a:solidFill>
                <a:srgbClr val="000000"/>
              </a:solidFill>
              <a:latin typeface="Tahoma"/>
              <a:ea typeface="ＭＳ Ｐゴシック" charset="-128"/>
              <a:cs typeface="ＭＳ Ｐゴシック" charset="0"/>
            </a:endParaRPr>
          </a:p>
          <a:p>
            <a:pPr>
              <a:defRPr/>
            </a:pPr>
            <a:r>
              <a:rPr lang="en-US" sz="2000" dirty="0">
                <a:solidFill>
                  <a:srgbClr val="000000"/>
                </a:solidFill>
                <a:latin typeface="Tahoma"/>
                <a:ea typeface="ＭＳ Ｐゴシック" charset="-128"/>
                <a:cs typeface="ＭＳ Ｐゴシック" charset="0"/>
              </a:rPr>
              <a:t>     for bottlenecks</a:t>
            </a:r>
          </a:p>
        </p:txBody>
      </p:sp>
      <p:sp>
        <p:nvSpPr>
          <p:cNvPr id="69637" name="AutoShape 4"/>
          <p:cNvSpPr>
            <a:spLocks noChangeArrowheads="1"/>
          </p:cNvSpPr>
          <p:nvPr/>
        </p:nvSpPr>
        <p:spPr bwMode="auto">
          <a:xfrm>
            <a:off x="5614988" y="2871788"/>
            <a:ext cx="327025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Measure </a:t>
            </a:r>
            <a:r>
              <a:rPr lang="en-US" sz="2000" i="1" dirty="0">
                <a:solidFill>
                  <a:srgbClr val="000000"/>
                </a:solidFill>
                <a:latin typeface="Arial" pitchFamily="-106" charset="0"/>
                <a:ea typeface="ＭＳ Ｐゴシック" pitchFamily="-106" charset="-128"/>
                <a:cs typeface="ＭＳ Ｐゴシック" pitchFamily="-106" charset="-128"/>
              </a:rPr>
              <a:t>thread </a:t>
            </a:r>
            <a:br>
              <a:rPr lang="en-US" sz="2000" i="1" dirty="0">
                <a:solidFill>
                  <a:srgbClr val="000000"/>
                </a:solidFill>
                <a:latin typeface="Arial" pitchFamily="-106" charset="0"/>
                <a:ea typeface="ＭＳ Ｐゴシック" pitchFamily="-106" charset="-128"/>
                <a:cs typeface="ＭＳ Ｐゴシック" pitchFamily="-106" charset="-128"/>
              </a:rPr>
            </a:br>
            <a:r>
              <a:rPr lang="en-US" sz="2000" i="1" dirty="0">
                <a:solidFill>
                  <a:srgbClr val="000000"/>
                </a:solidFill>
                <a:latin typeface="Arial" pitchFamily="-106" charset="0"/>
                <a:ea typeface="ＭＳ Ｐゴシック" pitchFamily="-106" charset="-128"/>
                <a:cs typeface="ＭＳ Ｐゴシック" pitchFamily="-106" charset="-128"/>
              </a:rPr>
              <a:t>waiting cycles (TWC)</a:t>
            </a:r>
            <a:br>
              <a:rPr lang="en-US" sz="2000" i="1"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for each bottleneck</a:t>
            </a:r>
          </a:p>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Accelerate bottleneck(s)</a:t>
            </a:r>
            <a:br>
              <a:rPr lang="en-US" sz="2000"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with the highest TWC</a:t>
            </a:r>
          </a:p>
        </p:txBody>
      </p:sp>
      <p:sp>
        <p:nvSpPr>
          <p:cNvPr id="72709" name="Line 5"/>
          <p:cNvSpPr>
            <a:spLocks noChangeShapeType="1"/>
          </p:cNvSpPr>
          <p:nvPr/>
        </p:nvSpPr>
        <p:spPr bwMode="auto">
          <a:xfrm flipV="1">
            <a:off x="3419475" y="3797300"/>
            <a:ext cx="2206625" cy="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72710" name="Text Box 6"/>
          <p:cNvSpPr txBox="1">
            <a:spLocks noChangeArrowheads="1"/>
          </p:cNvSpPr>
          <p:nvPr/>
        </p:nvSpPr>
        <p:spPr bwMode="auto">
          <a:xfrm>
            <a:off x="3203575" y="3074988"/>
            <a:ext cx="2574925"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rPr>
              <a:t>Binary containing </a:t>
            </a:r>
            <a:br>
              <a:rPr lang="en-US" sz="1800">
                <a:solidFill>
                  <a:srgbClr val="000000"/>
                </a:solidFill>
              </a:rPr>
            </a:br>
            <a:r>
              <a:rPr lang="en-US" sz="1800">
                <a:solidFill>
                  <a:srgbClr val="000000"/>
                </a:solidFill>
              </a:rPr>
              <a:t> </a:t>
            </a:r>
            <a:r>
              <a:rPr lang="en-US" sz="1800" b="1">
                <a:solidFill>
                  <a:srgbClr val="000000"/>
                </a:solidFill>
              </a:rPr>
              <a:t>BIS instructions</a:t>
            </a:r>
          </a:p>
        </p:txBody>
      </p:sp>
      <p:sp>
        <p:nvSpPr>
          <p:cNvPr id="72711" name="Text Box 7"/>
          <p:cNvSpPr txBox="1">
            <a:spLocks noChangeArrowheads="1"/>
          </p:cNvSpPr>
          <p:nvPr/>
        </p:nvSpPr>
        <p:spPr bwMode="auto">
          <a:xfrm>
            <a:off x="460375" y="2460625"/>
            <a:ext cx="374491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b="1" i="1">
                <a:solidFill>
                  <a:srgbClr val="000000"/>
                </a:solidFill>
              </a:rPr>
              <a:t>Compiler/Library/Programmer</a:t>
            </a:r>
          </a:p>
        </p:txBody>
      </p:sp>
      <p:sp>
        <p:nvSpPr>
          <p:cNvPr id="72712" name="Text Box 8"/>
          <p:cNvSpPr txBox="1">
            <a:spLocks noChangeArrowheads="1"/>
          </p:cNvSpPr>
          <p:nvPr/>
        </p:nvSpPr>
        <p:spPr bwMode="auto">
          <a:xfrm>
            <a:off x="5961063" y="2459038"/>
            <a:ext cx="1738312"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b="1" i="1">
                <a:solidFill>
                  <a:srgbClr val="000000"/>
                </a:solidFill>
              </a:rPr>
              <a:t>Hardware</a:t>
            </a:r>
          </a:p>
        </p:txBody>
      </p:sp>
      <p:sp>
        <p:nvSpPr>
          <p:cNvPr id="263175"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10C9C01-9DF8-3742-BA8D-7A66CB452C2B}" type="slidenum">
              <a:rPr lang="en-US" sz="1600">
                <a:solidFill>
                  <a:srgbClr val="000000"/>
                </a:solidFill>
                <a:latin typeface="Garamond" charset="0"/>
              </a:rPr>
              <a:pPr eaLnBrk="1" hangingPunct="1"/>
              <a:t>85</a:t>
            </a:fld>
            <a:endParaRPr lang="en-US" sz="1600">
              <a:solidFill>
                <a:srgbClr val="000000"/>
              </a:solidFill>
              <a:latin typeface="Garamond" charset="0"/>
            </a:endParaRPr>
          </a:p>
        </p:txBody>
      </p:sp>
      <p:sp>
        <p:nvSpPr>
          <p:cNvPr id="263176" name="Title 1"/>
          <p:cNvSpPr>
            <a:spLocks noGrp="1"/>
          </p:cNvSpPr>
          <p:nvPr>
            <p:ph type="title"/>
          </p:nvPr>
        </p:nvSpPr>
        <p:spPr>
          <a:xfrm>
            <a:off x="0" y="152400"/>
            <a:ext cx="9144000" cy="1066800"/>
          </a:xfrm>
        </p:spPr>
        <p:txBody>
          <a:bodyPr/>
          <a:lstStyle/>
          <a:p>
            <a:r>
              <a:rPr lang="en-US" sz="3900">
                <a:latin typeface="Garamond" charset="0"/>
              </a:rPr>
              <a:t>Bottleneck Identification and Scheduling (BIS)</a:t>
            </a:r>
          </a:p>
        </p:txBody>
      </p:sp>
      <p:sp>
        <p:nvSpPr>
          <p:cNvPr id="15" name="Rectangle 14"/>
          <p:cNvSpPr>
            <a:spLocks noChangeArrowheads="1"/>
          </p:cNvSpPr>
          <p:nvPr/>
        </p:nvSpPr>
        <p:spPr bwMode="auto">
          <a:xfrm>
            <a:off x="100013" y="2346325"/>
            <a:ext cx="3578225" cy="2841625"/>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a:defRPr/>
            </a:pPr>
            <a:endParaRPr lang="en-US">
              <a:solidFill>
                <a:srgbClr val="FFFFFF"/>
              </a:solidFill>
              <a:latin typeface="Tahoma"/>
              <a:ea typeface="ＭＳ Ｐゴシック" charset="0"/>
              <a:cs typeface="ＭＳ Ｐゴシック" charset="0"/>
            </a:endParaRPr>
          </a:p>
        </p:txBody>
      </p:sp>
    </p:spTree>
    <p:extLst>
      <p:ext uri="{BB962C8B-B14F-4D97-AF65-F5344CB8AC3E}">
        <p14:creationId xmlns:p14="http://schemas.microsoft.com/office/powerpoint/2010/main" val="20819820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7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270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271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96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27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animBg="1"/>
      <p:bldP spid="69637" grpId="0" animBg="1"/>
      <p:bldP spid="72710" grpId="0"/>
      <p:bldP spid="72711" grpId="0"/>
      <p:bldP spid="72712" grpId="0"/>
      <p:bldP spid="15"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bwMode="auto">
          <a:xfrm>
            <a:off x="254000" y="1830388"/>
            <a:ext cx="8823325" cy="22352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20000"/>
              </a:spcBef>
              <a:spcAft>
                <a:spcPct val="0"/>
              </a:spcAft>
              <a:buClr>
                <a:srgbClr val="CC9900"/>
              </a:buClr>
              <a:buSzPct val="65000"/>
              <a:buFont typeface="Wingdings" charset="0"/>
              <a:buNone/>
            </a:pPr>
            <a:r>
              <a:rPr lang="en-US">
                <a:solidFill>
                  <a:srgbClr val="000000"/>
                </a:solidFill>
                <a:latin typeface="Tahoma" charset="0"/>
              </a:rPr>
              <a:t>			while cannot acquire lock</a:t>
            </a:r>
          </a:p>
          <a:p>
            <a:pPr fontAlgn="base">
              <a:spcBef>
                <a:spcPct val="20000"/>
              </a:spcBef>
              <a:spcAft>
                <a:spcPct val="0"/>
              </a:spcAft>
              <a:buClr>
                <a:srgbClr val="CC9900"/>
              </a:buClr>
              <a:buSzPct val="65000"/>
              <a:buFont typeface="Wingdings" charset="0"/>
              <a:buNone/>
            </a:pPr>
            <a:r>
              <a:rPr lang="en-US">
                <a:solidFill>
                  <a:srgbClr val="000000"/>
                </a:solidFill>
                <a:latin typeface="Tahoma" charset="0"/>
              </a:rPr>
              <a:t>				Wait loop for watch_addr</a:t>
            </a:r>
            <a:endParaRPr lang="en-US" i="1">
              <a:solidFill>
                <a:srgbClr val="000000"/>
              </a:solidFill>
              <a:latin typeface="Tahoma" charset="0"/>
            </a:endParaRPr>
          </a:p>
          <a:p>
            <a:pPr fontAlgn="base">
              <a:spcBef>
                <a:spcPct val="20000"/>
              </a:spcBef>
              <a:spcAft>
                <a:spcPct val="0"/>
              </a:spcAft>
              <a:buClr>
                <a:srgbClr val="CC9900"/>
              </a:buClr>
              <a:buSzPct val="65000"/>
              <a:buFont typeface="Wingdings" charset="0"/>
              <a:buNone/>
            </a:pPr>
            <a:r>
              <a:rPr lang="en-US">
                <a:solidFill>
                  <a:srgbClr val="000000"/>
                </a:solidFill>
                <a:latin typeface="Tahoma" charset="0"/>
              </a:rPr>
              <a:t>			acquire lock</a:t>
            </a:r>
          </a:p>
          <a:p>
            <a:pPr fontAlgn="base">
              <a:spcBef>
                <a:spcPct val="20000"/>
              </a:spcBef>
              <a:spcAft>
                <a:spcPct val="0"/>
              </a:spcAft>
              <a:buClr>
                <a:srgbClr val="CC9900"/>
              </a:buClr>
              <a:buSzPct val="65000"/>
              <a:buFont typeface="Wingdings" charset="0"/>
              <a:buNone/>
            </a:pPr>
            <a:r>
              <a:rPr lang="en-US">
                <a:solidFill>
                  <a:srgbClr val="000000"/>
                </a:solidFill>
                <a:latin typeface="Tahoma" charset="0"/>
              </a:rPr>
              <a:t>			…</a:t>
            </a:r>
          </a:p>
          <a:p>
            <a:pPr fontAlgn="base">
              <a:spcBef>
                <a:spcPct val="20000"/>
              </a:spcBef>
              <a:spcAft>
                <a:spcPct val="0"/>
              </a:spcAft>
              <a:buClr>
                <a:srgbClr val="CC9900"/>
              </a:buClr>
              <a:buSzPct val="65000"/>
              <a:buFont typeface="Wingdings" charset="0"/>
              <a:buNone/>
            </a:pPr>
            <a:r>
              <a:rPr lang="en-US">
                <a:solidFill>
                  <a:srgbClr val="000000"/>
                </a:solidFill>
                <a:latin typeface="Tahoma" charset="0"/>
              </a:rPr>
              <a:t>			release lock</a:t>
            </a:r>
          </a:p>
          <a:p>
            <a:pPr fontAlgn="base">
              <a:spcBef>
                <a:spcPct val="20000"/>
              </a:spcBef>
              <a:spcAft>
                <a:spcPct val="0"/>
              </a:spcAft>
              <a:buClr>
                <a:srgbClr val="CC9900"/>
              </a:buClr>
              <a:buSzPct val="65000"/>
              <a:buFont typeface="Wingdings" charset="0"/>
              <a:buNone/>
            </a:pPr>
            <a:endParaRPr lang="en-US" i="1">
              <a:solidFill>
                <a:srgbClr val="000000"/>
              </a:solidFill>
              <a:latin typeface="Tahoma" charset="0"/>
            </a:endParaRPr>
          </a:p>
        </p:txBody>
      </p:sp>
      <p:sp>
        <p:nvSpPr>
          <p:cNvPr id="265218" name="Title 1"/>
          <p:cNvSpPr>
            <a:spLocks noGrp="1"/>
          </p:cNvSpPr>
          <p:nvPr>
            <p:ph type="title"/>
          </p:nvPr>
        </p:nvSpPr>
        <p:spPr/>
        <p:txBody>
          <a:bodyPr/>
          <a:lstStyle/>
          <a:p>
            <a:r>
              <a:rPr lang="en-US">
                <a:latin typeface="Garamond" charset="0"/>
              </a:rPr>
              <a:t>Critical Sections: Code Modifications</a:t>
            </a:r>
          </a:p>
        </p:txBody>
      </p:sp>
      <p:sp>
        <p:nvSpPr>
          <p:cNvPr id="62466" name="Content Placeholder 2"/>
          <p:cNvSpPr>
            <a:spLocks noGrp="1"/>
          </p:cNvSpPr>
          <p:nvPr>
            <p:ph idx="1"/>
          </p:nvPr>
        </p:nvSpPr>
        <p:spPr>
          <a:xfrm>
            <a:off x="250825" y="1371600"/>
            <a:ext cx="8610600" cy="4876800"/>
          </a:xfrm>
        </p:spPr>
        <p:txBody>
          <a:bodyPr/>
          <a:lstStyle/>
          <a:p>
            <a:pPr>
              <a:buFont typeface="Wingdings" charset="0"/>
              <a:buNone/>
            </a:pPr>
            <a:r>
              <a:rPr lang="en-US">
                <a:latin typeface="Tahoma" charset="0"/>
              </a:rPr>
              <a:t>			…</a:t>
            </a:r>
          </a:p>
          <a:p>
            <a:pPr>
              <a:buFont typeface="Wingdings" charset="0"/>
              <a:buNone/>
            </a:pPr>
            <a:r>
              <a:rPr lang="en-US">
                <a:latin typeface="Tahoma" charset="0"/>
              </a:rPr>
              <a:t>			</a:t>
            </a:r>
            <a:r>
              <a:rPr lang="en-US">
                <a:solidFill>
                  <a:srgbClr val="0000FF"/>
                </a:solidFill>
                <a:latin typeface="Tahoma" charset="0"/>
              </a:rPr>
              <a:t>BottleneckCall</a:t>
            </a:r>
            <a:r>
              <a:rPr lang="en-US">
                <a:latin typeface="Tahoma" charset="0"/>
              </a:rPr>
              <a:t> </a:t>
            </a:r>
            <a:r>
              <a:rPr lang="en-US" i="1">
                <a:latin typeface="Tahoma" charset="0"/>
              </a:rPr>
              <a:t>bid</a:t>
            </a:r>
            <a:r>
              <a:rPr lang="en-US">
                <a:latin typeface="Tahoma" charset="0"/>
              </a:rPr>
              <a:t>, targetPC</a:t>
            </a:r>
          </a:p>
          <a:p>
            <a:pPr>
              <a:buFont typeface="Wingdings" charset="0"/>
              <a:buNone/>
            </a:pPr>
            <a:r>
              <a:rPr lang="en-US">
                <a:latin typeface="Tahoma" charset="0"/>
              </a:rPr>
              <a:t>			…</a:t>
            </a:r>
          </a:p>
          <a:p>
            <a:pPr>
              <a:buFont typeface="Wingdings" charset="0"/>
              <a:buNone/>
            </a:pPr>
            <a:r>
              <a:rPr lang="en-US">
                <a:latin typeface="Tahoma" charset="0"/>
              </a:rPr>
              <a:t>targetPC: 	while cannot acquire lock</a:t>
            </a:r>
          </a:p>
          <a:p>
            <a:pPr>
              <a:buFont typeface="Wingdings" charset="0"/>
              <a:buNone/>
            </a:pPr>
            <a:r>
              <a:rPr lang="en-US">
                <a:latin typeface="Tahoma" charset="0"/>
              </a:rPr>
              <a:t>				Wait loop for watch_addr</a:t>
            </a:r>
            <a:endParaRPr lang="en-US" i="1">
              <a:latin typeface="Tahoma" charset="0"/>
            </a:endParaRPr>
          </a:p>
          <a:p>
            <a:pPr>
              <a:buFont typeface="Wingdings" charset="0"/>
              <a:buNone/>
            </a:pPr>
            <a:r>
              <a:rPr lang="en-US">
                <a:latin typeface="Tahoma" charset="0"/>
              </a:rPr>
              <a:t>			acquire lock</a:t>
            </a:r>
          </a:p>
          <a:p>
            <a:pPr>
              <a:buFont typeface="Wingdings" charset="0"/>
              <a:buNone/>
            </a:pPr>
            <a:r>
              <a:rPr lang="en-US">
                <a:latin typeface="Tahoma" charset="0"/>
              </a:rPr>
              <a:t>			…</a:t>
            </a:r>
          </a:p>
          <a:p>
            <a:pPr>
              <a:buFont typeface="Wingdings" charset="0"/>
              <a:buNone/>
            </a:pPr>
            <a:r>
              <a:rPr lang="en-US">
                <a:latin typeface="Tahoma" charset="0"/>
              </a:rPr>
              <a:t>			release lock</a:t>
            </a:r>
          </a:p>
          <a:p>
            <a:pPr>
              <a:buFont typeface="Wingdings" charset="0"/>
              <a:buNone/>
            </a:pPr>
            <a:r>
              <a:rPr lang="en-US">
                <a:latin typeface="Tahoma" charset="0"/>
              </a:rPr>
              <a:t>			</a:t>
            </a:r>
            <a:r>
              <a:rPr lang="en-US">
                <a:solidFill>
                  <a:srgbClr val="0000FF"/>
                </a:solidFill>
                <a:latin typeface="Tahoma" charset="0"/>
              </a:rPr>
              <a:t>BottleneckReturn</a:t>
            </a:r>
            <a:r>
              <a:rPr lang="en-US">
                <a:latin typeface="Tahoma" charset="0"/>
              </a:rPr>
              <a:t> </a:t>
            </a:r>
            <a:r>
              <a:rPr lang="en-US" i="1">
                <a:latin typeface="Tahoma" charset="0"/>
              </a:rPr>
              <a:t>bid</a:t>
            </a:r>
            <a:endParaRPr lang="en-US">
              <a:latin typeface="Tahoma" charset="0"/>
            </a:endParaRPr>
          </a:p>
          <a:p>
            <a:pPr>
              <a:buFont typeface="Wingdings" charset="0"/>
              <a:buNone/>
            </a:pPr>
            <a:endParaRPr lang="en-US" i="1">
              <a:latin typeface="Tahoma" charset="0"/>
            </a:endParaRPr>
          </a:p>
        </p:txBody>
      </p:sp>
      <p:sp>
        <p:nvSpPr>
          <p:cNvPr id="265220"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C96C46B-5187-A343-8436-65497D9FFF9D}" type="slidenum">
              <a:rPr lang="en-US" sz="1600">
                <a:solidFill>
                  <a:srgbClr val="000000"/>
                </a:solidFill>
                <a:latin typeface="Garamond" charset="0"/>
              </a:rPr>
              <a:pPr eaLnBrk="1" hangingPunct="1"/>
              <a:t>86</a:t>
            </a:fld>
            <a:endParaRPr lang="en-US" sz="1600">
              <a:solidFill>
                <a:srgbClr val="000000"/>
              </a:solidFill>
              <a:latin typeface="Garamond" charset="0"/>
            </a:endParaRPr>
          </a:p>
        </p:txBody>
      </p:sp>
      <p:sp>
        <p:nvSpPr>
          <p:cNvPr id="5" name="Rounded Rectangle 4"/>
          <p:cNvSpPr>
            <a:spLocks noChangeArrowheads="1"/>
          </p:cNvSpPr>
          <p:nvPr/>
        </p:nvSpPr>
        <p:spPr bwMode="auto">
          <a:xfrm>
            <a:off x="1928813" y="2682875"/>
            <a:ext cx="5465762" cy="2763838"/>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a:defRPr/>
            </a:pPr>
            <a:endParaRPr lang="en-US">
              <a:solidFill>
                <a:srgbClr val="FFFFFF"/>
              </a:solidFill>
              <a:latin typeface="Tahoma"/>
              <a:ea typeface="ＭＳ Ｐゴシック" charset="0"/>
              <a:cs typeface="ＭＳ Ｐゴシック" charset="0"/>
            </a:endParaRPr>
          </a:p>
        </p:txBody>
      </p:sp>
      <p:sp>
        <p:nvSpPr>
          <p:cNvPr id="6" name="Rounded Rectangle 5"/>
          <p:cNvSpPr>
            <a:spLocks noChangeArrowheads="1"/>
          </p:cNvSpPr>
          <p:nvPr/>
        </p:nvSpPr>
        <p:spPr bwMode="auto">
          <a:xfrm>
            <a:off x="1979613" y="1616075"/>
            <a:ext cx="4217987" cy="847725"/>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a:defRPr/>
            </a:pPr>
            <a:endParaRPr lang="en-US">
              <a:solidFill>
                <a:srgbClr val="FFFFFF"/>
              </a:solidFill>
              <a:latin typeface="Tahoma"/>
              <a:ea typeface="ＭＳ Ｐゴシック" charset="0"/>
              <a:cs typeface="ＭＳ Ｐゴシック" charset="0"/>
            </a:endParaRPr>
          </a:p>
        </p:txBody>
      </p:sp>
      <p:sp>
        <p:nvSpPr>
          <p:cNvPr id="7" name="Rounded Rectangle 6"/>
          <p:cNvSpPr>
            <a:spLocks noChangeArrowheads="1"/>
          </p:cNvSpPr>
          <p:nvPr/>
        </p:nvSpPr>
        <p:spPr bwMode="auto">
          <a:xfrm>
            <a:off x="2944813" y="3062288"/>
            <a:ext cx="4700587" cy="584200"/>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a:defRPr/>
            </a:pPr>
            <a:endParaRPr lang="en-US">
              <a:solidFill>
                <a:srgbClr val="FFFFFF"/>
              </a:solidFill>
              <a:latin typeface="Tahoma"/>
              <a:ea typeface="ＭＳ Ｐゴシック" charset="0"/>
              <a:cs typeface="ＭＳ Ｐゴシック" charset="0"/>
            </a:endParaRPr>
          </a:p>
        </p:txBody>
      </p:sp>
      <p:sp>
        <p:nvSpPr>
          <p:cNvPr id="8" name="Rounded Rectangle 7"/>
          <p:cNvSpPr>
            <a:spLocks noChangeArrowheads="1"/>
          </p:cNvSpPr>
          <p:nvPr/>
        </p:nvSpPr>
        <p:spPr bwMode="auto">
          <a:xfrm>
            <a:off x="1984375" y="4813300"/>
            <a:ext cx="4700588" cy="550863"/>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a:defRPr/>
            </a:pPr>
            <a:endParaRPr lang="en-US">
              <a:solidFill>
                <a:srgbClr val="FFFFFF"/>
              </a:solidFill>
              <a:latin typeface="Tahoma"/>
              <a:ea typeface="ＭＳ Ｐゴシック" charset="0"/>
              <a:cs typeface="ＭＳ Ｐゴシック" charset="0"/>
            </a:endParaRPr>
          </a:p>
        </p:txBody>
      </p:sp>
      <p:sp>
        <p:nvSpPr>
          <p:cNvPr id="10" name="Content Placeholder 2"/>
          <p:cNvSpPr txBox="1">
            <a:spLocks/>
          </p:cNvSpPr>
          <p:nvPr/>
        </p:nvSpPr>
        <p:spPr bwMode="auto">
          <a:xfrm>
            <a:off x="2662238" y="3121025"/>
            <a:ext cx="5114925" cy="603250"/>
          </a:xfrm>
          <a:prstGeom prst="rect">
            <a:avLst/>
          </a:prstGeom>
          <a:noFill/>
          <a:ln w="9525">
            <a:noFill/>
            <a:miter lim="800000"/>
            <a:headEnd/>
            <a:tailEnd/>
          </a:ln>
        </p:spPr>
        <p:txBody>
          <a:bodyPr/>
          <a:lstStyle/>
          <a:p>
            <a:pPr marL="342900" indent="-342900" eaLnBrk="0" hangingPunct="0">
              <a:spcBef>
                <a:spcPct val="20000"/>
              </a:spcBef>
              <a:buClr>
                <a:srgbClr val="CC9900"/>
              </a:buClr>
              <a:buSzPct val="65000"/>
              <a:buFont typeface="Wingdings" charset="2"/>
              <a:buNone/>
              <a:defRPr/>
            </a:pPr>
            <a:r>
              <a:rPr lang="en-US" sz="2400" kern="0" dirty="0">
                <a:solidFill>
                  <a:srgbClr val="000000"/>
                </a:solidFill>
                <a:latin typeface="Tahoma"/>
                <a:ea typeface="ＭＳ Ｐゴシック" charset="-128"/>
                <a:cs typeface="ＭＳ Ｐゴシック" pitchFamily="-106" charset="-128"/>
              </a:rPr>
              <a:t>	</a:t>
            </a:r>
            <a:r>
              <a:rPr lang="en-US" sz="2400" kern="0" dirty="0" err="1">
                <a:solidFill>
                  <a:srgbClr val="0000FF"/>
                </a:solidFill>
                <a:latin typeface="Tahoma"/>
                <a:ea typeface="ＭＳ Ｐゴシック" charset="-128"/>
                <a:cs typeface="ＭＳ Ｐゴシック" pitchFamily="-106" charset="-128"/>
              </a:rPr>
              <a:t>BottleneckWait</a:t>
            </a:r>
            <a:r>
              <a:rPr lang="en-US" sz="2400" kern="0" dirty="0">
                <a:solidFill>
                  <a:srgbClr val="000000"/>
                </a:solidFill>
                <a:latin typeface="Tahoma"/>
                <a:ea typeface="ＭＳ Ｐゴシック" charset="-128"/>
                <a:cs typeface="ＭＳ Ｐゴシック" pitchFamily="-106" charset="-128"/>
              </a:rPr>
              <a:t> </a:t>
            </a:r>
            <a:r>
              <a:rPr lang="en-US" sz="2400" i="1" kern="0" dirty="0">
                <a:solidFill>
                  <a:srgbClr val="000000"/>
                </a:solidFill>
                <a:latin typeface="Tahoma"/>
                <a:ea typeface="ＭＳ Ｐゴシック" charset="-128"/>
                <a:cs typeface="ＭＳ Ｐゴシック" pitchFamily="-106" charset="-128"/>
              </a:rPr>
              <a:t>bid</a:t>
            </a:r>
            <a:r>
              <a:rPr lang="en-US" sz="2400" kern="0" dirty="0">
                <a:solidFill>
                  <a:srgbClr val="000000"/>
                </a:solidFill>
                <a:latin typeface="Tahoma"/>
                <a:ea typeface="ＭＳ Ｐゴシック" charset="-128"/>
                <a:cs typeface="ＭＳ Ｐゴシック" pitchFamily="-106" charset="-128"/>
              </a:rPr>
              <a:t>, </a:t>
            </a:r>
            <a:r>
              <a:rPr lang="en-US" sz="2400" kern="0" dirty="0" err="1">
                <a:solidFill>
                  <a:srgbClr val="000000"/>
                </a:solidFill>
                <a:latin typeface="Tahoma"/>
                <a:ea typeface="ＭＳ Ｐゴシック" charset="-128"/>
                <a:cs typeface="ＭＳ Ｐゴシック" pitchFamily="-106" charset="-128"/>
              </a:rPr>
              <a:t>watch_addr</a:t>
            </a:r>
            <a:endParaRPr lang="en-US" sz="2400" i="1" kern="0" dirty="0">
              <a:solidFill>
                <a:srgbClr val="000000"/>
              </a:solidFill>
              <a:latin typeface="Tahoma"/>
              <a:ea typeface="ＭＳ Ｐゴシック" charset="-128"/>
              <a:cs typeface="ＭＳ Ｐゴシック" pitchFamily="-106" charset="-128"/>
            </a:endParaRPr>
          </a:p>
        </p:txBody>
      </p:sp>
      <p:sp>
        <p:nvSpPr>
          <p:cNvPr id="265226" name="Content Placeholder 2"/>
          <p:cNvSpPr txBox="1">
            <a:spLocks/>
          </p:cNvSpPr>
          <p:nvPr/>
        </p:nvSpPr>
        <p:spPr bwMode="auto">
          <a:xfrm>
            <a:off x="238125" y="1370013"/>
            <a:ext cx="8631238" cy="338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20000"/>
              </a:spcBef>
              <a:spcAft>
                <a:spcPct val="0"/>
              </a:spcAft>
              <a:buClr>
                <a:srgbClr val="CC9900"/>
              </a:buClr>
              <a:buSzPct val="65000"/>
              <a:buFont typeface="Wingdings" charset="0"/>
              <a:buNone/>
            </a:pPr>
            <a:r>
              <a:rPr lang="en-US">
                <a:solidFill>
                  <a:srgbClr val="000000"/>
                </a:solidFill>
                <a:latin typeface="Tahoma" charset="0"/>
              </a:rPr>
              <a:t>			…</a:t>
            </a:r>
          </a:p>
          <a:p>
            <a:pPr fontAlgn="base">
              <a:spcBef>
                <a:spcPct val="20000"/>
              </a:spcBef>
              <a:spcAft>
                <a:spcPct val="0"/>
              </a:spcAft>
              <a:buClr>
                <a:srgbClr val="CC9900"/>
              </a:buClr>
              <a:buSzPct val="65000"/>
              <a:buFont typeface="Wingdings" charset="0"/>
              <a:buNone/>
            </a:pPr>
            <a:endParaRPr lang="en-US">
              <a:solidFill>
                <a:srgbClr val="000000"/>
              </a:solidFill>
              <a:latin typeface="Tahoma" charset="0"/>
            </a:endParaRPr>
          </a:p>
          <a:p>
            <a:pPr fontAlgn="base">
              <a:spcBef>
                <a:spcPct val="20000"/>
              </a:spcBef>
              <a:spcAft>
                <a:spcPct val="0"/>
              </a:spcAft>
              <a:buClr>
                <a:srgbClr val="CC9900"/>
              </a:buClr>
              <a:buSzPct val="65000"/>
              <a:buFont typeface="Wingdings" charset="0"/>
              <a:buNone/>
            </a:pPr>
            <a:endParaRPr lang="en-US">
              <a:solidFill>
                <a:srgbClr val="000000"/>
              </a:solidFill>
              <a:latin typeface="Tahoma" charset="0"/>
            </a:endParaRPr>
          </a:p>
          <a:p>
            <a:pPr fontAlgn="base">
              <a:spcBef>
                <a:spcPct val="20000"/>
              </a:spcBef>
              <a:spcAft>
                <a:spcPct val="0"/>
              </a:spcAft>
              <a:buClr>
                <a:srgbClr val="CC9900"/>
              </a:buClr>
              <a:buSzPct val="65000"/>
              <a:buFont typeface="Wingdings" charset="0"/>
              <a:buNone/>
            </a:pPr>
            <a:endParaRPr lang="en-US">
              <a:solidFill>
                <a:srgbClr val="000000"/>
              </a:solidFill>
              <a:latin typeface="Tahoma" charset="0"/>
            </a:endParaRPr>
          </a:p>
          <a:p>
            <a:pPr fontAlgn="base">
              <a:spcBef>
                <a:spcPct val="20000"/>
              </a:spcBef>
              <a:spcAft>
                <a:spcPct val="0"/>
              </a:spcAft>
              <a:buClr>
                <a:srgbClr val="CC9900"/>
              </a:buClr>
              <a:buSzPct val="65000"/>
              <a:buFont typeface="Wingdings" charset="0"/>
              <a:buNone/>
            </a:pPr>
            <a:endParaRPr lang="en-US">
              <a:solidFill>
                <a:srgbClr val="000000"/>
              </a:solidFill>
              <a:latin typeface="Tahoma" charset="0"/>
            </a:endParaRPr>
          </a:p>
          <a:p>
            <a:pPr fontAlgn="base">
              <a:spcBef>
                <a:spcPct val="20000"/>
              </a:spcBef>
              <a:spcAft>
                <a:spcPct val="0"/>
              </a:spcAft>
              <a:buClr>
                <a:srgbClr val="CC9900"/>
              </a:buClr>
              <a:buSzPct val="65000"/>
              <a:buFont typeface="Wingdings" charset="0"/>
              <a:buNone/>
            </a:pPr>
            <a:endParaRPr lang="en-US">
              <a:solidFill>
                <a:srgbClr val="000000"/>
              </a:solidFill>
              <a:latin typeface="Tahoma" charset="0"/>
            </a:endParaRPr>
          </a:p>
          <a:p>
            <a:pPr fontAlgn="base">
              <a:spcBef>
                <a:spcPct val="20000"/>
              </a:spcBef>
              <a:spcAft>
                <a:spcPct val="0"/>
              </a:spcAft>
              <a:buClr>
                <a:srgbClr val="CC9900"/>
              </a:buClr>
              <a:buSzPct val="65000"/>
              <a:buFont typeface="Wingdings" charset="0"/>
              <a:buNone/>
            </a:pPr>
            <a:r>
              <a:rPr lang="en-US">
                <a:solidFill>
                  <a:srgbClr val="000000"/>
                </a:solidFill>
                <a:latin typeface="Tahoma" charset="0"/>
              </a:rPr>
              <a:t>			…</a:t>
            </a:r>
          </a:p>
        </p:txBody>
      </p:sp>
      <p:sp>
        <p:nvSpPr>
          <p:cNvPr id="12" name="Oval 11"/>
          <p:cNvSpPr>
            <a:spLocks noChangeArrowheads="1"/>
          </p:cNvSpPr>
          <p:nvPr/>
        </p:nvSpPr>
        <p:spPr bwMode="auto">
          <a:xfrm>
            <a:off x="4105275" y="1784350"/>
            <a:ext cx="574675" cy="511175"/>
          </a:xfrm>
          <a:prstGeom prst="ellipse">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a:defRPr/>
            </a:pPr>
            <a:endParaRPr lang="en-US">
              <a:solidFill>
                <a:srgbClr val="FFFFFF"/>
              </a:solidFill>
              <a:latin typeface="Tahoma"/>
              <a:ea typeface="ＭＳ Ｐゴシック" charset="0"/>
              <a:cs typeface="ＭＳ Ｐゴシック" charset="0"/>
            </a:endParaRPr>
          </a:p>
        </p:txBody>
      </p:sp>
      <p:sp>
        <p:nvSpPr>
          <p:cNvPr id="13" name="Line Callout 1 12"/>
          <p:cNvSpPr>
            <a:spLocks/>
          </p:cNvSpPr>
          <p:nvPr/>
        </p:nvSpPr>
        <p:spPr bwMode="auto">
          <a:xfrm>
            <a:off x="5083175" y="3694113"/>
            <a:ext cx="3881438" cy="1084262"/>
          </a:xfrm>
          <a:prstGeom prst="borderCallout1">
            <a:avLst>
              <a:gd name="adj1" fmla="val 50000"/>
              <a:gd name="adj2" fmla="val -19"/>
              <a:gd name="adj3" fmla="val -12449"/>
              <a:gd name="adj4" fmla="val -21472"/>
            </a:avLst>
          </a:prstGeom>
          <a:solidFill>
            <a:schemeClr val="bg1"/>
          </a:solidFill>
          <a:ln w="28575">
            <a:solidFill>
              <a:srgbClr val="FF0000"/>
            </a:solidFill>
            <a:miter lim="800000"/>
            <a:headEnd/>
            <a:tailEnd type="triangle" w="lg" len="lg"/>
          </a:ln>
          <a:effectLst>
            <a:outerShdw blurRad="63500" dist="23000" dir="5400000" rotWithShape="0">
              <a:srgbClr val="000000">
                <a:alpha val="34998"/>
              </a:srgbClr>
            </a:outerShdw>
          </a:effectLst>
        </p:spPr>
        <p:txBody>
          <a:bodyPr anchor="ctr"/>
          <a:lstStyle/>
          <a:p>
            <a:pPr algn="ctr">
              <a:defRPr/>
            </a:pPr>
            <a:r>
              <a:rPr lang="en-US" sz="2800" dirty="0">
                <a:solidFill>
                  <a:srgbClr val="FF0000"/>
                </a:solidFill>
                <a:latin typeface="Tahoma"/>
                <a:ea typeface="ＭＳ Ｐゴシック" charset="0"/>
                <a:cs typeface="ＭＳ Ｐゴシック" charset="0"/>
              </a:rPr>
              <a:t>Used to keep track of waiting cycles</a:t>
            </a:r>
          </a:p>
        </p:txBody>
      </p:sp>
      <p:sp>
        <p:nvSpPr>
          <p:cNvPr id="14" name="Line Callout 1 13"/>
          <p:cNvSpPr>
            <a:spLocks/>
          </p:cNvSpPr>
          <p:nvPr/>
        </p:nvSpPr>
        <p:spPr bwMode="auto">
          <a:xfrm>
            <a:off x="5092700" y="3684588"/>
            <a:ext cx="3881438" cy="1084262"/>
          </a:xfrm>
          <a:prstGeom prst="borderCallout1">
            <a:avLst>
              <a:gd name="adj1" fmla="val 50000"/>
              <a:gd name="adj2" fmla="val -19"/>
              <a:gd name="adj3" fmla="val -124847"/>
              <a:gd name="adj4" fmla="val -44338"/>
            </a:avLst>
          </a:prstGeom>
          <a:solidFill>
            <a:schemeClr val="bg1"/>
          </a:solidFill>
          <a:ln w="28575">
            <a:solidFill>
              <a:srgbClr val="FF0000"/>
            </a:solidFill>
            <a:miter lim="800000"/>
            <a:headEnd/>
            <a:tailEnd type="triangle" w="lg" len="lg"/>
          </a:ln>
          <a:effectLst>
            <a:outerShdw blurRad="63500" dist="23000" dir="5400000" rotWithShape="0">
              <a:srgbClr val="000000">
                <a:alpha val="34998"/>
              </a:srgbClr>
            </a:outerShdw>
          </a:effectLst>
        </p:spPr>
        <p:txBody>
          <a:bodyPr anchor="ctr"/>
          <a:lstStyle/>
          <a:p>
            <a:pPr algn="ctr">
              <a:defRPr/>
            </a:pPr>
            <a:r>
              <a:rPr lang="en-US" sz="2800" dirty="0">
                <a:solidFill>
                  <a:srgbClr val="FF0000"/>
                </a:solidFill>
                <a:latin typeface="Tahoma"/>
                <a:ea typeface="ＭＳ Ｐゴシック" charset="0"/>
                <a:cs typeface="ＭＳ Ｐゴシック" charset="0"/>
              </a:rPr>
              <a:t>Used to enable acceleration</a:t>
            </a:r>
          </a:p>
        </p:txBody>
      </p:sp>
      <p:cxnSp>
        <p:nvCxnSpPr>
          <p:cNvPr id="16" name="Straight Arrow Connector 15"/>
          <p:cNvCxnSpPr>
            <a:cxnSpLocks noChangeShapeType="1"/>
            <a:stCxn id="14" idx="2"/>
          </p:cNvCxnSpPr>
          <p:nvPr/>
        </p:nvCxnSpPr>
        <p:spPr bwMode="auto">
          <a:xfrm flipH="1">
            <a:off x="4025900" y="4227513"/>
            <a:ext cx="1066800" cy="631825"/>
          </a:xfrm>
          <a:prstGeom prst="straightConnector1">
            <a:avLst/>
          </a:prstGeom>
          <a:noFill/>
          <a:ln w="31750">
            <a:solidFill>
              <a:srgbClr val="FF0000"/>
            </a:solidFill>
            <a:round/>
            <a:headEnd/>
            <a:tailEnd type="triangle" w="lg"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sp>
        <p:nvSpPr>
          <p:cNvPr id="18" name="Rounded Rectangle 17"/>
          <p:cNvSpPr>
            <a:spLocks noChangeArrowheads="1"/>
          </p:cNvSpPr>
          <p:nvPr/>
        </p:nvSpPr>
        <p:spPr bwMode="auto">
          <a:xfrm>
            <a:off x="1979613" y="1616075"/>
            <a:ext cx="4217987" cy="847725"/>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a:defRPr/>
            </a:pPr>
            <a:endParaRPr lang="en-US">
              <a:solidFill>
                <a:srgbClr val="FFFFFF"/>
              </a:solidFill>
              <a:latin typeface="Tahoma"/>
              <a:ea typeface="ＭＳ Ｐゴシック" charset="0"/>
              <a:cs typeface="ＭＳ Ｐゴシック" charset="0"/>
            </a:endParaRPr>
          </a:p>
        </p:txBody>
      </p:sp>
      <p:sp>
        <p:nvSpPr>
          <p:cNvPr id="19" name="Rounded Rectangle 18"/>
          <p:cNvSpPr>
            <a:spLocks noChangeArrowheads="1"/>
          </p:cNvSpPr>
          <p:nvPr/>
        </p:nvSpPr>
        <p:spPr bwMode="auto">
          <a:xfrm>
            <a:off x="1984375" y="4813300"/>
            <a:ext cx="4700588" cy="550863"/>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a:defRPr/>
            </a:pPr>
            <a:endParaRPr lang="en-US">
              <a:solidFill>
                <a:srgbClr val="FFFFFF"/>
              </a:solidFill>
              <a:latin typeface="Tahoma"/>
              <a:ea typeface="ＭＳ Ｐゴシック" charset="0"/>
              <a:cs typeface="ＭＳ Ｐゴシック" charset="0"/>
            </a:endParaRPr>
          </a:p>
        </p:txBody>
      </p:sp>
    </p:spTree>
    <p:extLst>
      <p:ext uri="{BB962C8B-B14F-4D97-AF65-F5344CB8AC3E}">
        <p14:creationId xmlns:p14="http://schemas.microsoft.com/office/powerpoint/2010/main" val="1074847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3.05556E-6 -2.80361E-6 L -3.05556E-6 0.12931 " pathEditMode="relative" rAng="0" ptsTypes="AA">
                                      <p:cBhvr>
                                        <p:cTn id="6" dur="1000" fill="hold"/>
                                        <p:tgtEl>
                                          <p:spTgt spid="11">
                                            <p:bg/>
                                          </p:spTgt>
                                        </p:tgtEl>
                                        <p:attrNameLst>
                                          <p:attrName>ppt_x</p:attrName>
                                          <p:attrName>ppt_y</p:attrName>
                                        </p:attrNameLst>
                                      </p:cBhvr>
                                      <p:rCtr x="0" y="6454"/>
                                    </p:animMotion>
                                  </p:childTnLst>
                                </p:cTn>
                              </p:par>
                              <p:par>
                                <p:cTn id="7" presetID="42" presetClass="path" presetSubtype="0" accel="50000" decel="50000" fill="hold" grpId="0" nodeType="withEffect">
                                  <p:stCondLst>
                                    <p:cond delay="0"/>
                                  </p:stCondLst>
                                  <p:childTnLst>
                                    <p:animMotion origin="layout" path="M -3.05556E-6 -2.80361E-6 L -3.05556E-6 0.12931 " pathEditMode="relative" rAng="0" ptsTypes="AA">
                                      <p:cBhvr>
                                        <p:cTn id="8" dur="1000" fill="hold"/>
                                        <p:tgtEl>
                                          <p:spTgt spid="11">
                                            <p:txEl>
                                              <p:pRg st="0" end="0"/>
                                            </p:txEl>
                                          </p:spTgt>
                                        </p:tgtEl>
                                        <p:attrNameLst>
                                          <p:attrName>ppt_x</p:attrName>
                                          <p:attrName>ppt_y</p:attrName>
                                        </p:attrNameLst>
                                      </p:cBhvr>
                                      <p:rCtr x="0" y="6454"/>
                                    </p:animMotion>
                                  </p:childTnLst>
                                </p:cTn>
                              </p:par>
                              <p:par>
                                <p:cTn id="9" presetID="42" presetClass="path" presetSubtype="0" accel="50000" decel="50000" fill="hold" grpId="0" nodeType="withEffect">
                                  <p:stCondLst>
                                    <p:cond delay="0"/>
                                  </p:stCondLst>
                                  <p:childTnLst>
                                    <p:animMotion origin="layout" path="M -3.05556E-6 -2.80361E-6 L -3.05556E-6 0.12931 " pathEditMode="relative" rAng="0" ptsTypes="AA">
                                      <p:cBhvr>
                                        <p:cTn id="10" dur="1000" fill="hold"/>
                                        <p:tgtEl>
                                          <p:spTgt spid="11">
                                            <p:txEl>
                                              <p:pRg st="1" end="1"/>
                                            </p:txEl>
                                          </p:spTgt>
                                        </p:tgtEl>
                                        <p:attrNameLst>
                                          <p:attrName>ppt_x</p:attrName>
                                          <p:attrName>ppt_y</p:attrName>
                                        </p:attrNameLst>
                                      </p:cBhvr>
                                      <p:rCtr x="0" y="6454"/>
                                    </p:animMotion>
                                  </p:childTnLst>
                                </p:cTn>
                              </p:par>
                              <p:par>
                                <p:cTn id="11" presetID="42" presetClass="path" presetSubtype="0" accel="50000" decel="50000" fill="hold" grpId="0" nodeType="withEffect">
                                  <p:stCondLst>
                                    <p:cond delay="0"/>
                                  </p:stCondLst>
                                  <p:childTnLst>
                                    <p:animMotion origin="layout" path="M -3.05556E-6 -2.80361E-6 L -3.05556E-6 0.12931 " pathEditMode="relative" rAng="0" ptsTypes="AA">
                                      <p:cBhvr>
                                        <p:cTn id="12" dur="1000" fill="hold"/>
                                        <p:tgtEl>
                                          <p:spTgt spid="11">
                                            <p:txEl>
                                              <p:pRg st="2" end="2"/>
                                            </p:txEl>
                                          </p:spTgt>
                                        </p:tgtEl>
                                        <p:attrNameLst>
                                          <p:attrName>ppt_x</p:attrName>
                                          <p:attrName>ppt_y</p:attrName>
                                        </p:attrNameLst>
                                      </p:cBhvr>
                                      <p:rCtr x="0" y="6454"/>
                                    </p:animMotion>
                                  </p:childTnLst>
                                </p:cTn>
                              </p:par>
                              <p:par>
                                <p:cTn id="13" presetID="42" presetClass="path" presetSubtype="0" accel="50000" decel="50000" fill="hold" grpId="0" nodeType="withEffect">
                                  <p:stCondLst>
                                    <p:cond delay="0"/>
                                  </p:stCondLst>
                                  <p:childTnLst>
                                    <p:animMotion origin="layout" path="M -3.05556E-6 -2.80361E-6 L -3.05556E-6 0.12931 " pathEditMode="relative" rAng="0" ptsTypes="AA">
                                      <p:cBhvr>
                                        <p:cTn id="14" dur="1000" fill="hold"/>
                                        <p:tgtEl>
                                          <p:spTgt spid="11">
                                            <p:txEl>
                                              <p:pRg st="3" end="3"/>
                                            </p:txEl>
                                          </p:spTgt>
                                        </p:tgtEl>
                                        <p:attrNameLst>
                                          <p:attrName>ppt_x</p:attrName>
                                          <p:attrName>ppt_y</p:attrName>
                                        </p:attrNameLst>
                                      </p:cBhvr>
                                      <p:rCtr x="0" y="6454"/>
                                    </p:animMotion>
                                  </p:childTnLst>
                                </p:cTn>
                              </p:par>
                              <p:par>
                                <p:cTn id="15" presetID="42" presetClass="path" presetSubtype="0" accel="50000" decel="50000" fill="hold" grpId="0" nodeType="withEffect">
                                  <p:stCondLst>
                                    <p:cond delay="0"/>
                                  </p:stCondLst>
                                  <p:childTnLst>
                                    <p:animMotion origin="layout" path="M -3.05556E-6 -2.80361E-6 L -3.05556E-6 0.12931 " pathEditMode="relative" rAng="0" ptsTypes="AA">
                                      <p:cBhvr>
                                        <p:cTn id="16" dur="1000" fill="hold"/>
                                        <p:tgtEl>
                                          <p:spTgt spid="11">
                                            <p:txEl>
                                              <p:pRg st="4" end="4"/>
                                            </p:txEl>
                                          </p:spTgt>
                                        </p:tgtEl>
                                        <p:attrNameLst>
                                          <p:attrName>ppt_x</p:attrName>
                                          <p:attrName>ppt_y</p:attrName>
                                        </p:attrNameLst>
                                      </p:cBhvr>
                                      <p:rCtr x="0" y="6454"/>
                                    </p:animMotion>
                                  </p:childTnLst>
                                </p:cTn>
                              </p:par>
                            </p:childTnLst>
                          </p:cTn>
                        </p:par>
                        <p:par>
                          <p:cTn id="17" fill="hold" nodeType="afterGroup">
                            <p:stCondLst>
                              <p:cond delay="1000"/>
                            </p:stCondLst>
                            <p:childTnLst>
                              <p:par>
                                <p:cTn id="18" presetID="1" presetClass="exit" presetSubtype="0" fill="hold" grpId="1" nodeType="afterEffect">
                                  <p:stCondLst>
                                    <p:cond delay="0"/>
                                  </p:stCondLst>
                                  <p:childTnLst>
                                    <p:set>
                                      <p:cBhvr>
                                        <p:cTn id="19" dur="1" fill="hold">
                                          <p:stCondLst>
                                            <p:cond delay="0"/>
                                          </p:stCondLst>
                                        </p:cTn>
                                        <p:tgtEl>
                                          <p:spTgt spid="11">
                                            <p:txEl>
                                              <p:pRg st="0" end="0"/>
                                            </p:txEl>
                                          </p:spTgt>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11">
                                            <p:txEl>
                                              <p:pRg st="1" end="1"/>
                                            </p:txEl>
                                          </p:spTgt>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11">
                                            <p:txEl>
                                              <p:pRg st="2" end="2"/>
                                            </p:txEl>
                                          </p:spTgt>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11">
                                            <p:txEl>
                                              <p:pRg st="3" end="3"/>
                                            </p:txEl>
                                          </p:spTgt>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11">
                                            <p:txEl>
                                              <p:pRg st="4" end="4"/>
                                            </p:txEl>
                                          </p:spTgt>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11">
                                            <p:bg/>
                                          </p:spTgt>
                                        </p:tgtEl>
                                        <p:attrNameLst>
                                          <p:attrName>style.visibility</p:attrName>
                                        </p:attrNameLst>
                                      </p:cBhvr>
                                      <p:to>
                                        <p:strVal val="hidden"/>
                                      </p:to>
                                    </p:set>
                                  </p:childTnLst>
                                </p:cTn>
                              </p:par>
                              <p:par>
                                <p:cTn id="30" presetID="1" presetClass="entr" presetSubtype="0" fill="hold" grpId="0" nodeType="withEffect">
                                  <p:stCondLst>
                                    <p:cond delay="0"/>
                                  </p:stCondLst>
                                  <p:childTnLst>
                                    <p:set>
                                      <p:cBhvr>
                                        <p:cTn id="31" dur="1" fill="hold">
                                          <p:stCondLst>
                                            <p:cond delay="0"/>
                                          </p:stCondLst>
                                        </p:cTn>
                                        <p:tgtEl>
                                          <p:spTgt spid="62466">
                                            <p:txEl>
                                              <p:pRg st="0" end="0"/>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62466">
                                            <p:txEl>
                                              <p:pRg st="1" end="1"/>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62466">
                                            <p:txEl>
                                              <p:pRg st="2" end="2"/>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62466">
                                            <p:txEl>
                                              <p:pRg st="3" end="3"/>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62466">
                                            <p:txEl>
                                              <p:pRg st="4" end="4"/>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62466">
                                            <p:txEl>
                                              <p:pRg st="5" end="5"/>
                                            </p:tx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62466">
                                            <p:txEl>
                                              <p:pRg st="6" end="6"/>
                                            </p:txEl>
                                          </p:spTgt>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62466">
                                            <p:txEl>
                                              <p:pRg st="7" end="7"/>
                                            </p:txEl>
                                          </p:spTgt>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62466">
                                            <p:txEl>
                                              <p:pRg st="8" end="8"/>
                                            </p:txEl>
                                          </p:spTgt>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xit" presetSubtype="0" fill="hold" grpId="1" nodeType="clickEffect">
                                  <p:stCondLst>
                                    <p:cond delay="0"/>
                                  </p:stCondLst>
                                  <p:childTnLst>
                                    <p:set>
                                      <p:cBhvr>
                                        <p:cTn id="55" dur="1" fill="hold">
                                          <p:stCondLst>
                                            <p:cond delay="0"/>
                                          </p:stCondLst>
                                        </p:cTn>
                                        <p:tgtEl>
                                          <p:spTgt spid="12"/>
                                        </p:tgtEl>
                                        <p:attrNameLst>
                                          <p:attrName>style.visibility</p:attrName>
                                        </p:attrNameLst>
                                      </p:cBhvr>
                                      <p:to>
                                        <p:strVal val="hidden"/>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5"/>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xit" presetSubtype="0" fill="hold" grpId="1" nodeType="clickEffect">
                                  <p:stCondLst>
                                    <p:cond delay="0"/>
                                  </p:stCondLst>
                                  <p:childTnLst>
                                    <p:set>
                                      <p:cBhvr>
                                        <p:cTn id="63" dur="1" fill="hold">
                                          <p:stCondLst>
                                            <p:cond delay="0"/>
                                          </p:stCondLst>
                                        </p:cTn>
                                        <p:tgtEl>
                                          <p:spTgt spid="5"/>
                                        </p:tgtEl>
                                        <p:attrNameLst>
                                          <p:attrName>style.visibility</p:attrName>
                                        </p:attrNameLst>
                                      </p:cBhvr>
                                      <p:to>
                                        <p:strVal val="hidden"/>
                                      </p:to>
                                    </p:set>
                                  </p:childTnLst>
                                </p:cTn>
                              </p:par>
                              <p:par>
                                <p:cTn id="64" presetID="1" presetClass="entr" presetSubtype="0" fill="hold" grpId="0" nodeType="withEffect">
                                  <p:stCondLst>
                                    <p:cond delay="0"/>
                                  </p:stCondLst>
                                  <p:childTnLst>
                                    <p:set>
                                      <p:cBhvr>
                                        <p:cTn id="65" dur="1" fill="hold">
                                          <p:stCondLst>
                                            <p:cond delay="0"/>
                                          </p:stCondLst>
                                        </p:cTn>
                                        <p:tgtEl>
                                          <p:spTgt spid="6"/>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xit" presetSubtype="0" fill="hold" grpId="1" nodeType="clickEffect">
                                  <p:stCondLst>
                                    <p:cond delay="0"/>
                                  </p:stCondLst>
                                  <p:childTnLst>
                                    <p:set>
                                      <p:cBhvr>
                                        <p:cTn id="69" dur="1" fill="hold">
                                          <p:stCondLst>
                                            <p:cond delay="0"/>
                                          </p:stCondLst>
                                        </p:cTn>
                                        <p:tgtEl>
                                          <p:spTgt spid="6"/>
                                        </p:tgtEl>
                                        <p:attrNameLst>
                                          <p:attrName>style.visibility</p:attrName>
                                        </p:attrNameLst>
                                      </p:cBhvr>
                                      <p:to>
                                        <p:strVal val="hidden"/>
                                      </p:to>
                                    </p:set>
                                  </p:childTnLst>
                                </p:cTn>
                              </p:par>
                              <p:par>
                                <p:cTn id="70" presetID="1" presetClass="entr" presetSubtype="0" fill="hold" grpId="0" nodeType="withEffect">
                                  <p:stCondLst>
                                    <p:cond delay="0"/>
                                  </p:stCondLst>
                                  <p:childTnLst>
                                    <p:set>
                                      <p:cBhvr>
                                        <p:cTn id="71" dur="1" fill="hold">
                                          <p:stCondLst>
                                            <p:cond delay="0"/>
                                          </p:stCondLst>
                                        </p:cTn>
                                        <p:tgtEl>
                                          <p:spTgt spid="8"/>
                                        </p:tgtEl>
                                        <p:attrNameLst>
                                          <p:attrName>style.visibility</p:attrName>
                                        </p:attrNameLst>
                                      </p:cBhvr>
                                      <p:to>
                                        <p:strVal val="visible"/>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xit" presetSubtype="0" fill="hold" grpId="1" nodeType="clickEffect">
                                  <p:stCondLst>
                                    <p:cond delay="0"/>
                                  </p:stCondLst>
                                  <p:childTnLst>
                                    <p:set>
                                      <p:cBhvr>
                                        <p:cTn id="75" dur="1" fill="hold">
                                          <p:stCondLst>
                                            <p:cond delay="0"/>
                                          </p:stCondLst>
                                        </p:cTn>
                                        <p:tgtEl>
                                          <p:spTgt spid="8"/>
                                        </p:tgtEl>
                                        <p:attrNameLst>
                                          <p:attrName>style.visibility</p:attrName>
                                        </p:attrNameLst>
                                      </p:cBhvr>
                                      <p:to>
                                        <p:strVal val="hidden"/>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9" presetClass="exit" presetSubtype="0" fill="hold" nodeType="clickEffect">
                                  <p:stCondLst>
                                    <p:cond delay="0"/>
                                  </p:stCondLst>
                                  <p:childTnLst>
                                    <p:animEffect transition="out" filter="dissolve">
                                      <p:cBhvr>
                                        <p:cTn id="79" dur="500"/>
                                        <p:tgtEl>
                                          <p:spTgt spid="62466">
                                            <p:txEl>
                                              <p:pRg st="4" end="4"/>
                                            </p:txEl>
                                          </p:spTgt>
                                        </p:tgtEl>
                                      </p:cBhvr>
                                    </p:animEffect>
                                    <p:set>
                                      <p:cBhvr>
                                        <p:cTn id="80" dur="1" fill="hold">
                                          <p:stCondLst>
                                            <p:cond delay="499"/>
                                          </p:stCondLst>
                                        </p:cTn>
                                        <p:tgtEl>
                                          <p:spTgt spid="62466">
                                            <p:txEl>
                                              <p:pRg st="4" end="4"/>
                                            </p:txEl>
                                          </p:spTgt>
                                        </p:tgtEl>
                                        <p:attrNameLst>
                                          <p:attrName>style.visibility</p:attrName>
                                        </p:attrNameLst>
                                      </p:cBhvr>
                                      <p:to>
                                        <p:strVal val="hidden"/>
                                      </p:to>
                                    </p:set>
                                  </p:childTnLst>
                                </p:cTn>
                              </p:par>
                            </p:childTnLst>
                          </p:cTn>
                        </p:par>
                        <p:par>
                          <p:cTn id="81" fill="hold" nodeType="afterGroup">
                            <p:stCondLst>
                              <p:cond delay="500"/>
                            </p:stCondLst>
                            <p:childTnLst>
                              <p:par>
                                <p:cTn id="82" presetID="9" presetClass="entr" presetSubtype="0" fill="hold" grpId="0" nodeType="after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dissolve">
                                      <p:cBhvr>
                                        <p:cTn id="84" dur="500"/>
                                        <p:tgtEl>
                                          <p:spTgt spid="10"/>
                                        </p:tgtEl>
                                      </p:cBhvr>
                                    </p:animEffect>
                                  </p:childTnLst>
                                </p:cTn>
                              </p:par>
                              <p:par>
                                <p:cTn id="85" presetID="1" presetClass="entr" presetSubtype="0" fill="hold" grpId="0" nodeType="withEffect">
                                  <p:stCondLst>
                                    <p:cond delay="0"/>
                                  </p:stCondLst>
                                  <p:childTnLst>
                                    <p:set>
                                      <p:cBhvr>
                                        <p:cTn id="86" dur="1" fill="hold">
                                          <p:stCondLst>
                                            <p:cond delay="0"/>
                                          </p:stCondLst>
                                        </p:cTn>
                                        <p:tgtEl>
                                          <p:spTgt spid="7"/>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xit" presetSubtype="0" fill="hold" grpId="1" nodeType="clickEffect">
                                  <p:stCondLst>
                                    <p:cond delay="0"/>
                                  </p:stCondLst>
                                  <p:childTnLst>
                                    <p:set>
                                      <p:cBhvr>
                                        <p:cTn id="94" dur="1" fill="hold">
                                          <p:stCondLst>
                                            <p:cond delay="0"/>
                                          </p:stCondLst>
                                        </p:cTn>
                                        <p:tgtEl>
                                          <p:spTgt spid="13"/>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7"/>
                                        </p:tgtEl>
                                        <p:attrNameLst>
                                          <p:attrName>style.visibility</p:attrName>
                                        </p:attrNameLst>
                                      </p:cBhvr>
                                      <p:to>
                                        <p:strVal val="hidden"/>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4"/>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6"/>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9"/>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xit" presetSubtype="0" fill="hold" grpId="1" nodeType="clickEffect">
                                  <p:stCondLst>
                                    <p:cond delay="0"/>
                                  </p:stCondLst>
                                  <p:childTnLst>
                                    <p:set>
                                      <p:cBhvr>
                                        <p:cTn id="110" dur="1" fill="hold">
                                          <p:stCondLst>
                                            <p:cond delay="0"/>
                                          </p:stCondLst>
                                        </p:cTn>
                                        <p:tgtEl>
                                          <p:spTgt spid="14"/>
                                        </p:tgtEl>
                                        <p:attrNameLst>
                                          <p:attrName>style.visibility</p:attrName>
                                        </p:attrNameLst>
                                      </p:cBhvr>
                                      <p:to>
                                        <p:strVal val="hidden"/>
                                      </p:to>
                                    </p:set>
                                  </p:childTnLst>
                                </p:cTn>
                              </p:par>
                              <p:par>
                                <p:cTn id="111" presetID="1" presetClass="exit" presetSubtype="0" fill="hold" nodeType="withEffect">
                                  <p:stCondLst>
                                    <p:cond delay="0"/>
                                  </p:stCondLst>
                                  <p:childTnLst>
                                    <p:set>
                                      <p:cBhvr>
                                        <p:cTn id="112" dur="1" fill="hold">
                                          <p:stCondLst>
                                            <p:cond delay="0"/>
                                          </p:stCondLst>
                                        </p:cTn>
                                        <p:tgtEl>
                                          <p:spTgt spid="16"/>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18"/>
                                        </p:tgtEl>
                                        <p:attrNameLst>
                                          <p:attrName>style.visibility</p:attrName>
                                        </p:attrNameLst>
                                      </p:cBhvr>
                                      <p:to>
                                        <p:strVal val="hidden"/>
                                      </p:to>
                                    </p:set>
                                  </p:childTnLst>
                                </p:cTn>
                              </p:par>
                              <p:par>
                                <p:cTn id="115" presetID="1" presetClass="exit" presetSubtype="0" fill="hold" grpId="1" nodeType="withEffect">
                                  <p:stCondLst>
                                    <p:cond delay="0"/>
                                  </p:stCondLst>
                                  <p:childTnLst>
                                    <p:set>
                                      <p:cBhvr>
                                        <p:cTn id="116"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animBg="1"/>
      <p:bldP spid="11" grpId="1" build="allAtOnce" animBg="1"/>
      <p:bldP spid="62466" grpId="0" build="p"/>
      <p:bldP spid="5" grpId="0" animBg="1"/>
      <p:bldP spid="5" grpId="1" animBg="1"/>
      <p:bldP spid="6" grpId="0" animBg="1"/>
      <p:bldP spid="6" grpId="1" animBg="1"/>
      <p:bldP spid="7" grpId="0" animBg="1"/>
      <p:bldP spid="7" grpId="1" animBg="1"/>
      <p:bldP spid="8" grpId="0" animBg="1"/>
      <p:bldP spid="8" grpId="1" animBg="1"/>
      <p:bldP spid="10" grpId="0"/>
      <p:bldP spid="12" grpId="0" animBg="1"/>
      <p:bldP spid="12" grpId="1" animBg="1"/>
      <p:bldP spid="13" grpId="0" animBg="1"/>
      <p:bldP spid="13" grpId="1" animBg="1"/>
      <p:bldP spid="14" grpId="0" animBg="1"/>
      <p:bldP spid="14" grpId="1" animBg="1"/>
      <p:bldP spid="18" grpId="0" animBg="1"/>
      <p:bldP spid="18" grpId="1" animBg="1"/>
      <p:bldP spid="19" grpId="0" animBg="1"/>
      <p:bldP spid="19" grpId="1"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E6222D1-038E-9A40-B5A4-8EE3B3D9FE50}" type="slidenum">
              <a:rPr lang="en-US" sz="1600">
                <a:solidFill>
                  <a:srgbClr val="000000"/>
                </a:solidFill>
                <a:latin typeface="Garamond" charset="0"/>
              </a:rPr>
              <a:pPr eaLnBrk="1" hangingPunct="1"/>
              <a:t>87</a:t>
            </a:fld>
            <a:endParaRPr lang="en-US" sz="1600">
              <a:solidFill>
                <a:srgbClr val="000000"/>
              </a:solidFill>
              <a:latin typeface="Garamond" charset="0"/>
            </a:endParaRPr>
          </a:p>
        </p:txBody>
      </p:sp>
      <p:sp>
        <p:nvSpPr>
          <p:cNvPr id="267266" name="Title 1"/>
          <p:cNvSpPr>
            <a:spLocks noGrp="1"/>
          </p:cNvSpPr>
          <p:nvPr>
            <p:ph type="title"/>
          </p:nvPr>
        </p:nvSpPr>
        <p:spPr/>
        <p:txBody>
          <a:bodyPr/>
          <a:lstStyle/>
          <a:p>
            <a:r>
              <a:rPr lang="en-US">
                <a:latin typeface="Garamond" charset="0"/>
              </a:rPr>
              <a:t>Barriers: Code Modifications</a:t>
            </a:r>
          </a:p>
        </p:txBody>
      </p:sp>
      <p:sp>
        <p:nvSpPr>
          <p:cNvPr id="267267" name="Content Placeholder 2"/>
          <p:cNvSpPr>
            <a:spLocks noGrp="1"/>
          </p:cNvSpPr>
          <p:nvPr>
            <p:ph idx="1"/>
          </p:nvPr>
        </p:nvSpPr>
        <p:spPr/>
        <p:txBody>
          <a:bodyPr/>
          <a:lstStyle/>
          <a:p>
            <a:pPr>
              <a:buFont typeface="Wingdings" charset="0"/>
              <a:buNone/>
            </a:pPr>
            <a:r>
              <a:rPr lang="en-US">
                <a:latin typeface="Tahoma" charset="0"/>
              </a:rPr>
              <a:t>			…</a:t>
            </a:r>
          </a:p>
          <a:p>
            <a:pPr>
              <a:buFont typeface="Wingdings" charset="0"/>
              <a:buNone/>
            </a:pPr>
            <a:r>
              <a:rPr lang="en-US">
                <a:latin typeface="Tahoma" charset="0"/>
              </a:rPr>
              <a:t>			</a:t>
            </a:r>
            <a:r>
              <a:rPr lang="en-US">
                <a:solidFill>
                  <a:srgbClr val="0000FF"/>
                </a:solidFill>
                <a:latin typeface="Tahoma" charset="0"/>
              </a:rPr>
              <a:t>BottleneckCall</a:t>
            </a:r>
            <a:r>
              <a:rPr lang="en-US">
                <a:latin typeface="Tahoma" charset="0"/>
              </a:rPr>
              <a:t> </a:t>
            </a:r>
            <a:r>
              <a:rPr lang="en-US" i="1">
                <a:latin typeface="Tahoma" charset="0"/>
              </a:rPr>
              <a:t>bid</a:t>
            </a:r>
            <a:r>
              <a:rPr lang="en-US">
                <a:latin typeface="Tahoma" charset="0"/>
              </a:rPr>
              <a:t>, targetPC</a:t>
            </a:r>
          </a:p>
          <a:p>
            <a:pPr>
              <a:buFont typeface="Wingdings" charset="0"/>
              <a:buNone/>
            </a:pPr>
            <a:r>
              <a:rPr lang="en-US">
                <a:latin typeface="Tahoma" charset="0"/>
              </a:rPr>
              <a:t>			enter barrier</a:t>
            </a:r>
          </a:p>
          <a:p>
            <a:pPr>
              <a:buFont typeface="Wingdings" charset="0"/>
              <a:buNone/>
            </a:pPr>
            <a:r>
              <a:rPr lang="en-US">
                <a:latin typeface="Tahoma" charset="0"/>
              </a:rPr>
              <a:t>			while not all threads in barrier</a:t>
            </a:r>
          </a:p>
          <a:p>
            <a:pPr>
              <a:buFont typeface="Wingdings" charset="0"/>
              <a:buNone/>
            </a:pPr>
            <a:r>
              <a:rPr lang="en-US">
                <a:latin typeface="Tahoma" charset="0"/>
              </a:rPr>
              <a:t>				</a:t>
            </a:r>
            <a:r>
              <a:rPr lang="en-US">
                <a:solidFill>
                  <a:srgbClr val="0000FF"/>
                </a:solidFill>
                <a:latin typeface="Tahoma" charset="0"/>
              </a:rPr>
              <a:t>BottleneckWait</a:t>
            </a:r>
            <a:r>
              <a:rPr lang="en-US">
                <a:latin typeface="Tahoma" charset="0"/>
              </a:rPr>
              <a:t> </a:t>
            </a:r>
            <a:r>
              <a:rPr lang="en-US" i="1">
                <a:latin typeface="Tahoma" charset="0"/>
              </a:rPr>
              <a:t>bid</a:t>
            </a:r>
            <a:r>
              <a:rPr lang="en-US">
                <a:latin typeface="Tahoma" charset="0"/>
              </a:rPr>
              <a:t>, watch_addr</a:t>
            </a:r>
          </a:p>
          <a:p>
            <a:pPr>
              <a:buFont typeface="Wingdings" charset="0"/>
              <a:buNone/>
            </a:pPr>
            <a:r>
              <a:rPr lang="en-US">
                <a:latin typeface="Tahoma" charset="0"/>
              </a:rPr>
              <a:t>			exit barrier</a:t>
            </a:r>
          </a:p>
          <a:p>
            <a:pPr>
              <a:buFont typeface="Wingdings" charset="0"/>
              <a:buNone/>
            </a:pPr>
            <a:r>
              <a:rPr lang="en-US">
                <a:latin typeface="Tahoma" charset="0"/>
              </a:rPr>
              <a:t>			…</a:t>
            </a:r>
          </a:p>
          <a:p>
            <a:pPr>
              <a:buFont typeface="Wingdings" charset="0"/>
              <a:buNone/>
            </a:pPr>
            <a:r>
              <a:rPr lang="en-US">
                <a:latin typeface="Tahoma" charset="0"/>
              </a:rPr>
              <a:t>targetPC: 	code running for the barrier</a:t>
            </a:r>
          </a:p>
          <a:p>
            <a:pPr>
              <a:buFont typeface="Wingdings" charset="0"/>
              <a:buNone/>
            </a:pPr>
            <a:r>
              <a:rPr lang="en-US">
                <a:latin typeface="Tahoma" charset="0"/>
              </a:rPr>
              <a:t>			…</a:t>
            </a:r>
          </a:p>
          <a:p>
            <a:pPr>
              <a:buFont typeface="Wingdings" charset="0"/>
              <a:buNone/>
            </a:pPr>
            <a:r>
              <a:rPr lang="en-US">
                <a:latin typeface="Tahoma" charset="0"/>
              </a:rPr>
              <a:t>			</a:t>
            </a:r>
            <a:r>
              <a:rPr lang="en-US">
                <a:solidFill>
                  <a:srgbClr val="0000FF"/>
                </a:solidFill>
                <a:latin typeface="Tahoma" charset="0"/>
              </a:rPr>
              <a:t>BottleneckReturn</a:t>
            </a:r>
            <a:r>
              <a:rPr lang="en-US">
                <a:latin typeface="Tahoma" charset="0"/>
              </a:rPr>
              <a:t> </a:t>
            </a:r>
            <a:r>
              <a:rPr lang="en-US" i="1">
                <a:latin typeface="Tahoma" charset="0"/>
              </a:rPr>
              <a:t>bid</a:t>
            </a:r>
            <a:endParaRPr lang="en-US">
              <a:latin typeface="Tahoma" charset="0"/>
            </a:endParaRPr>
          </a:p>
          <a:p>
            <a:pPr>
              <a:buFont typeface="Wingdings" charset="0"/>
              <a:buNone/>
            </a:pPr>
            <a:endParaRPr lang="en-US" i="1">
              <a:latin typeface="Tahoma" charset="0"/>
            </a:endParaRPr>
          </a:p>
        </p:txBody>
      </p:sp>
      <p:sp>
        <p:nvSpPr>
          <p:cNvPr id="5" name="Rounded Rectangle 4"/>
          <p:cNvSpPr>
            <a:spLocks noChangeArrowheads="1"/>
          </p:cNvSpPr>
          <p:nvPr/>
        </p:nvSpPr>
        <p:spPr bwMode="auto">
          <a:xfrm>
            <a:off x="1862138" y="3962400"/>
            <a:ext cx="5465762" cy="1570038"/>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a:defRPr/>
            </a:pPr>
            <a:endParaRPr lang="en-US">
              <a:solidFill>
                <a:srgbClr val="FFFFFF"/>
              </a:solidFill>
              <a:latin typeface="Tahoma"/>
              <a:ea typeface="ＭＳ Ｐゴシック" charset="0"/>
              <a:cs typeface="ＭＳ Ｐゴシック" charset="0"/>
            </a:endParaRPr>
          </a:p>
        </p:txBody>
      </p:sp>
    </p:spTree>
    <p:extLst>
      <p:ext uri="{BB962C8B-B14F-4D97-AF65-F5344CB8AC3E}">
        <p14:creationId xmlns:p14="http://schemas.microsoft.com/office/powerpoint/2010/main" val="34326974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E1BD220-44AD-C14B-AC83-6C679D879D62}" type="slidenum">
              <a:rPr lang="en-US" sz="1600">
                <a:solidFill>
                  <a:srgbClr val="000000"/>
                </a:solidFill>
                <a:latin typeface="Garamond" charset="0"/>
              </a:rPr>
              <a:pPr eaLnBrk="1" hangingPunct="1"/>
              <a:t>88</a:t>
            </a:fld>
            <a:endParaRPr lang="en-US" sz="1600">
              <a:solidFill>
                <a:srgbClr val="000000"/>
              </a:solidFill>
              <a:latin typeface="Garamond" charset="0"/>
            </a:endParaRPr>
          </a:p>
        </p:txBody>
      </p:sp>
      <p:sp>
        <p:nvSpPr>
          <p:cNvPr id="269314" name="Title 1"/>
          <p:cNvSpPr>
            <a:spLocks noGrp="1"/>
          </p:cNvSpPr>
          <p:nvPr>
            <p:ph type="title"/>
          </p:nvPr>
        </p:nvSpPr>
        <p:spPr/>
        <p:txBody>
          <a:bodyPr/>
          <a:lstStyle/>
          <a:p>
            <a:r>
              <a:rPr lang="en-US">
                <a:latin typeface="Garamond" charset="0"/>
              </a:rPr>
              <a:t>Pipeline Stages: Code Modifications</a:t>
            </a:r>
          </a:p>
        </p:txBody>
      </p:sp>
      <p:sp>
        <p:nvSpPr>
          <p:cNvPr id="269315" name="Content Placeholder 2"/>
          <p:cNvSpPr>
            <a:spLocks noGrp="1"/>
          </p:cNvSpPr>
          <p:nvPr>
            <p:ph idx="1"/>
          </p:nvPr>
        </p:nvSpPr>
        <p:spPr>
          <a:xfrm>
            <a:off x="228600" y="1270000"/>
            <a:ext cx="8610600" cy="4876800"/>
          </a:xfrm>
        </p:spPr>
        <p:txBody>
          <a:bodyPr/>
          <a:lstStyle/>
          <a:p>
            <a:pPr>
              <a:buFont typeface="Wingdings" charset="0"/>
              <a:buNone/>
            </a:pPr>
            <a:r>
              <a:rPr lang="en-US">
                <a:latin typeface="Tahoma" charset="0"/>
              </a:rPr>
              <a:t>			</a:t>
            </a:r>
            <a:r>
              <a:rPr lang="en-US">
                <a:solidFill>
                  <a:srgbClr val="0000FF"/>
                </a:solidFill>
                <a:latin typeface="Tahoma" charset="0"/>
              </a:rPr>
              <a:t>BottleneckCall</a:t>
            </a:r>
            <a:r>
              <a:rPr lang="en-US">
                <a:latin typeface="Tahoma" charset="0"/>
              </a:rPr>
              <a:t> </a:t>
            </a:r>
            <a:r>
              <a:rPr lang="en-US" i="1">
                <a:latin typeface="Tahoma" charset="0"/>
              </a:rPr>
              <a:t>bid</a:t>
            </a:r>
            <a:r>
              <a:rPr lang="en-US">
                <a:latin typeface="Tahoma" charset="0"/>
              </a:rPr>
              <a:t>, targetPC</a:t>
            </a:r>
          </a:p>
          <a:p>
            <a:pPr>
              <a:buFont typeface="Wingdings" charset="0"/>
              <a:buNone/>
            </a:pPr>
            <a:r>
              <a:rPr lang="en-US">
                <a:latin typeface="Tahoma" charset="0"/>
              </a:rPr>
              <a:t>			…</a:t>
            </a:r>
          </a:p>
          <a:p>
            <a:pPr>
              <a:buFont typeface="Wingdings" charset="0"/>
              <a:buNone/>
            </a:pPr>
            <a:r>
              <a:rPr lang="en-US">
                <a:latin typeface="Tahoma" charset="0"/>
              </a:rPr>
              <a:t>targetPC:	while not done</a:t>
            </a:r>
          </a:p>
          <a:p>
            <a:pPr>
              <a:buFont typeface="Wingdings" charset="0"/>
              <a:buNone/>
            </a:pPr>
            <a:r>
              <a:rPr lang="en-US">
                <a:latin typeface="Tahoma" charset="0"/>
              </a:rPr>
              <a:t>				while empty queue</a:t>
            </a:r>
          </a:p>
          <a:p>
            <a:pPr>
              <a:buFont typeface="Wingdings" charset="0"/>
              <a:buNone/>
            </a:pPr>
            <a:r>
              <a:rPr lang="en-US">
                <a:latin typeface="Tahoma" charset="0"/>
              </a:rPr>
              <a:t>					</a:t>
            </a:r>
            <a:r>
              <a:rPr lang="en-US">
                <a:solidFill>
                  <a:srgbClr val="0000FF"/>
                </a:solidFill>
                <a:latin typeface="Tahoma" charset="0"/>
              </a:rPr>
              <a:t>BottleneckWait</a:t>
            </a:r>
            <a:r>
              <a:rPr lang="en-US">
                <a:latin typeface="Tahoma" charset="0"/>
              </a:rPr>
              <a:t> prev_bid</a:t>
            </a:r>
          </a:p>
          <a:p>
            <a:pPr>
              <a:buFont typeface="Wingdings" charset="0"/>
              <a:buNone/>
            </a:pPr>
            <a:r>
              <a:rPr lang="en-US">
                <a:latin typeface="Tahoma" charset="0"/>
              </a:rPr>
              <a:t>				dequeue work</a:t>
            </a:r>
          </a:p>
          <a:p>
            <a:pPr>
              <a:buFont typeface="Wingdings" charset="0"/>
              <a:buNone/>
            </a:pPr>
            <a:r>
              <a:rPr lang="en-US">
                <a:latin typeface="Tahoma" charset="0"/>
              </a:rPr>
              <a:t>				do the work …</a:t>
            </a:r>
          </a:p>
          <a:p>
            <a:pPr>
              <a:buFont typeface="Wingdings" charset="0"/>
              <a:buNone/>
            </a:pPr>
            <a:r>
              <a:rPr lang="en-US">
                <a:latin typeface="Tahoma" charset="0"/>
              </a:rPr>
              <a:t>				while full queue</a:t>
            </a:r>
          </a:p>
          <a:p>
            <a:pPr>
              <a:buFont typeface="Wingdings" charset="0"/>
              <a:buNone/>
            </a:pPr>
            <a:r>
              <a:rPr lang="en-US">
                <a:latin typeface="Tahoma" charset="0"/>
              </a:rPr>
              <a:t>					</a:t>
            </a:r>
            <a:r>
              <a:rPr lang="en-US">
                <a:solidFill>
                  <a:srgbClr val="0000FF"/>
                </a:solidFill>
                <a:latin typeface="Tahoma" charset="0"/>
              </a:rPr>
              <a:t>BottleneckWait</a:t>
            </a:r>
            <a:r>
              <a:rPr lang="en-US">
                <a:latin typeface="Tahoma" charset="0"/>
              </a:rPr>
              <a:t> next_bid</a:t>
            </a:r>
          </a:p>
          <a:p>
            <a:pPr>
              <a:buFont typeface="Wingdings" charset="0"/>
              <a:buNone/>
            </a:pPr>
            <a:r>
              <a:rPr lang="en-US">
                <a:latin typeface="Tahoma" charset="0"/>
              </a:rPr>
              <a:t>				enqueue next work</a:t>
            </a:r>
          </a:p>
          <a:p>
            <a:pPr>
              <a:buFont typeface="Wingdings" charset="0"/>
              <a:buNone/>
            </a:pPr>
            <a:r>
              <a:rPr lang="en-US">
                <a:latin typeface="Tahoma" charset="0"/>
              </a:rPr>
              <a:t>			</a:t>
            </a:r>
            <a:r>
              <a:rPr lang="en-US">
                <a:solidFill>
                  <a:srgbClr val="0000FF"/>
                </a:solidFill>
                <a:latin typeface="Tahoma" charset="0"/>
              </a:rPr>
              <a:t>BottleneckReturn</a:t>
            </a:r>
            <a:r>
              <a:rPr lang="en-US">
                <a:latin typeface="Tahoma" charset="0"/>
              </a:rPr>
              <a:t> </a:t>
            </a:r>
            <a:r>
              <a:rPr lang="en-US" i="1">
                <a:latin typeface="Tahoma" charset="0"/>
              </a:rPr>
              <a:t>bid</a:t>
            </a:r>
            <a:endParaRPr lang="en-US">
              <a:latin typeface="Tahoma" charset="0"/>
            </a:endParaRPr>
          </a:p>
          <a:p>
            <a:pPr>
              <a:buFont typeface="Wingdings" charset="0"/>
              <a:buNone/>
            </a:pPr>
            <a:endParaRPr lang="en-US" i="1">
              <a:latin typeface="Tahoma" charset="0"/>
            </a:endParaRPr>
          </a:p>
        </p:txBody>
      </p:sp>
      <p:sp>
        <p:nvSpPr>
          <p:cNvPr id="5" name="Rounded Rectangle 4"/>
          <p:cNvSpPr>
            <a:spLocks noChangeArrowheads="1"/>
          </p:cNvSpPr>
          <p:nvPr/>
        </p:nvSpPr>
        <p:spPr bwMode="auto">
          <a:xfrm>
            <a:off x="1928813" y="2181225"/>
            <a:ext cx="5465762" cy="3976688"/>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a:defRPr/>
            </a:pPr>
            <a:endParaRPr lang="en-US">
              <a:solidFill>
                <a:srgbClr val="FFFFFF"/>
              </a:solidFill>
              <a:latin typeface="Tahoma"/>
              <a:ea typeface="ＭＳ Ｐゴシック" charset="0"/>
              <a:cs typeface="ＭＳ Ｐゴシック" charset="0"/>
            </a:endParaRPr>
          </a:p>
        </p:txBody>
      </p:sp>
    </p:spTree>
    <p:extLst>
      <p:ext uri="{BB962C8B-B14F-4D97-AF65-F5344CB8AC3E}">
        <p14:creationId xmlns:p14="http://schemas.microsoft.com/office/powerpoint/2010/main" val="20150509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AutoShape 3"/>
          <p:cNvSpPr>
            <a:spLocks noChangeArrowheads="1"/>
          </p:cNvSpPr>
          <p:nvPr/>
        </p:nvSpPr>
        <p:spPr bwMode="auto">
          <a:xfrm>
            <a:off x="280988" y="2871788"/>
            <a:ext cx="311785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latin typeface="Tahoma"/>
                <a:ea typeface="ＭＳ Ｐゴシック" charset="-128"/>
                <a:cs typeface="ＭＳ Ｐゴシック" charset="0"/>
              </a:rPr>
              <a:t>Annotate</a:t>
            </a:r>
            <a:br>
              <a:rPr lang="en-US" sz="2000" dirty="0">
                <a:solidFill>
                  <a:srgbClr val="000000"/>
                </a:solidFill>
                <a:latin typeface="Tahoma"/>
                <a:ea typeface="ＭＳ Ｐゴシック" charset="-128"/>
                <a:cs typeface="ＭＳ Ｐゴシック" charset="0"/>
              </a:rPr>
            </a:br>
            <a:r>
              <a:rPr lang="en-US" sz="2000" i="1" dirty="0">
                <a:solidFill>
                  <a:srgbClr val="000000"/>
                </a:solidFill>
                <a:latin typeface="Tahoma"/>
                <a:ea typeface="ＭＳ Ｐゴシック" charset="-128"/>
                <a:cs typeface="ＭＳ Ｐゴシック" charset="0"/>
              </a:rPr>
              <a:t>bottleneck </a:t>
            </a:r>
            <a:r>
              <a:rPr lang="en-US" sz="2000" dirty="0">
                <a:solidFill>
                  <a:srgbClr val="000000"/>
                </a:solidFill>
                <a:latin typeface="Tahoma"/>
                <a:ea typeface="ＭＳ Ｐゴシック" charset="-128"/>
                <a:cs typeface="ＭＳ Ｐゴシック" charset="0"/>
              </a:rPr>
              <a:t>code</a:t>
            </a:r>
          </a:p>
          <a:p>
            <a:pPr marL="342900" indent="-342900">
              <a:buFontTx/>
              <a:buAutoNum type="arabicPeriod"/>
              <a:defRPr/>
            </a:pPr>
            <a:r>
              <a:rPr lang="en-US" sz="2000" dirty="0">
                <a:solidFill>
                  <a:srgbClr val="000000"/>
                </a:solidFill>
                <a:latin typeface="Tahoma"/>
                <a:ea typeface="ＭＳ Ｐゴシック" charset="-128"/>
                <a:cs typeface="ＭＳ Ｐゴシック" charset="0"/>
              </a:rPr>
              <a:t>Implement </a:t>
            </a:r>
            <a:r>
              <a:rPr lang="en-US" sz="2000" i="1" dirty="0">
                <a:solidFill>
                  <a:srgbClr val="000000"/>
                </a:solidFill>
                <a:latin typeface="Tahoma"/>
                <a:ea typeface="ＭＳ Ｐゴシック" charset="-128"/>
                <a:cs typeface="ＭＳ Ｐゴシック" charset="0"/>
              </a:rPr>
              <a:t>waiting</a:t>
            </a:r>
            <a:endParaRPr lang="en-US" sz="2000" dirty="0">
              <a:solidFill>
                <a:srgbClr val="000000"/>
              </a:solidFill>
              <a:latin typeface="Tahoma"/>
              <a:ea typeface="ＭＳ Ｐゴシック" charset="-128"/>
              <a:cs typeface="ＭＳ Ｐゴシック" charset="0"/>
            </a:endParaRPr>
          </a:p>
          <a:p>
            <a:pPr>
              <a:defRPr/>
            </a:pPr>
            <a:r>
              <a:rPr lang="en-US" sz="2000" dirty="0">
                <a:solidFill>
                  <a:srgbClr val="000000"/>
                </a:solidFill>
                <a:latin typeface="Tahoma"/>
                <a:ea typeface="ＭＳ Ｐゴシック" charset="-128"/>
                <a:cs typeface="ＭＳ Ｐゴシック" charset="0"/>
              </a:rPr>
              <a:t>     for bottlenecks</a:t>
            </a:r>
          </a:p>
        </p:txBody>
      </p:sp>
      <p:sp>
        <p:nvSpPr>
          <p:cNvPr id="69637" name="AutoShape 4"/>
          <p:cNvSpPr>
            <a:spLocks noChangeArrowheads="1"/>
          </p:cNvSpPr>
          <p:nvPr/>
        </p:nvSpPr>
        <p:spPr bwMode="auto">
          <a:xfrm>
            <a:off x="5614988" y="2871788"/>
            <a:ext cx="327025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Measure </a:t>
            </a:r>
            <a:r>
              <a:rPr lang="en-US" sz="2000" i="1" dirty="0">
                <a:solidFill>
                  <a:srgbClr val="000000"/>
                </a:solidFill>
                <a:latin typeface="Arial" pitchFamily="-106" charset="0"/>
                <a:ea typeface="ＭＳ Ｐゴシック" pitchFamily="-106" charset="-128"/>
                <a:cs typeface="ＭＳ Ｐゴシック" pitchFamily="-106" charset="-128"/>
              </a:rPr>
              <a:t>thread </a:t>
            </a:r>
            <a:br>
              <a:rPr lang="en-US" sz="2000" i="1" dirty="0">
                <a:solidFill>
                  <a:srgbClr val="000000"/>
                </a:solidFill>
                <a:latin typeface="Arial" pitchFamily="-106" charset="0"/>
                <a:ea typeface="ＭＳ Ｐゴシック" pitchFamily="-106" charset="-128"/>
                <a:cs typeface="ＭＳ Ｐゴシック" pitchFamily="-106" charset="-128"/>
              </a:rPr>
            </a:br>
            <a:r>
              <a:rPr lang="en-US" sz="2000" i="1" dirty="0">
                <a:solidFill>
                  <a:srgbClr val="000000"/>
                </a:solidFill>
                <a:latin typeface="Arial" pitchFamily="-106" charset="0"/>
                <a:ea typeface="ＭＳ Ｐゴシック" pitchFamily="-106" charset="-128"/>
                <a:cs typeface="ＭＳ Ｐゴシック" pitchFamily="-106" charset="-128"/>
              </a:rPr>
              <a:t>waiting cycles (TWC)</a:t>
            </a:r>
            <a:br>
              <a:rPr lang="en-US" sz="2000" i="1"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for each bottleneck</a:t>
            </a:r>
          </a:p>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Accelerate bottleneck(s)</a:t>
            </a:r>
            <a:br>
              <a:rPr lang="en-US" sz="2000"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with the highest TWC</a:t>
            </a:r>
          </a:p>
        </p:txBody>
      </p:sp>
      <p:sp>
        <p:nvSpPr>
          <p:cNvPr id="28676" name="Line 5"/>
          <p:cNvSpPr>
            <a:spLocks noChangeShapeType="1"/>
          </p:cNvSpPr>
          <p:nvPr/>
        </p:nvSpPr>
        <p:spPr bwMode="auto">
          <a:xfrm flipV="1">
            <a:off x="3419475" y="3797300"/>
            <a:ext cx="2206625" cy="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71364" name="Text Box 6"/>
          <p:cNvSpPr txBox="1">
            <a:spLocks noChangeArrowheads="1"/>
          </p:cNvSpPr>
          <p:nvPr/>
        </p:nvSpPr>
        <p:spPr bwMode="auto">
          <a:xfrm>
            <a:off x="3203575" y="3074988"/>
            <a:ext cx="2574925"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rPr>
              <a:t>Binary containing </a:t>
            </a:r>
            <a:br>
              <a:rPr lang="en-US" sz="1800">
                <a:solidFill>
                  <a:srgbClr val="000000"/>
                </a:solidFill>
              </a:rPr>
            </a:br>
            <a:r>
              <a:rPr lang="en-US" sz="1800">
                <a:solidFill>
                  <a:srgbClr val="000000"/>
                </a:solidFill>
              </a:rPr>
              <a:t> </a:t>
            </a:r>
            <a:r>
              <a:rPr lang="en-US" sz="1800" b="1">
                <a:solidFill>
                  <a:srgbClr val="000000"/>
                </a:solidFill>
              </a:rPr>
              <a:t>BIS instructions</a:t>
            </a:r>
          </a:p>
        </p:txBody>
      </p:sp>
      <p:sp>
        <p:nvSpPr>
          <p:cNvPr id="271365" name="Text Box 7"/>
          <p:cNvSpPr txBox="1">
            <a:spLocks noChangeArrowheads="1"/>
          </p:cNvSpPr>
          <p:nvPr/>
        </p:nvSpPr>
        <p:spPr bwMode="auto">
          <a:xfrm>
            <a:off x="477838" y="2460625"/>
            <a:ext cx="383063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b="1" i="1">
                <a:solidFill>
                  <a:srgbClr val="000000"/>
                </a:solidFill>
              </a:rPr>
              <a:t>Compiler/Library/Programmer</a:t>
            </a:r>
          </a:p>
        </p:txBody>
      </p:sp>
      <p:sp>
        <p:nvSpPr>
          <p:cNvPr id="271366" name="Text Box 8"/>
          <p:cNvSpPr txBox="1">
            <a:spLocks noChangeArrowheads="1"/>
          </p:cNvSpPr>
          <p:nvPr/>
        </p:nvSpPr>
        <p:spPr bwMode="auto">
          <a:xfrm>
            <a:off x="5961063" y="2459038"/>
            <a:ext cx="1738312"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b="1" i="1">
                <a:solidFill>
                  <a:srgbClr val="000000"/>
                </a:solidFill>
              </a:rPr>
              <a:t>Hardware</a:t>
            </a:r>
          </a:p>
        </p:txBody>
      </p:sp>
      <p:sp>
        <p:nvSpPr>
          <p:cNvPr id="271367"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17BCB5B-9F44-6045-B8B9-AD35AE72984F}" type="slidenum">
              <a:rPr lang="en-US" sz="1600">
                <a:solidFill>
                  <a:srgbClr val="000000"/>
                </a:solidFill>
                <a:latin typeface="Garamond" charset="0"/>
              </a:rPr>
              <a:pPr eaLnBrk="1" hangingPunct="1"/>
              <a:t>89</a:t>
            </a:fld>
            <a:endParaRPr lang="en-US" sz="1600">
              <a:solidFill>
                <a:srgbClr val="000000"/>
              </a:solidFill>
              <a:latin typeface="Garamond" charset="0"/>
            </a:endParaRPr>
          </a:p>
        </p:txBody>
      </p:sp>
      <p:sp>
        <p:nvSpPr>
          <p:cNvPr id="271368" name="Title 1"/>
          <p:cNvSpPr>
            <a:spLocks noGrp="1"/>
          </p:cNvSpPr>
          <p:nvPr>
            <p:ph type="title"/>
          </p:nvPr>
        </p:nvSpPr>
        <p:spPr>
          <a:xfrm>
            <a:off x="0" y="152400"/>
            <a:ext cx="9144000" cy="1066800"/>
          </a:xfrm>
        </p:spPr>
        <p:txBody>
          <a:bodyPr/>
          <a:lstStyle/>
          <a:p>
            <a:r>
              <a:rPr lang="en-US" sz="3900">
                <a:latin typeface="Garamond" charset="0"/>
              </a:rPr>
              <a:t>Bottleneck Identification and Scheduling (BIS)</a:t>
            </a:r>
          </a:p>
        </p:txBody>
      </p:sp>
      <p:sp>
        <p:nvSpPr>
          <p:cNvPr id="15" name="Rectangle 14"/>
          <p:cNvSpPr>
            <a:spLocks noChangeArrowheads="1"/>
          </p:cNvSpPr>
          <p:nvPr/>
        </p:nvSpPr>
        <p:spPr bwMode="auto">
          <a:xfrm>
            <a:off x="5489575" y="2346325"/>
            <a:ext cx="3578225" cy="2841625"/>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a:defRPr/>
            </a:pPr>
            <a:endParaRPr lang="en-US">
              <a:solidFill>
                <a:srgbClr val="FFFFFF"/>
              </a:solidFill>
              <a:latin typeface="Tahoma"/>
              <a:ea typeface="ＭＳ Ｐゴシック" charset="0"/>
              <a:cs typeface="ＭＳ Ｐゴシック" charset="0"/>
            </a:endParaRPr>
          </a:p>
        </p:txBody>
      </p:sp>
    </p:spTree>
    <p:extLst>
      <p:ext uri="{BB962C8B-B14F-4D97-AF65-F5344CB8AC3E}">
        <p14:creationId xmlns:p14="http://schemas.microsoft.com/office/powerpoint/2010/main" val="38891979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228600" y="152400"/>
            <a:ext cx="8915400" cy="755650"/>
          </a:xfrm>
        </p:spPr>
        <p:txBody>
          <a:bodyPr/>
          <a:lstStyle/>
          <a:p>
            <a:r>
              <a:rPr lang="en-US" dirty="0">
                <a:latin typeface="Garamond" charset="0"/>
              </a:rPr>
              <a:t>An Example Asymmetric Design: CRAY-1</a:t>
            </a:r>
          </a:p>
        </p:txBody>
      </p:sp>
      <p:sp>
        <p:nvSpPr>
          <p:cNvPr id="59394" name="Content Placeholder 2"/>
          <p:cNvSpPr>
            <a:spLocks noGrp="1"/>
          </p:cNvSpPr>
          <p:nvPr>
            <p:ph idx="1"/>
          </p:nvPr>
        </p:nvSpPr>
        <p:spPr>
          <a:xfrm>
            <a:off x="5024438" y="996950"/>
            <a:ext cx="3814762" cy="5194300"/>
          </a:xfrm>
        </p:spPr>
        <p:txBody>
          <a:bodyPr/>
          <a:lstStyle/>
          <a:p>
            <a:r>
              <a:rPr lang="en-US">
                <a:latin typeface="Tahoma" charset="0"/>
              </a:rPr>
              <a:t>CRAY-1</a:t>
            </a:r>
          </a:p>
          <a:p>
            <a:r>
              <a:rPr lang="en-US">
                <a:latin typeface="Tahoma" charset="0"/>
              </a:rPr>
              <a:t>Russell, </a:t>
            </a:r>
            <a:r>
              <a:rPr lang="ja-JP" altLang="en-US">
                <a:latin typeface="Tahoma" charset="0"/>
              </a:rPr>
              <a:t>“</a:t>
            </a:r>
            <a:r>
              <a:rPr lang="en-US" altLang="ja-JP">
                <a:solidFill>
                  <a:srgbClr val="FF0000"/>
                </a:solidFill>
                <a:latin typeface="Tahoma" charset="0"/>
              </a:rPr>
              <a:t>The CRAY-1 computer system</a:t>
            </a:r>
            <a:r>
              <a:rPr lang="en-US" altLang="ja-JP">
                <a:latin typeface="Tahoma" charset="0"/>
              </a:rPr>
              <a:t>,</a:t>
            </a:r>
            <a:r>
              <a:rPr lang="ja-JP" altLang="en-US">
                <a:latin typeface="Tahoma" charset="0"/>
              </a:rPr>
              <a:t>”</a:t>
            </a:r>
            <a:r>
              <a:rPr lang="en-US" altLang="ja-JP">
                <a:latin typeface="Tahoma" charset="0"/>
              </a:rPr>
              <a:t> CACM 1978.</a:t>
            </a:r>
          </a:p>
          <a:p>
            <a:endParaRPr lang="en-US">
              <a:latin typeface="Tahoma" charset="0"/>
            </a:endParaRPr>
          </a:p>
          <a:p>
            <a:r>
              <a:rPr lang="en-US" sz="2200">
                <a:latin typeface="Tahoma" charset="0"/>
              </a:rPr>
              <a:t>Scalar and vector modes</a:t>
            </a:r>
          </a:p>
          <a:p>
            <a:r>
              <a:rPr lang="en-US" sz="2200">
                <a:latin typeface="Tahoma" charset="0"/>
              </a:rPr>
              <a:t>8 64-element vector registers</a:t>
            </a:r>
          </a:p>
          <a:p>
            <a:r>
              <a:rPr lang="en-US" sz="2200">
                <a:latin typeface="Tahoma" charset="0"/>
              </a:rPr>
              <a:t>64 bits per element</a:t>
            </a:r>
          </a:p>
          <a:p>
            <a:r>
              <a:rPr lang="en-US" sz="2200">
                <a:latin typeface="Tahoma" charset="0"/>
              </a:rPr>
              <a:t>16 memory banks</a:t>
            </a:r>
          </a:p>
          <a:p>
            <a:r>
              <a:rPr lang="en-US" sz="2200">
                <a:latin typeface="Tahoma" charset="0"/>
              </a:rPr>
              <a:t>8 64-bit scalar registers</a:t>
            </a:r>
          </a:p>
          <a:p>
            <a:r>
              <a:rPr lang="en-US" sz="2200">
                <a:latin typeface="Tahoma" charset="0"/>
              </a:rPr>
              <a:t>8 24-bit address registers</a:t>
            </a:r>
          </a:p>
        </p:txBody>
      </p:sp>
      <p:sp>
        <p:nvSpPr>
          <p:cNvPr id="59395"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BDBCE92-0020-FE45-A9F1-029835BBC452}" type="slidenum">
              <a:rPr lang="en-US" sz="1600">
                <a:solidFill>
                  <a:srgbClr val="000000"/>
                </a:solidFill>
                <a:latin typeface="Garamond" charset="0"/>
              </a:rPr>
              <a:pPr eaLnBrk="1" hangingPunct="1"/>
              <a:t>9</a:t>
            </a:fld>
            <a:endParaRPr lang="en-US" sz="1600">
              <a:solidFill>
                <a:srgbClr val="000000"/>
              </a:solidFill>
              <a:latin typeface="Garamond" charset="0"/>
            </a:endParaRPr>
          </a:p>
        </p:txBody>
      </p:sp>
      <p:pic>
        <p:nvPicPr>
          <p:cNvPr id="593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31863"/>
            <a:ext cx="4681538" cy="5708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ounded Rectangle 5"/>
          <p:cNvSpPr>
            <a:spLocks noChangeArrowheads="1"/>
          </p:cNvSpPr>
          <p:nvPr/>
        </p:nvSpPr>
        <p:spPr bwMode="auto">
          <a:xfrm>
            <a:off x="152400" y="3276600"/>
            <a:ext cx="4572000" cy="1219200"/>
          </a:xfrm>
          <a:prstGeom prst="roundRect">
            <a:avLst>
              <a:gd name="adj" fmla="val 16667"/>
            </a:avLst>
          </a:prstGeom>
          <a:noFill/>
          <a:ln w="635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7" name="Rounded Rectangle 6"/>
          <p:cNvSpPr>
            <a:spLocks noChangeArrowheads="1"/>
          </p:cNvSpPr>
          <p:nvPr/>
        </p:nvSpPr>
        <p:spPr bwMode="auto">
          <a:xfrm>
            <a:off x="152400" y="914400"/>
            <a:ext cx="4572000" cy="1981200"/>
          </a:xfrm>
          <a:prstGeom prst="roundRect">
            <a:avLst>
              <a:gd name="adj" fmla="val 16667"/>
            </a:avLst>
          </a:prstGeom>
          <a:noFill/>
          <a:ln w="63500">
            <a:solidFill>
              <a:srgbClr val="008000"/>
            </a:solidFill>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8889623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Title 1"/>
          <p:cNvSpPr>
            <a:spLocks noGrp="1"/>
          </p:cNvSpPr>
          <p:nvPr>
            <p:ph type="title"/>
          </p:nvPr>
        </p:nvSpPr>
        <p:spPr/>
        <p:txBody>
          <a:bodyPr/>
          <a:lstStyle/>
          <a:p>
            <a:r>
              <a:rPr lang="en-US">
                <a:latin typeface="Garamond" charset="0"/>
              </a:rPr>
              <a:t>BIS: Hardware Overview</a:t>
            </a:r>
          </a:p>
        </p:txBody>
      </p:sp>
      <p:sp>
        <p:nvSpPr>
          <p:cNvPr id="3" name="Content Placeholder 2"/>
          <p:cNvSpPr>
            <a:spLocks noGrp="1"/>
          </p:cNvSpPr>
          <p:nvPr>
            <p:ph idx="1"/>
          </p:nvPr>
        </p:nvSpPr>
        <p:spPr>
          <a:xfrm>
            <a:off x="228600" y="1168400"/>
            <a:ext cx="8610600" cy="2565400"/>
          </a:xfrm>
        </p:spPr>
        <p:txBody>
          <a:bodyPr/>
          <a:lstStyle/>
          <a:p>
            <a:r>
              <a:rPr lang="en-US">
                <a:latin typeface="Tahoma" charset="0"/>
              </a:rPr>
              <a:t>Performance-limiting bottleneck </a:t>
            </a:r>
            <a:r>
              <a:rPr lang="en-US">
                <a:solidFill>
                  <a:srgbClr val="0000FF"/>
                </a:solidFill>
                <a:latin typeface="Tahoma" charset="0"/>
              </a:rPr>
              <a:t>identification and acceleration are independent tasks</a:t>
            </a:r>
          </a:p>
          <a:p>
            <a:r>
              <a:rPr lang="en-US">
                <a:latin typeface="Tahoma" charset="0"/>
              </a:rPr>
              <a:t>Acceleration can be accomplished in multiple ways</a:t>
            </a:r>
          </a:p>
          <a:p>
            <a:pPr lvl="1"/>
            <a:r>
              <a:rPr lang="en-US">
                <a:latin typeface="Tahoma" charset="0"/>
              </a:rPr>
              <a:t>Increasing core frequency/voltage</a:t>
            </a:r>
          </a:p>
          <a:p>
            <a:pPr lvl="1"/>
            <a:r>
              <a:rPr lang="en-US">
                <a:latin typeface="Tahoma" charset="0"/>
              </a:rPr>
              <a:t>Prioritization in shared resources </a:t>
            </a:r>
            <a:r>
              <a:rPr lang="en-US" sz="1800">
                <a:solidFill>
                  <a:srgbClr val="28571F"/>
                </a:solidFill>
                <a:latin typeface="Tahoma" charset="0"/>
              </a:rPr>
              <a:t>[Ebrahimi+, MICRO’</a:t>
            </a:r>
            <a:r>
              <a:rPr lang="en-US" altLang="ja-JP" sz="1800">
                <a:solidFill>
                  <a:srgbClr val="28571F"/>
                </a:solidFill>
                <a:latin typeface="Tahoma" charset="0"/>
              </a:rPr>
              <a:t>11]</a:t>
            </a:r>
            <a:endParaRPr lang="en-US" altLang="ja-JP">
              <a:solidFill>
                <a:srgbClr val="28571F"/>
              </a:solidFill>
              <a:latin typeface="Tahoma" charset="0"/>
            </a:endParaRPr>
          </a:p>
          <a:p>
            <a:pPr lvl="1"/>
            <a:r>
              <a:rPr lang="en-US">
                <a:latin typeface="Tahoma" charset="0"/>
              </a:rPr>
              <a:t>Migration to faster cores in an Asymmetric CMP</a:t>
            </a:r>
            <a:endParaRPr lang="en-US">
              <a:solidFill>
                <a:srgbClr val="FF0000"/>
              </a:solidFill>
              <a:latin typeface="Tahoma" charset="0"/>
            </a:endParaRPr>
          </a:p>
          <a:p>
            <a:endParaRPr lang="en-US">
              <a:latin typeface="Tahoma" charset="0"/>
            </a:endParaRPr>
          </a:p>
        </p:txBody>
      </p:sp>
      <p:sp>
        <p:nvSpPr>
          <p:cNvPr id="273411"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7C3B67D-9198-FD47-A64B-E8D595D3A261}" type="slidenum">
              <a:rPr lang="en-US" sz="1600">
                <a:solidFill>
                  <a:srgbClr val="000000"/>
                </a:solidFill>
                <a:latin typeface="Garamond" charset="0"/>
              </a:rPr>
              <a:pPr eaLnBrk="1" hangingPunct="1"/>
              <a:t>90</a:t>
            </a:fld>
            <a:endParaRPr lang="en-US" sz="1600">
              <a:solidFill>
                <a:srgbClr val="000000"/>
              </a:solidFill>
              <a:latin typeface="Garamond" charset="0"/>
            </a:endParaRPr>
          </a:p>
        </p:txBody>
      </p:sp>
      <p:grpSp>
        <p:nvGrpSpPr>
          <p:cNvPr id="2" name="Group 37"/>
          <p:cNvGrpSpPr>
            <a:grpSpLocks/>
          </p:cNvGrpSpPr>
          <p:nvPr/>
        </p:nvGrpSpPr>
        <p:grpSpPr bwMode="auto">
          <a:xfrm>
            <a:off x="3328988" y="3733800"/>
            <a:ext cx="2501900" cy="2409825"/>
            <a:chOff x="3638512" y="3733800"/>
            <a:chExt cx="2501974" cy="2409825"/>
          </a:xfrm>
        </p:grpSpPr>
        <p:sp>
          <p:nvSpPr>
            <p:cNvPr id="5" name="Rectangle 4"/>
            <p:cNvSpPr>
              <a:spLocks noChangeArrowheads="1"/>
            </p:cNvSpPr>
            <p:nvPr/>
          </p:nvSpPr>
          <p:spPr bwMode="auto">
            <a:xfrm>
              <a:off x="3641687" y="3733800"/>
              <a:ext cx="2454348" cy="2408238"/>
            </a:xfrm>
            <a:prstGeom prst="rect">
              <a:avLst/>
            </a:prstGeom>
            <a:noFill/>
            <a:ln w="12700">
              <a:solidFill>
                <a:schemeClr val="tx1"/>
              </a:solidFill>
              <a:miter lim="800000"/>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a:defRPr/>
              </a:pPr>
              <a:endParaRPr lang="en-US">
                <a:solidFill>
                  <a:srgbClr val="FFFFFF"/>
                </a:solidFill>
                <a:latin typeface="Tahoma"/>
                <a:ea typeface="ＭＳ Ｐゴシック" charset="0"/>
                <a:cs typeface="ＭＳ Ｐゴシック" charset="0"/>
              </a:endParaRPr>
            </a:p>
          </p:txBody>
        </p:sp>
        <p:cxnSp>
          <p:nvCxnSpPr>
            <p:cNvPr id="7" name="Straight Connector 6"/>
            <p:cNvCxnSpPr>
              <a:cxnSpLocks noChangeShapeType="1"/>
              <a:stCxn id="5" idx="0"/>
              <a:endCxn id="5" idx="2"/>
            </p:cNvCxnSpPr>
            <p:nvPr/>
          </p:nvCxnSpPr>
          <p:spPr bwMode="auto">
            <a:xfrm>
              <a:off x="4868860" y="3733800"/>
              <a:ext cx="0" cy="2408238"/>
            </a:xfrm>
            <a:prstGeom prst="line">
              <a:avLst/>
            </a:prstGeom>
            <a:noFill/>
            <a:ln w="12700">
              <a:solidFill>
                <a:schemeClr val="tx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9" name="Straight Connector 8"/>
            <p:cNvCxnSpPr>
              <a:cxnSpLocks noChangeShapeType="1"/>
            </p:cNvCxnSpPr>
            <p:nvPr/>
          </p:nvCxnSpPr>
          <p:spPr bwMode="auto">
            <a:xfrm>
              <a:off x="4251305" y="3738563"/>
              <a:ext cx="23813" cy="2405062"/>
            </a:xfrm>
            <a:prstGeom prst="line">
              <a:avLst/>
            </a:prstGeom>
            <a:noFill/>
            <a:ln w="12700">
              <a:solidFill>
                <a:schemeClr val="tx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10" name="Straight Connector 9"/>
            <p:cNvCxnSpPr>
              <a:cxnSpLocks noChangeShapeType="1"/>
              <a:stCxn id="5" idx="1"/>
              <a:endCxn id="5" idx="3"/>
            </p:cNvCxnSpPr>
            <p:nvPr/>
          </p:nvCxnSpPr>
          <p:spPr bwMode="auto">
            <a:xfrm>
              <a:off x="3641687" y="4937125"/>
              <a:ext cx="2454348" cy="0"/>
            </a:xfrm>
            <a:prstGeom prst="line">
              <a:avLst/>
            </a:prstGeom>
            <a:noFill/>
            <a:ln w="12700">
              <a:solidFill>
                <a:schemeClr val="tx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13" name="Straight Connector 12"/>
            <p:cNvCxnSpPr>
              <a:cxnSpLocks noChangeShapeType="1"/>
            </p:cNvCxnSpPr>
            <p:nvPr/>
          </p:nvCxnSpPr>
          <p:spPr bwMode="auto">
            <a:xfrm>
              <a:off x="3649624" y="5551488"/>
              <a:ext cx="2454348" cy="0"/>
            </a:xfrm>
            <a:prstGeom prst="line">
              <a:avLst/>
            </a:prstGeom>
            <a:noFill/>
            <a:ln w="12700">
              <a:solidFill>
                <a:schemeClr val="tx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18" name="Straight Connector 17"/>
            <p:cNvCxnSpPr>
              <a:cxnSpLocks noChangeShapeType="1"/>
            </p:cNvCxnSpPr>
            <p:nvPr/>
          </p:nvCxnSpPr>
          <p:spPr bwMode="auto">
            <a:xfrm>
              <a:off x="3659150" y="4344988"/>
              <a:ext cx="1208124" cy="0"/>
            </a:xfrm>
            <a:prstGeom prst="line">
              <a:avLst/>
            </a:prstGeom>
            <a:noFill/>
            <a:ln w="12700">
              <a:solidFill>
                <a:schemeClr val="tx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20" name="Straight Connector 19"/>
            <p:cNvCxnSpPr>
              <a:cxnSpLocks noChangeShapeType="1"/>
            </p:cNvCxnSpPr>
            <p:nvPr/>
          </p:nvCxnSpPr>
          <p:spPr bwMode="auto">
            <a:xfrm flipH="1" flipV="1">
              <a:off x="5476891" y="4948238"/>
              <a:ext cx="4762" cy="1190625"/>
            </a:xfrm>
            <a:prstGeom prst="line">
              <a:avLst/>
            </a:prstGeom>
            <a:noFill/>
            <a:ln w="12700">
              <a:solidFill>
                <a:schemeClr val="tx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sp>
          <p:nvSpPr>
            <p:cNvPr id="273421" name="TextBox 24"/>
            <p:cNvSpPr txBox="1">
              <a:spLocks noChangeArrowheads="1"/>
            </p:cNvSpPr>
            <p:nvPr/>
          </p:nvSpPr>
          <p:spPr bwMode="auto">
            <a:xfrm>
              <a:off x="4852954" y="4148138"/>
              <a:ext cx="128753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a:solidFill>
                    <a:srgbClr val="000000"/>
                  </a:solidFill>
                </a:rPr>
                <a:t>Large core</a:t>
              </a:r>
            </a:p>
          </p:txBody>
        </p:sp>
        <p:sp>
          <p:nvSpPr>
            <p:cNvPr id="273422" name="TextBox 25"/>
            <p:cNvSpPr txBox="1">
              <a:spLocks noChangeArrowheads="1"/>
            </p:cNvSpPr>
            <p:nvPr/>
          </p:nvSpPr>
          <p:spPr bwMode="auto">
            <a:xfrm>
              <a:off x="3643274" y="3771900"/>
              <a:ext cx="633507"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a:solidFill>
                    <a:srgbClr val="000000"/>
                  </a:solidFill>
                </a:rPr>
                <a:t>Small</a:t>
              </a:r>
            </a:p>
            <a:p>
              <a:pPr eaLnBrk="1" fontAlgn="base" hangingPunct="1">
                <a:spcBef>
                  <a:spcPct val="0"/>
                </a:spcBef>
                <a:spcAft>
                  <a:spcPct val="0"/>
                </a:spcAft>
              </a:pPr>
              <a:r>
                <a:rPr lang="en-US" sz="1400">
                  <a:solidFill>
                    <a:srgbClr val="000000"/>
                  </a:solidFill>
                </a:rPr>
                <a:t> core</a:t>
              </a:r>
            </a:p>
          </p:txBody>
        </p:sp>
        <p:sp>
          <p:nvSpPr>
            <p:cNvPr id="273423" name="TextBox 26"/>
            <p:cNvSpPr txBox="1">
              <a:spLocks noChangeArrowheads="1"/>
            </p:cNvSpPr>
            <p:nvPr/>
          </p:nvSpPr>
          <p:spPr bwMode="auto">
            <a:xfrm>
              <a:off x="4262398" y="3771897"/>
              <a:ext cx="633507"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a:solidFill>
                    <a:srgbClr val="000000"/>
                  </a:solidFill>
                </a:rPr>
                <a:t>Small</a:t>
              </a:r>
            </a:p>
            <a:p>
              <a:pPr eaLnBrk="1" fontAlgn="base" hangingPunct="1">
                <a:spcBef>
                  <a:spcPct val="0"/>
                </a:spcBef>
                <a:spcAft>
                  <a:spcPct val="0"/>
                </a:spcAft>
              </a:pPr>
              <a:r>
                <a:rPr lang="en-US" sz="1400">
                  <a:solidFill>
                    <a:srgbClr val="000000"/>
                  </a:solidFill>
                </a:rPr>
                <a:t> core</a:t>
              </a:r>
            </a:p>
          </p:txBody>
        </p:sp>
        <p:sp>
          <p:nvSpPr>
            <p:cNvPr id="273424" name="TextBox 27"/>
            <p:cNvSpPr txBox="1">
              <a:spLocks noChangeArrowheads="1"/>
            </p:cNvSpPr>
            <p:nvPr/>
          </p:nvSpPr>
          <p:spPr bwMode="auto">
            <a:xfrm>
              <a:off x="3643274" y="4381500"/>
              <a:ext cx="633507"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a:solidFill>
                    <a:srgbClr val="000000"/>
                  </a:solidFill>
                </a:rPr>
                <a:t>Small</a:t>
              </a:r>
            </a:p>
            <a:p>
              <a:pPr eaLnBrk="1" fontAlgn="base" hangingPunct="1">
                <a:spcBef>
                  <a:spcPct val="0"/>
                </a:spcBef>
                <a:spcAft>
                  <a:spcPct val="0"/>
                </a:spcAft>
              </a:pPr>
              <a:r>
                <a:rPr lang="en-US" sz="1400">
                  <a:solidFill>
                    <a:srgbClr val="000000"/>
                  </a:solidFill>
                </a:rPr>
                <a:t> core</a:t>
              </a:r>
            </a:p>
          </p:txBody>
        </p:sp>
        <p:sp>
          <p:nvSpPr>
            <p:cNvPr id="273425" name="TextBox 28"/>
            <p:cNvSpPr txBox="1">
              <a:spLocks noChangeArrowheads="1"/>
            </p:cNvSpPr>
            <p:nvPr/>
          </p:nvSpPr>
          <p:spPr bwMode="auto">
            <a:xfrm>
              <a:off x="4262398" y="4381497"/>
              <a:ext cx="633507"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a:solidFill>
                    <a:srgbClr val="000000"/>
                  </a:solidFill>
                </a:rPr>
                <a:t>Small</a:t>
              </a:r>
            </a:p>
            <a:p>
              <a:pPr eaLnBrk="1" fontAlgn="base" hangingPunct="1">
                <a:spcBef>
                  <a:spcPct val="0"/>
                </a:spcBef>
                <a:spcAft>
                  <a:spcPct val="0"/>
                </a:spcAft>
              </a:pPr>
              <a:r>
                <a:rPr lang="en-US" sz="1400">
                  <a:solidFill>
                    <a:srgbClr val="000000"/>
                  </a:solidFill>
                </a:rPr>
                <a:t> core</a:t>
              </a:r>
            </a:p>
          </p:txBody>
        </p:sp>
        <p:sp>
          <p:nvSpPr>
            <p:cNvPr id="273426" name="TextBox 29"/>
            <p:cNvSpPr txBox="1">
              <a:spLocks noChangeArrowheads="1"/>
            </p:cNvSpPr>
            <p:nvPr/>
          </p:nvSpPr>
          <p:spPr bwMode="auto">
            <a:xfrm>
              <a:off x="3638512" y="4986337"/>
              <a:ext cx="633507"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a:solidFill>
                    <a:srgbClr val="000000"/>
                  </a:solidFill>
                </a:rPr>
                <a:t>Small</a:t>
              </a:r>
            </a:p>
            <a:p>
              <a:pPr eaLnBrk="1" fontAlgn="base" hangingPunct="1">
                <a:spcBef>
                  <a:spcPct val="0"/>
                </a:spcBef>
                <a:spcAft>
                  <a:spcPct val="0"/>
                </a:spcAft>
              </a:pPr>
              <a:r>
                <a:rPr lang="en-US" sz="1400">
                  <a:solidFill>
                    <a:srgbClr val="000000"/>
                  </a:solidFill>
                </a:rPr>
                <a:t> core</a:t>
              </a:r>
            </a:p>
          </p:txBody>
        </p:sp>
        <p:sp>
          <p:nvSpPr>
            <p:cNvPr id="273427" name="TextBox 30"/>
            <p:cNvSpPr txBox="1">
              <a:spLocks noChangeArrowheads="1"/>
            </p:cNvSpPr>
            <p:nvPr/>
          </p:nvSpPr>
          <p:spPr bwMode="auto">
            <a:xfrm>
              <a:off x="4257636" y="4986334"/>
              <a:ext cx="633507"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a:solidFill>
                    <a:srgbClr val="000000"/>
                  </a:solidFill>
                </a:rPr>
                <a:t>Small</a:t>
              </a:r>
            </a:p>
            <a:p>
              <a:pPr eaLnBrk="1" fontAlgn="base" hangingPunct="1">
                <a:spcBef>
                  <a:spcPct val="0"/>
                </a:spcBef>
                <a:spcAft>
                  <a:spcPct val="0"/>
                </a:spcAft>
              </a:pPr>
              <a:r>
                <a:rPr lang="en-US" sz="1400">
                  <a:solidFill>
                    <a:srgbClr val="000000"/>
                  </a:solidFill>
                </a:rPr>
                <a:t> core</a:t>
              </a:r>
            </a:p>
          </p:txBody>
        </p:sp>
        <p:sp>
          <p:nvSpPr>
            <p:cNvPr id="273428" name="TextBox 31"/>
            <p:cNvSpPr txBox="1">
              <a:spLocks noChangeArrowheads="1"/>
            </p:cNvSpPr>
            <p:nvPr/>
          </p:nvSpPr>
          <p:spPr bwMode="auto">
            <a:xfrm>
              <a:off x="4857711" y="4986337"/>
              <a:ext cx="633507"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a:solidFill>
                    <a:srgbClr val="000000"/>
                  </a:solidFill>
                </a:rPr>
                <a:t>Small</a:t>
              </a:r>
            </a:p>
            <a:p>
              <a:pPr eaLnBrk="1" fontAlgn="base" hangingPunct="1">
                <a:spcBef>
                  <a:spcPct val="0"/>
                </a:spcBef>
                <a:spcAft>
                  <a:spcPct val="0"/>
                </a:spcAft>
              </a:pPr>
              <a:r>
                <a:rPr lang="en-US" sz="1400">
                  <a:solidFill>
                    <a:srgbClr val="000000"/>
                  </a:solidFill>
                </a:rPr>
                <a:t> core</a:t>
              </a:r>
            </a:p>
          </p:txBody>
        </p:sp>
        <p:sp>
          <p:nvSpPr>
            <p:cNvPr id="273429" name="TextBox 32"/>
            <p:cNvSpPr txBox="1">
              <a:spLocks noChangeArrowheads="1"/>
            </p:cNvSpPr>
            <p:nvPr/>
          </p:nvSpPr>
          <p:spPr bwMode="auto">
            <a:xfrm>
              <a:off x="5476835" y="4986334"/>
              <a:ext cx="633507"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a:solidFill>
                    <a:srgbClr val="000000"/>
                  </a:solidFill>
                </a:rPr>
                <a:t>Small</a:t>
              </a:r>
            </a:p>
            <a:p>
              <a:pPr eaLnBrk="1" fontAlgn="base" hangingPunct="1">
                <a:spcBef>
                  <a:spcPct val="0"/>
                </a:spcBef>
                <a:spcAft>
                  <a:spcPct val="0"/>
                </a:spcAft>
              </a:pPr>
              <a:r>
                <a:rPr lang="en-US" sz="1400">
                  <a:solidFill>
                    <a:srgbClr val="000000"/>
                  </a:solidFill>
                </a:rPr>
                <a:t> core</a:t>
              </a:r>
            </a:p>
          </p:txBody>
        </p:sp>
        <p:sp>
          <p:nvSpPr>
            <p:cNvPr id="273430" name="TextBox 33"/>
            <p:cNvSpPr txBox="1">
              <a:spLocks noChangeArrowheads="1"/>
            </p:cNvSpPr>
            <p:nvPr/>
          </p:nvSpPr>
          <p:spPr bwMode="auto">
            <a:xfrm>
              <a:off x="3643274" y="5586413"/>
              <a:ext cx="633507"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a:solidFill>
                    <a:srgbClr val="000000"/>
                  </a:solidFill>
                </a:rPr>
                <a:t>Small</a:t>
              </a:r>
            </a:p>
            <a:p>
              <a:pPr eaLnBrk="1" fontAlgn="base" hangingPunct="1">
                <a:spcBef>
                  <a:spcPct val="0"/>
                </a:spcBef>
                <a:spcAft>
                  <a:spcPct val="0"/>
                </a:spcAft>
              </a:pPr>
              <a:r>
                <a:rPr lang="en-US" sz="1400">
                  <a:solidFill>
                    <a:srgbClr val="000000"/>
                  </a:solidFill>
                </a:rPr>
                <a:t> core</a:t>
              </a:r>
            </a:p>
          </p:txBody>
        </p:sp>
        <p:sp>
          <p:nvSpPr>
            <p:cNvPr id="273431" name="TextBox 34"/>
            <p:cNvSpPr txBox="1">
              <a:spLocks noChangeArrowheads="1"/>
            </p:cNvSpPr>
            <p:nvPr/>
          </p:nvSpPr>
          <p:spPr bwMode="auto">
            <a:xfrm>
              <a:off x="4262398" y="5586410"/>
              <a:ext cx="633507"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a:solidFill>
                    <a:srgbClr val="000000"/>
                  </a:solidFill>
                </a:rPr>
                <a:t>Small</a:t>
              </a:r>
            </a:p>
            <a:p>
              <a:pPr eaLnBrk="1" fontAlgn="base" hangingPunct="1">
                <a:spcBef>
                  <a:spcPct val="0"/>
                </a:spcBef>
                <a:spcAft>
                  <a:spcPct val="0"/>
                </a:spcAft>
              </a:pPr>
              <a:r>
                <a:rPr lang="en-US" sz="1400">
                  <a:solidFill>
                    <a:srgbClr val="000000"/>
                  </a:solidFill>
                </a:rPr>
                <a:t> core</a:t>
              </a:r>
            </a:p>
          </p:txBody>
        </p:sp>
        <p:sp>
          <p:nvSpPr>
            <p:cNvPr id="273432" name="TextBox 35"/>
            <p:cNvSpPr txBox="1">
              <a:spLocks noChangeArrowheads="1"/>
            </p:cNvSpPr>
            <p:nvPr/>
          </p:nvSpPr>
          <p:spPr bwMode="auto">
            <a:xfrm>
              <a:off x="4862474" y="5595937"/>
              <a:ext cx="633507"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a:solidFill>
                    <a:srgbClr val="000000"/>
                  </a:solidFill>
                </a:rPr>
                <a:t>Small</a:t>
              </a:r>
            </a:p>
            <a:p>
              <a:pPr eaLnBrk="1" fontAlgn="base" hangingPunct="1">
                <a:spcBef>
                  <a:spcPct val="0"/>
                </a:spcBef>
                <a:spcAft>
                  <a:spcPct val="0"/>
                </a:spcAft>
              </a:pPr>
              <a:r>
                <a:rPr lang="en-US" sz="1400">
                  <a:solidFill>
                    <a:srgbClr val="000000"/>
                  </a:solidFill>
                </a:rPr>
                <a:t> core</a:t>
              </a:r>
            </a:p>
          </p:txBody>
        </p:sp>
        <p:sp>
          <p:nvSpPr>
            <p:cNvPr id="273433" name="TextBox 36"/>
            <p:cNvSpPr txBox="1">
              <a:spLocks noChangeArrowheads="1"/>
            </p:cNvSpPr>
            <p:nvPr/>
          </p:nvSpPr>
          <p:spPr bwMode="auto">
            <a:xfrm>
              <a:off x="5481598" y="5595934"/>
              <a:ext cx="633507"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a:solidFill>
                    <a:srgbClr val="000000"/>
                  </a:solidFill>
                </a:rPr>
                <a:t>Small</a:t>
              </a:r>
            </a:p>
            <a:p>
              <a:pPr eaLnBrk="1" fontAlgn="base" hangingPunct="1">
                <a:spcBef>
                  <a:spcPct val="0"/>
                </a:spcBef>
                <a:spcAft>
                  <a:spcPct val="0"/>
                </a:spcAft>
              </a:pPr>
              <a:r>
                <a:rPr lang="en-US" sz="1400">
                  <a:solidFill>
                    <a:srgbClr val="000000"/>
                  </a:solidFill>
                </a:rPr>
                <a:t> core</a:t>
              </a:r>
            </a:p>
          </p:txBody>
        </p:sp>
      </p:grpSp>
      <p:sp>
        <p:nvSpPr>
          <p:cNvPr id="26" name="Rectangle 25"/>
          <p:cNvSpPr>
            <a:spLocks noChangeArrowheads="1"/>
          </p:cNvSpPr>
          <p:nvPr/>
        </p:nvSpPr>
        <p:spPr bwMode="auto">
          <a:xfrm>
            <a:off x="944563" y="3243263"/>
            <a:ext cx="6126162" cy="395287"/>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a:defRPr/>
            </a:pPr>
            <a:endParaRPr lang="en-US">
              <a:solidFill>
                <a:srgbClr val="FFFFFF"/>
              </a:solidFill>
              <a:latin typeface="Tahoma"/>
              <a:ea typeface="ＭＳ Ｐゴシック" charset="0"/>
              <a:cs typeface="ＭＳ Ｐゴシック" charset="0"/>
            </a:endParaRPr>
          </a:p>
        </p:txBody>
      </p:sp>
    </p:spTree>
    <p:extLst>
      <p:ext uri="{BB962C8B-B14F-4D97-AF65-F5344CB8AC3E}">
        <p14:creationId xmlns:p14="http://schemas.microsoft.com/office/powerpoint/2010/main" val="2107954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AutoShape 3"/>
          <p:cNvSpPr>
            <a:spLocks noChangeArrowheads="1"/>
          </p:cNvSpPr>
          <p:nvPr/>
        </p:nvSpPr>
        <p:spPr bwMode="auto">
          <a:xfrm>
            <a:off x="280988" y="2871788"/>
            <a:ext cx="311785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latin typeface="Tahoma"/>
                <a:ea typeface="ＭＳ Ｐゴシック" charset="-128"/>
                <a:cs typeface="ＭＳ Ｐゴシック" charset="0"/>
              </a:rPr>
              <a:t>Annotate</a:t>
            </a:r>
            <a:br>
              <a:rPr lang="en-US" sz="2000" dirty="0">
                <a:solidFill>
                  <a:srgbClr val="000000"/>
                </a:solidFill>
                <a:latin typeface="Tahoma"/>
                <a:ea typeface="ＭＳ Ｐゴシック" charset="-128"/>
                <a:cs typeface="ＭＳ Ｐゴシック" charset="0"/>
              </a:rPr>
            </a:br>
            <a:r>
              <a:rPr lang="en-US" sz="2000" i="1" dirty="0">
                <a:solidFill>
                  <a:srgbClr val="000000"/>
                </a:solidFill>
                <a:latin typeface="Tahoma"/>
                <a:ea typeface="ＭＳ Ｐゴシック" charset="-128"/>
                <a:cs typeface="ＭＳ Ｐゴシック" charset="0"/>
              </a:rPr>
              <a:t>bottleneck </a:t>
            </a:r>
            <a:r>
              <a:rPr lang="en-US" sz="2000" dirty="0">
                <a:solidFill>
                  <a:srgbClr val="000000"/>
                </a:solidFill>
                <a:latin typeface="Tahoma"/>
                <a:ea typeface="ＭＳ Ｐゴシック" charset="-128"/>
                <a:cs typeface="ＭＳ Ｐゴシック" charset="0"/>
              </a:rPr>
              <a:t>code</a:t>
            </a:r>
          </a:p>
          <a:p>
            <a:pPr marL="342900" indent="-342900">
              <a:buFontTx/>
              <a:buAutoNum type="arabicPeriod"/>
              <a:defRPr/>
            </a:pPr>
            <a:r>
              <a:rPr lang="en-US" sz="2000" dirty="0">
                <a:solidFill>
                  <a:srgbClr val="000000"/>
                </a:solidFill>
                <a:latin typeface="Tahoma"/>
                <a:ea typeface="ＭＳ Ｐゴシック" charset="-128"/>
                <a:cs typeface="ＭＳ Ｐゴシック" charset="0"/>
              </a:rPr>
              <a:t>Implement </a:t>
            </a:r>
            <a:r>
              <a:rPr lang="en-US" sz="2000" i="1" dirty="0">
                <a:solidFill>
                  <a:srgbClr val="000000"/>
                </a:solidFill>
                <a:latin typeface="Tahoma"/>
                <a:ea typeface="ＭＳ Ｐゴシック" charset="-128"/>
                <a:cs typeface="ＭＳ Ｐゴシック" charset="0"/>
              </a:rPr>
              <a:t>waiting</a:t>
            </a:r>
            <a:endParaRPr lang="en-US" sz="2000" dirty="0">
              <a:solidFill>
                <a:srgbClr val="000000"/>
              </a:solidFill>
              <a:latin typeface="Tahoma"/>
              <a:ea typeface="ＭＳ Ｐゴシック" charset="-128"/>
              <a:cs typeface="ＭＳ Ｐゴシック" charset="0"/>
            </a:endParaRPr>
          </a:p>
          <a:p>
            <a:pPr>
              <a:defRPr/>
            </a:pPr>
            <a:r>
              <a:rPr lang="en-US" sz="2000" dirty="0">
                <a:solidFill>
                  <a:srgbClr val="000000"/>
                </a:solidFill>
                <a:latin typeface="Tahoma"/>
                <a:ea typeface="ＭＳ Ｐゴシック" charset="-128"/>
                <a:cs typeface="ＭＳ Ｐゴシック" charset="0"/>
              </a:rPr>
              <a:t>     for bottlenecks</a:t>
            </a:r>
          </a:p>
        </p:txBody>
      </p:sp>
      <p:sp>
        <p:nvSpPr>
          <p:cNvPr id="69637" name="AutoShape 4"/>
          <p:cNvSpPr>
            <a:spLocks noChangeArrowheads="1"/>
          </p:cNvSpPr>
          <p:nvPr/>
        </p:nvSpPr>
        <p:spPr bwMode="auto">
          <a:xfrm>
            <a:off x="5614988" y="2871788"/>
            <a:ext cx="327025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Measure </a:t>
            </a:r>
            <a:r>
              <a:rPr lang="en-US" sz="2000" i="1" dirty="0">
                <a:solidFill>
                  <a:srgbClr val="000000"/>
                </a:solidFill>
                <a:latin typeface="Arial" pitchFamily="-106" charset="0"/>
                <a:ea typeface="ＭＳ Ｐゴシック" pitchFamily="-106" charset="-128"/>
                <a:cs typeface="ＭＳ Ｐゴシック" pitchFamily="-106" charset="-128"/>
              </a:rPr>
              <a:t>thread </a:t>
            </a:r>
            <a:br>
              <a:rPr lang="en-US" sz="2000" i="1" dirty="0">
                <a:solidFill>
                  <a:srgbClr val="000000"/>
                </a:solidFill>
                <a:latin typeface="Arial" pitchFamily="-106" charset="0"/>
                <a:ea typeface="ＭＳ Ｐゴシック" pitchFamily="-106" charset="-128"/>
                <a:cs typeface="ＭＳ Ｐゴシック" pitchFamily="-106" charset="-128"/>
              </a:rPr>
            </a:br>
            <a:r>
              <a:rPr lang="en-US" sz="2000" i="1" dirty="0">
                <a:solidFill>
                  <a:srgbClr val="000000"/>
                </a:solidFill>
                <a:latin typeface="Arial" pitchFamily="-106" charset="0"/>
                <a:ea typeface="ＭＳ Ｐゴシック" pitchFamily="-106" charset="-128"/>
                <a:cs typeface="ＭＳ Ｐゴシック" pitchFamily="-106" charset="-128"/>
              </a:rPr>
              <a:t>waiting cycles (TWC)</a:t>
            </a:r>
            <a:br>
              <a:rPr lang="en-US" sz="2000" i="1"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for each bottleneck</a:t>
            </a:r>
          </a:p>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Accelerate bottleneck(s)</a:t>
            </a:r>
            <a:br>
              <a:rPr lang="en-US" sz="2000"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with the highest TWC</a:t>
            </a:r>
          </a:p>
        </p:txBody>
      </p:sp>
      <p:sp>
        <p:nvSpPr>
          <p:cNvPr id="30724" name="Line 5"/>
          <p:cNvSpPr>
            <a:spLocks noChangeShapeType="1"/>
          </p:cNvSpPr>
          <p:nvPr/>
        </p:nvSpPr>
        <p:spPr bwMode="auto">
          <a:xfrm flipV="1">
            <a:off x="3419475" y="3797300"/>
            <a:ext cx="2206625" cy="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75460" name="Text Box 6"/>
          <p:cNvSpPr txBox="1">
            <a:spLocks noChangeArrowheads="1"/>
          </p:cNvSpPr>
          <p:nvPr/>
        </p:nvSpPr>
        <p:spPr bwMode="auto">
          <a:xfrm>
            <a:off x="3203575" y="3074988"/>
            <a:ext cx="2574925"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rPr>
              <a:t>Binary containing </a:t>
            </a:r>
            <a:br>
              <a:rPr lang="en-US" sz="1800">
                <a:solidFill>
                  <a:srgbClr val="000000"/>
                </a:solidFill>
              </a:rPr>
            </a:br>
            <a:r>
              <a:rPr lang="en-US" sz="1800">
                <a:solidFill>
                  <a:srgbClr val="000000"/>
                </a:solidFill>
              </a:rPr>
              <a:t> </a:t>
            </a:r>
            <a:r>
              <a:rPr lang="en-US" sz="1800" b="1">
                <a:solidFill>
                  <a:srgbClr val="000000"/>
                </a:solidFill>
              </a:rPr>
              <a:t>BIS instructions</a:t>
            </a:r>
          </a:p>
        </p:txBody>
      </p:sp>
      <p:sp>
        <p:nvSpPr>
          <p:cNvPr id="275461" name="Text Box 7"/>
          <p:cNvSpPr txBox="1">
            <a:spLocks noChangeArrowheads="1"/>
          </p:cNvSpPr>
          <p:nvPr/>
        </p:nvSpPr>
        <p:spPr bwMode="auto">
          <a:xfrm>
            <a:off x="477838" y="2460625"/>
            <a:ext cx="4208462"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b="1" i="1">
                <a:solidFill>
                  <a:srgbClr val="000000"/>
                </a:solidFill>
              </a:rPr>
              <a:t>Compiler/Library/Programmer</a:t>
            </a:r>
          </a:p>
        </p:txBody>
      </p:sp>
      <p:sp>
        <p:nvSpPr>
          <p:cNvPr id="275462" name="Text Box 8"/>
          <p:cNvSpPr txBox="1">
            <a:spLocks noChangeArrowheads="1"/>
          </p:cNvSpPr>
          <p:nvPr/>
        </p:nvSpPr>
        <p:spPr bwMode="auto">
          <a:xfrm>
            <a:off x="5961063" y="2459038"/>
            <a:ext cx="1738312"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b="1" i="1">
                <a:solidFill>
                  <a:srgbClr val="000000"/>
                </a:solidFill>
              </a:rPr>
              <a:t>Hardware</a:t>
            </a:r>
          </a:p>
        </p:txBody>
      </p:sp>
      <p:sp>
        <p:nvSpPr>
          <p:cNvPr id="275463"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7142D36-F132-1749-BEAC-B122C1D20403}" type="slidenum">
              <a:rPr lang="en-US" sz="1600">
                <a:solidFill>
                  <a:srgbClr val="000000"/>
                </a:solidFill>
                <a:latin typeface="Garamond" charset="0"/>
              </a:rPr>
              <a:pPr eaLnBrk="1" hangingPunct="1"/>
              <a:t>91</a:t>
            </a:fld>
            <a:endParaRPr lang="en-US" sz="1600">
              <a:solidFill>
                <a:srgbClr val="000000"/>
              </a:solidFill>
              <a:latin typeface="Garamond" charset="0"/>
            </a:endParaRPr>
          </a:p>
        </p:txBody>
      </p:sp>
      <p:sp>
        <p:nvSpPr>
          <p:cNvPr id="275464" name="Title 1"/>
          <p:cNvSpPr>
            <a:spLocks noGrp="1"/>
          </p:cNvSpPr>
          <p:nvPr>
            <p:ph type="title"/>
          </p:nvPr>
        </p:nvSpPr>
        <p:spPr>
          <a:xfrm>
            <a:off x="0" y="152400"/>
            <a:ext cx="9144000" cy="1066800"/>
          </a:xfrm>
        </p:spPr>
        <p:txBody>
          <a:bodyPr/>
          <a:lstStyle/>
          <a:p>
            <a:r>
              <a:rPr lang="en-US" sz="3900">
                <a:latin typeface="Garamond" charset="0"/>
              </a:rPr>
              <a:t>Bottleneck Identification and Scheduling (BIS)</a:t>
            </a:r>
          </a:p>
        </p:txBody>
      </p:sp>
      <p:sp>
        <p:nvSpPr>
          <p:cNvPr id="15" name="Rectangle 14"/>
          <p:cNvSpPr>
            <a:spLocks noChangeArrowheads="1"/>
          </p:cNvSpPr>
          <p:nvPr/>
        </p:nvSpPr>
        <p:spPr bwMode="auto">
          <a:xfrm>
            <a:off x="5489575" y="2963863"/>
            <a:ext cx="3578225" cy="990600"/>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a:defRPr/>
            </a:pPr>
            <a:endParaRPr lang="en-US">
              <a:solidFill>
                <a:srgbClr val="FFFFFF"/>
              </a:solidFill>
              <a:latin typeface="Tahoma"/>
              <a:ea typeface="ＭＳ Ｐゴシック" charset="0"/>
              <a:cs typeface="ＭＳ Ｐゴシック" charset="0"/>
            </a:endParaRPr>
          </a:p>
        </p:txBody>
      </p:sp>
    </p:spTree>
    <p:extLst>
      <p:ext uri="{BB962C8B-B14F-4D97-AF65-F5344CB8AC3E}">
        <p14:creationId xmlns:p14="http://schemas.microsoft.com/office/powerpoint/2010/main" val="29662353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Title 1"/>
          <p:cNvSpPr>
            <a:spLocks noGrp="1"/>
          </p:cNvSpPr>
          <p:nvPr>
            <p:ph type="title"/>
          </p:nvPr>
        </p:nvSpPr>
        <p:spPr>
          <a:xfrm>
            <a:off x="228600" y="152400"/>
            <a:ext cx="8915400" cy="1066800"/>
          </a:xfrm>
        </p:spPr>
        <p:txBody>
          <a:bodyPr/>
          <a:lstStyle/>
          <a:p>
            <a:r>
              <a:rPr lang="en-US" sz="3100">
                <a:latin typeface="Garamond" charset="0"/>
              </a:rPr>
              <a:t>Determining Thread Waiting Cycles for Each Bottleneck</a:t>
            </a:r>
          </a:p>
        </p:txBody>
      </p:sp>
      <p:sp>
        <p:nvSpPr>
          <p:cNvPr id="277506"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7668A69-973E-5F46-AD2D-B2895C1724C1}" type="slidenum">
              <a:rPr lang="en-US" sz="1600">
                <a:solidFill>
                  <a:srgbClr val="000000"/>
                </a:solidFill>
                <a:latin typeface="Garamond" charset="0"/>
              </a:rPr>
              <a:pPr eaLnBrk="1" hangingPunct="1"/>
              <a:t>92</a:t>
            </a:fld>
            <a:endParaRPr lang="en-US" sz="1600">
              <a:solidFill>
                <a:srgbClr val="000000"/>
              </a:solidFill>
              <a:latin typeface="Garamond" charset="0"/>
            </a:endParaRPr>
          </a:p>
        </p:txBody>
      </p:sp>
      <p:sp>
        <p:nvSpPr>
          <p:cNvPr id="5" name="Rectangle 4"/>
          <p:cNvSpPr/>
          <p:nvPr/>
        </p:nvSpPr>
        <p:spPr>
          <a:xfrm>
            <a:off x="327025" y="1192213"/>
            <a:ext cx="2405063" cy="1925637"/>
          </a:xfrm>
          <a:prstGeom prst="rect">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cxnSp>
        <p:nvCxnSpPr>
          <p:cNvPr id="21" name="Straight Arrow Connector 20"/>
          <p:cNvCxnSpPr/>
          <p:nvPr/>
        </p:nvCxnSpPr>
        <p:spPr>
          <a:xfrm>
            <a:off x="2732088" y="1895475"/>
            <a:ext cx="3635375"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77509" name="TextBox 23"/>
          <p:cNvSpPr txBox="1">
            <a:spLocks noChangeArrowheads="1"/>
          </p:cNvSpPr>
          <p:nvPr/>
        </p:nvSpPr>
        <p:spPr bwMode="auto">
          <a:xfrm>
            <a:off x="1517650" y="1181100"/>
            <a:ext cx="122078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i="1">
                <a:solidFill>
                  <a:srgbClr val="000000"/>
                </a:solidFill>
              </a:rPr>
              <a:t>Small Core 1</a:t>
            </a:r>
          </a:p>
        </p:txBody>
      </p:sp>
      <p:sp>
        <p:nvSpPr>
          <p:cNvPr id="27" name="Rectangle 26"/>
          <p:cNvSpPr/>
          <p:nvPr/>
        </p:nvSpPr>
        <p:spPr>
          <a:xfrm>
            <a:off x="6356350" y="1209675"/>
            <a:ext cx="2468563" cy="3130550"/>
          </a:xfrm>
          <a:prstGeom prst="rect">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277511" name="TextBox 40"/>
          <p:cNvSpPr txBox="1">
            <a:spLocks noChangeArrowheads="1"/>
          </p:cNvSpPr>
          <p:nvPr/>
        </p:nvSpPr>
        <p:spPr bwMode="auto">
          <a:xfrm>
            <a:off x="7534275" y="1198563"/>
            <a:ext cx="122872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i="1">
                <a:solidFill>
                  <a:srgbClr val="000000"/>
                </a:solidFill>
              </a:rPr>
              <a:t>Large Core 0</a:t>
            </a:r>
          </a:p>
        </p:txBody>
      </p:sp>
      <p:sp>
        <p:nvSpPr>
          <p:cNvPr id="58" name="Rectangle 57"/>
          <p:cNvSpPr/>
          <p:nvPr/>
        </p:nvSpPr>
        <p:spPr>
          <a:xfrm>
            <a:off x="336550" y="3624263"/>
            <a:ext cx="2406650" cy="1928812"/>
          </a:xfrm>
          <a:prstGeom prst="rect">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277513" name="TextBox 71"/>
          <p:cNvSpPr txBox="1">
            <a:spLocks noChangeArrowheads="1"/>
          </p:cNvSpPr>
          <p:nvPr/>
        </p:nvSpPr>
        <p:spPr bwMode="auto">
          <a:xfrm>
            <a:off x="1519238" y="3613150"/>
            <a:ext cx="1220787"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i="1">
                <a:solidFill>
                  <a:srgbClr val="000000"/>
                </a:solidFill>
              </a:rPr>
              <a:t>Small Core 2</a:t>
            </a:r>
          </a:p>
        </p:txBody>
      </p:sp>
      <p:grpSp>
        <p:nvGrpSpPr>
          <p:cNvPr id="2" name="Group 62"/>
          <p:cNvGrpSpPr>
            <a:grpSpLocks/>
          </p:cNvGrpSpPr>
          <p:nvPr/>
        </p:nvGrpSpPr>
        <p:grpSpPr bwMode="auto">
          <a:xfrm>
            <a:off x="4862513" y="3198813"/>
            <a:ext cx="1304925" cy="685800"/>
            <a:chOff x="3038475" y="1752600"/>
            <a:chExt cx="1304925" cy="685801"/>
          </a:xfrm>
        </p:grpSpPr>
        <p:sp>
          <p:nvSpPr>
            <p:cNvPr id="77" name="Rectangle 76"/>
            <p:cNvSpPr/>
            <p:nvPr/>
          </p:nvSpPr>
          <p:spPr>
            <a:xfrm>
              <a:off x="3048000" y="1752600"/>
              <a:ext cx="1295400" cy="685801"/>
            </a:xfrm>
            <a:prstGeom prst="rect">
              <a:avLst/>
            </a:prstGeom>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dirty="0">
                <a:solidFill>
                  <a:srgbClr val="FFFFFF"/>
                </a:solidFill>
                <a:latin typeface="Tahoma"/>
              </a:endParaRPr>
            </a:p>
          </p:txBody>
        </p:sp>
        <p:cxnSp>
          <p:nvCxnSpPr>
            <p:cNvPr id="78" name="Straight Connector 77"/>
            <p:cNvCxnSpPr/>
            <p:nvPr/>
          </p:nvCxnSpPr>
          <p:spPr>
            <a:xfrm>
              <a:off x="3048000" y="18288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038475" y="19050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048000" y="19812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048000" y="20574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048000" y="21336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3048000" y="22098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048000" y="22860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048000" y="23622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77" idx="0"/>
            </p:cNvCxnSpPr>
            <p:nvPr/>
          </p:nvCxnSpPr>
          <p:spPr>
            <a:xfrm rot="16200000" flipH="1">
              <a:off x="3352800"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3676650"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16200000" flipH="1">
              <a:off x="3019425"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2" name="Straight Arrow Connector 101"/>
          <p:cNvCxnSpPr>
            <a:endCxn id="77" idx="0"/>
          </p:cNvCxnSpPr>
          <p:nvPr/>
        </p:nvCxnSpPr>
        <p:spPr>
          <a:xfrm>
            <a:off x="5510213" y="1911350"/>
            <a:ext cx="9525" cy="1287463"/>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8691" name="TextBox 105"/>
          <p:cNvSpPr txBox="1">
            <a:spLocks noChangeArrowheads="1"/>
          </p:cNvSpPr>
          <p:nvPr/>
        </p:nvSpPr>
        <p:spPr bwMode="auto">
          <a:xfrm>
            <a:off x="4875213" y="3900488"/>
            <a:ext cx="1262062"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a:solidFill>
                  <a:srgbClr val="000000"/>
                </a:solidFill>
              </a:rPr>
              <a:t>Bottleneck</a:t>
            </a:r>
          </a:p>
          <a:p>
            <a:pPr eaLnBrk="1" fontAlgn="base" hangingPunct="1">
              <a:spcBef>
                <a:spcPct val="0"/>
              </a:spcBef>
              <a:spcAft>
                <a:spcPct val="0"/>
              </a:spcAft>
            </a:pPr>
            <a:r>
              <a:rPr lang="en-US" sz="1800">
                <a:solidFill>
                  <a:srgbClr val="000000"/>
                </a:solidFill>
              </a:rPr>
              <a:t>Table (BT)</a:t>
            </a:r>
          </a:p>
        </p:txBody>
      </p:sp>
      <p:cxnSp>
        <p:nvCxnSpPr>
          <p:cNvPr id="134" name="Straight Arrow Connector 133"/>
          <p:cNvCxnSpPr/>
          <p:nvPr/>
        </p:nvCxnSpPr>
        <p:spPr>
          <a:xfrm>
            <a:off x="3937000" y="1897063"/>
            <a:ext cx="26988" cy="3722687"/>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77518" name="TextBox 134"/>
          <p:cNvSpPr txBox="1">
            <a:spLocks noChangeArrowheads="1"/>
          </p:cNvSpPr>
          <p:nvPr/>
        </p:nvSpPr>
        <p:spPr bwMode="auto">
          <a:xfrm>
            <a:off x="3775075" y="5468938"/>
            <a:ext cx="41592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a:solidFill>
                  <a:srgbClr val="000000"/>
                </a:solidFill>
              </a:rPr>
              <a:t>…</a:t>
            </a:r>
          </a:p>
        </p:txBody>
      </p:sp>
      <p:sp>
        <p:nvSpPr>
          <p:cNvPr id="89" name="TextBox 88"/>
          <p:cNvSpPr txBox="1">
            <a:spLocks noChangeArrowheads="1"/>
          </p:cNvSpPr>
          <p:nvPr/>
        </p:nvSpPr>
        <p:spPr bwMode="auto">
          <a:xfrm>
            <a:off x="400050" y="1589088"/>
            <a:ext cx="201612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b="1">
                <a:solidFill>
                  <a:srgbClr val="FF0000"/>
                </a:solidFill>
              </a:rPr>
              <a:t>BottleneckWait </a:t>
            </a:r>
            <a:r>
              <a:rPr lang="en-US" sz="1400" b="1" i="1">
                <a:solidFill>
                  <a:srgbClr val="FF0000"/>
                </a:solidFill>
              </a:rPr>
              <a:t>x4500</a:t>
            </a:r>
          </a:p>
        </p:txBody>
      </p:sp>
      <p:sp>
        <p:nvSpPr>
          <p:cNvPr id="100" name="Oval 99"/>
          <p:cNvSpPr>
            <a:spLocks noChangeArrowheads="1"/>
          </p:cNvSpPr>
          <p:nvPr/>
        </p:nvSpPr>
        <p:spPr bwMode="auto">
          <a:xfrm>
            <a:off x="1682750" y="1811338"/>
            <a:ext cx="153988"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dirty="0">
              <a:solidFill>
                <a:srgbClr val="FFFFFF"/>
              </a:solidFill>
              <a:latin typeface="Tahoma"/>
              <a:ea typeface="ＭＳ Ｐゴシック" charset="0"/>
              <a:cs typeface="ＭＳ Ｐゴシック" charset="0"/>
            </a:endParaRPr>
          </a:p>
        </p:txBody>
      </p:sp>
      <p:sp>
        <p:nvSpPr>
          <p:cNvPr id="101" name="TextBox 100"/>
          <p:cNvSpPr txBox="1">
            <a:spLocks noChangeArrowheads="1"/>
          </p:cNvSpPr>
          <p:nvPr/>
        </p:nvSpPr>
        <p:spPr bwMode="auto">
          <a:xfrm>
            <a:off x="4252913" y="3406775"/>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i="1">
                <a:solidFill>
                  <a:srgbClr val="FF0000"/>
                </a:solidFill>
              </a:rPr>
              <a:t>bid=x4500</a:t>
            </a:r>
            <a:r>
              <a:rPr lang="en-US" sz="1400">
                <a:solidFill>
                  <a:srgbClr val="FF0000"/>
                </a:solidFill>
              </a:rPr>
              <a:t>, waiters=1, twc = 0</a:t>
            </a:r>
          </a:p>
        </p:txBody>
      </p:sp>
      <p:sp>
        <p:nvSpPr>
          <p:cNvPr id="103" name="TextBox 102"/>
          <p:cNvSpPr txBox="1">
            <a:spLocks noChangeArrowheads="1"/>
          </p:cNvSpPr>
          <p:nvPr/>
        </p:nvSpPr>
        <p:spPr bwMode="auto">
          <a:xfrm>
            <a:off x="4259263" y="3413125"/>
            <a:ext cx="2555875"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i="1">
                <a:solidFill>
                  <a:srgbClr val="FF0000"/>
                </a:solidFill>
              </a:rPr>
              <a:t>bid=x4500</a:t>
            </a:r>
            <a:r>
              <a:rPr lang="en-US" sz="1400">
                <a:solidFill>
                  <a:srgbClr val="FF0000"/>
                </a:solidFill>
              </a:rPr>
              <a:t>, waiters=1, twc = 1</a:t>
            </a:r>
          </a:p>
        </p:txBody>
      </p:sp>
      <p:sp>
        <p:nvSpPr>
          <p:cNvPr id="104" name="TextBox 103"/>
          <p:cNvSpPr txBox="1">
            <a:spLocks noChangeArrowheads="1"/>
          </p:cNvSpPr>
          <p:nvPr/>
        </p:nvSpPr>
        <p:spPr bwMode="auto">
          <a:xfrm>
            <a:off x="4256088" y="3419475"/>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i="1">
                <a:solidFill>
                  <a:srgbClr val="FF0000"/>
                </a:solidFill>
              </a:rPr>
              <a:t>bid=x4500</a:t>
            </a:r>
            <a:r>
              <a:rPr lang="en-US" sz="1400">
                <a:solidFill>
                  <a:srgbClr val="FF0000"/>
                </a:solidFill>
              </a:rPr>
              <a:t>, waiters=1, twc = 2</a:t>
            </a:r>
          </a:p>
        </p:txBody>
      </p:sp>
      <p:sp>
        <p:nvSpPr>
          <p:cNvPr id="105" name="TextBox 104"/>
          <p:cNvSpPr txBox="1">
            <a:spLocks noChangeArrowheads="1"/>
          </p:cNvSpPr>
          <p:nvPr/>
        </p:nvSpPr>
        <p:spPr bwMode="auto">
          <a:xfrm>
            <a:off x="393700" y="4041775"/>
            <a:ext cx="201612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b="1">
                <a:solidFill>
                  <a:srgbClr val="FF0000"/>
                </a:solidFill>
              </a:rPr>
              <a:t>BottleneckWait </a:t>
            </a:r>
            <a:r>
              <a:rPr lang="en-US" sz="1400" b="1" i="1">
                <a:solidFill>
                  <a:srgbClr val="FF0000"/>
                </a:solidFill>
              </a:rPr>
              <a:t>x4500</a:t>
            </a:r>
          </a:p>
        </p:txBody>
      </p:sp>
      <p:sp>
        <p:nvSpPr>
          <p:cNvPr id="110" name="Oval 109"/>
          <p:cNvSpPr>
            <a:spLocks noChangeArrowheads="1"/>
          </p:cNvSpPr>
          <p:nvPr/>
        </p:nvSpPr>
        <p:spPr bwMode="auto">
          <a:xfrm>
            <a:off x="1697038" y="4241800"/>
            <a:ext cx="153987"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dirty="0">
              <a:solidFill>
                <a:srgbClr val="FFFFFF"/>
              </a:solidFill>
              <a:latin typeface="Tahoma"/>
              <a:ea typeface="ＭＳ Ｐゴシック" charset="0"/>
              <a:cs typeface="ＭＳ Ｐゴシック" charset="0"/>
            </a:endParaRPr>
          </a:p>
        </p:txBody>
      </p:sp>
      <p:sp>
        <p:nvSpPr>
          <p:cNvPr id="111" name="TextBox 110"/>
          <p:cNvSpPr txBox="1">
            <a:spLocks noChangeArrowheads="1"/>
          </p:cNvSpPr>
          <p:nvPr/>
        </p:nvSpPr>
        <p:spPr bwMode="auto">
          <a:xfrm>
            <a:off x="4252913" y="3416300"/>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i="1">
                <a:solidFill>
                  <a:srgbClr val="FF0000"/>
                </a:solidFill>
              </a:rPr>
              <a:t>bid=x4500</a:t>
            </a:r>
            <a:r>
              <a:rPr lang="en-US" sz="1400">
                <a:solidFill>
                  <a:srgbClr val="FF0000"/>
                </a:solidFill>
              </a:rPr>
              <a:t>, waiters=2, twc = 5</a:t>
            </a:r>
          </a:p>
        </p:txBody>
      </p:sp>
      <p:sp>
        <p:nvSpPr>
          <p:cNvPr id="112" name="TextBox 111"/>
          <p:cNvSpPr txBox="1">
            <a:spLocks noChangeArrowheads="1"/>
          </p:cNvSpPr>
          <p:nvPr/>
        </p:nvSpPr>
        <p:spPr bwMode="auto">
          <a:xfrm>
            <a:off x="4259263" y="3413125"/>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i="1">
                <a:solidFill>
                  <a:srgbClr val="FF0000"/>
                </a:solidFill>
              </a:rPr>
              <a:t>bid=x4500</a:t>
            </a:r>
            <a:r>
              <a:rPr lang="en-US" sz="1400">
                <a:solidFill>
                  <a:srgbClr val="FF0000"/>
                </a:solidFill>
              </a:rPr>
              <a:t>, waiters=2, twc = 7</a:t>
            </a:r>
          </a:p>
        </p:txBody>
      </p:sp>
      <p:sp>
        <p:nvSpPr>
          <p:cNvPr id="113" name="TextBox 112"/>
          <p:cNvSpPr txBox="1">
            <a:spLocks noChangeArrowheads="1"/>
          </p:cNvSpPr>
          <p:nvPr/>
        </p:nvSpPr>
        <p:spPr bwMode="auto">
          <a:xfrm>
            <a:off x="4256088" y="3419475"/>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i="1">
                <a:solidFill>
                  <a:srgbClr val="FF0000"/>
                </a:solidFill>
              </a:rPr>
              <a:t>bid=x4500</a:t>
            </a:r>
            <a:r>
              <a:rPr lang="en-US" sz="1400">
                <a:solidFill>
                  <a:srgbClr val="FF0000"/>
                </a:solidFill>
              </a:rPr>
              <a:t>, waiters=2, twc = 9</a:t>
            </a:r>
          </a:p>
        </p:txBody>
      </p:sp>
      <p:sp>
        <p:nvSpPr>
          <p:cNvPr id="115" name="Oval 114"/>
          <p:cNvSpPr>
            <a:spLocks noChangeArrowheads="1"/>
          </p:cNvSpPr>
          <p:nvPr/>
        </p:nvSpPr>
        <p:spPr bwMode="auto">
          <a:xfrm>
            <a:off x="1701800" y="4264025"/>
            <a:ext cx="155575"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dirty="0">
              <a:solidFill>
                <a:srgbClr val="FFFFFF"/>
              </a:solidFill>
              <a:latin typeface="Tahoma"/>
              <a:ea typeface="ＭＳ Ｐゴシック" charset="0"/>
              <a:cs typeface="ＭＳ Ｐゴシック" charset="0"/>
            </a:endParaRPr>
          </a:p>
        </p:txBody>
      </p:sp>
      <p:sp>
        <p:nvSpPr>
          <p:cNvPr id="116" name="TextBox 115"/>
          <p:cNvSpPr txBox="1">
            <a:spLocks noChangeArrowheads="1"/>
          </p:cNvSpPr>
          <p:nvPr/>
        </p:nvSpPr>
        <p:spPr bwMode="auto">
          <a:xfrm>
            <a:off x="4252913" y="3416300"/>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i="1">
                <a:solidFill>
                  <a:srgbClr val="FF0000"/>
                </a:solidFill>
              </a:rPr>
              <a:t>bid=x4500</a:t>
            </a:r>
            <a:r>
              <a:rPr lang="en-US" sz="1400">
                <a:solidFill>
                  <a:srgbClr val="FF0000"/>
                </a:solidFill>
              </a:rPr>
              <a:t>, waiters=1, twc = 9</a:t>
            </a:r>
          </a:p>
        </p:txBody>
      </p:sp>
      <p:sp>
        <p:nvSpPr>
          <p:cNvPr id="117" name="TextBox 116"/>
          <p:cNvSpPr txBox="1">
            <a:spLocks noChangeArrowheads="1"/>
          </p:cNvSpPr>
          <p:nvPr/>
        </p:nvSpPr>
        <p:spPr bwMode="auto">
          <a:xfrm>
            <a:off x="4259263" y="3413125"/>
            <a:ext cx="2655887"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i="1">
                <a:solidFill>
                  <a:srgbClr val="FF0000"/>
                </a:solidFill>
              </a:rPr>
              <a:t>bid=x4500</a:t>
            </a:r>
            <a:r>
              <a:rPr lang="en-US" sz="1400">
                <a:solidFill>
                  <a:srgbClr val="FF0000"/>
                </a:solidFill>
              </a:rPr>
              <a:t>, waiters=1, twc = 10</a:t>
            </a:r>
          </a:p>
        </p:txBody>
      </p:sp>
      <p:sp>
        <p:nvSpPr>
          <p:cNvPr id="118" name="TextBox 117"/>
          <p:cNvSpPr txBox="1">
            <a:spLocks noChangeArrowheads="1"/>
          </p:cNvSpPr>
          <p:nvPr/>
        </p:nvSpPr>
        <p:spPr bwMode="auto">
          <a:xfrm>
            <a:off x="4256088" y="3419475"/>
            <a:ext cx="2655887"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i="1">
                <a:solidFill>
                  <a:srgbClr val="FF0000"/>
                </a:solidFill>
              </a:rPr>
              <a:t>bid=x4500</a:t>
            </a:r>
            <a:r>
              <a:rPr lang="en-US" sz="1400">
                <a:solidFill>
                  <a:srgbClr val="FF0000"/>
                </a:solidFill>
              </a:rPr>
              <a:t>, waiters=1, twc = 11</a:t>
            </a:r>
          </a:p>
        </p:txBody>
      </p:sp>
      <p:sp>
        <p:nvSpPr>
          <p:cNvPr id="139" name="TextBox 138"/>
          <p:cNvSpPr txBox="1">
            <a:spLocks noChangeArrowheads="1"/>
          </p:cNvSpPr>
          <p:nvPr/>
        </p:nvSpPr>
        <p:spPr bwMode="auto">
          <a:xfrm>
            <a:off x="4244975" y="3406775"/>
            <a:ext cx="2655888"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i="1">
                <a:solidFill>
                  <a:srgbClr val="FF0000"/>
                </a:solidFill>
              </a:rPr>
              <a:t>bid=x4500</a:t>
            </a:r>
            <a:r>
              <a:rPr lang="en-US" sz="1400">
                <a:solidFill>
                  <a:srgbClr val="FF0000"/>
                </a:solidFill>
              </a:rPr>
              <a:t>, waiters=0, twc = 11</a:t>
            </a:r>
          </a:p>
        </p:txBody>
      </p:sp>
      <p:sp>
        <p:nvSpPr>
          <p:cNvPr id="146" name="Oval 145"/>
          <p:cNvSpPr>
            <a:spLocks noChangeArrowheads="1"/>
          </p:cNvSpPr>
          <p:nvPr/>
        </p:nvSpPr>
        <p:spPr bwMode="auto">
          <a:xfrm>
            <a:off x="1701800" y="1839913"/>
            <a:ext cx="155575"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dirty="0">
              <a:solidFill>
                <a:srgbClr val="FFFFFF"/>
              </a:solidFill>
              <a:latin typeface="Tahoma"/>
              <a:ea typeface="ＭＳ Ｐゴシック" charset="0"/>
              <a:cs typeface="ＭＳ Ｐゴシック" charset="0"/>
            </a:endParaRPr>
          </a:p>
        </p:txBody>
      </p:sp>
      <p:cxnSp>
        <p:nvCxnSpPr>
          <p:cNvPr id="66" name="Straight Arrow Connector 65"/>
          <p:cNvCxnSpPr>
            <a:cxnSpLocks noChangeShapeType="1"/>
          </p:cNvCxnSpPr>
          <p:nvPr/>
        </p:nvCxnSpPr>
        <p:spPr bwMode="auto">
          <a:xfrm flipH="1">
            <a:off x="2744788" y="4351338"/>
            <a:ext cx="1203325" cy="0"/>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sp>
        <p:nvSpPr>
          <p:cNvPr id="67" name="TextBox 66"/>
          <p:cNvSpPr txBox="1">
            <a:spLocks noChangeArrowheads="1"/>
          </p:cNvSpPr>
          <p:nvPr/>
        </p:nvSpPr>
        <p:spPr bwMode="auto">
          <a:xfrm>
            <a:off x="4243388" y="3417888"/>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i="1">
                <a:solidFill>
                  <a:srgbClr val="FF0000"/>
                </a:solidFill>
              </a:rPr>
              <a:t>bid=x4500</a:t>
            </a:r>
            <a:r>
              <a:rPr lang="en-US" sz="1400">
                <a:solidFill>
                  <a:srgbClr val="FF0000"/>
                </a:solidFill>
              </a:rPr>
              <a:t>, waiters=1, twc = 3</a:t>
            </a:r>
          </a:p>
        </p:txBody>
      </p:sp>
      <p:sp>
        <p:nvSpPr>
          <p:cNvPr id="68" name="TextBox 67"/>
          <p:cNvSpPr txBox="1">
            <a:spLocks noChangeArrowheads="1"/>
          </p:cNvSpPr>
          <p:nvPr/>
        </p:nvSpPr>
        <p:spPr bwMode="auto">
          <a:xfrm>
            <a:off x="4243388" y="3417888"/>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i="1">
                <a:solidFill>
                  <a:srgbClr val="FF0000"/>
                </a:solidFill>
              </a:rPr>
              <a:t>bid=x4500</a:t>
            </a:r>
            <a:r>
              <a:rPr lang="en-US" sz="1400">
                <a:solidFill>
                  <a:srgbClr val="FF0000"/>
                </a:solidFill>
              </a:rPr>
              <a:t>, waiters=1, twc = 4</a:t>
            </a:r>
          </a:p>
        </p:txBody>
      </p:sp>
      <p:sp>
        <p:nvSpPr>
          <p:cNvPr id="69" name="TextBox 68"/>
          <p:cNvSpPr txBox="1">
            <a:spLocks noChangeArrowheads="1"/>
          </p:cNvSpPr>
          <p:nvPr/>
        </p:nvSpPr>
        <p:spPr bwMode="auto">
          <a:xfrm>
            <a:off x="4243388" y="3417888"/>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i="1">
                <a:solidFill>
                  <a:srgbClr val="FF0000"/>
                </a:solidFill>
              </a:rPr>
              <a:t>bid=x4500</a:t>
            </a:r>
            <a:r>
              <a:rPr lang="en-US" sz="1400">
                <a:solidFill>
                  <a:srgbClr val="FF0000"/>
                </a:solidFill>
              </a:rPr>
              <a:t>, waiters=1, twc = 5</a:t>
            </a:r>
          </a:p>
        </p:txBody>
      </p:sp>
    </p:spTree>
    <p:extLst>
      <p:ext uri="{BB962C8B-B14F-4D97-AF65-F5344CB8AC3E}">
        <p14:creationId xmlns:p14="http://schemas.microsoft.com/office/powerpoint/2010/main" val="19221255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69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500" fill="hold"/>
                                        <p:tgtEl>
                                          <p:spTgt spid="89"/>
                                        </p:tgtEl>
                                        <p:attrNameLst>
                                          <p:attrName>ppt_x</p:attrName>
                                        </p:attrNameLst>
                                      </p:cBhvr>
                                      <p:tavLst>
                                        <p:tav tm="0">
                                          <p:val>
                                            <p:strVal val="0-#ppt_w/2"/>
                                          </p:val>
                                        </p:tav>
                                        <p:tav tm="100000">
                                          <p:val>
                                            <p:strVal val="#ppt_x"/>
                                          </p:val>
                                        </p:tav>
                                      </p:tavLst>
                                    </p:anim>
                                    <p:anim calcmode="lin" valueType="num">
                                      <p:cBhvr additive="base">
                                        <p:cTn id="16" dur="500" fill="hold"/>
                                        <p:tgtEl>
                                          <p:spTgt spid="89"/>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500"/>
                            </p:stCondLst>
                            <p:childTnLst>
                              <p:par>
                                <p:cTn id="18" presetID="1" presetClass="entr" presetSubtype="0" fill="hold" grpId="1" nodeType="afterEffect">
                                  <p:stCondLst>
                                    <p:cond delay="0"/>
                                  </p:stCondLst>
                                  <p:childTnLst>
                                    <p:set>
                                      <p:cBhvr>
                                        <p:cTn id="19" dur="1" fill="hold">
                                          <p:stCondLst>
                                            <p:cond delay="0"/>
                                          </p:stCondLst>
                                        </p:cTn>
                                        <p:tgtEl>
                                          <p:spTgt spid="100"/>
                                        </p:tgtEl>
                                        <p:attrNameLst>
                                          <p:attrName>style.visibility</p:attrName>
                                        </p:attrNameLst>
                                      </p:cBhvr>
                                      <p:to>
                                        <p:strVal val="visible"/>
                                      </p:to>
                                    </p:set>
                                  </p:childTnLst>
                                </p:cTn>
                              </p:par>
                            </p:childTnLst>
                          </p:cTn>
                        </p:par>
                        <p:par>
                          <p:cTn id="20" fill="hold" nodeType="afterGroup">
                            <p:stCondLst>
                              <p:cond delay="500"/>
                            </p:stCondLst>
                            <p:childTnLst>
                              <p:par>
                                <p:cTn id="21" presetID="50" presetClass="path" presetSubtype="0" accel="50000" decel="50000" fill="hold" grpId="0" nodeType="afterEffect">
                                  <p:stCondLst>
                                    <p:cond delay="0"/>
                                  </p:stCondLst>
                                  <p:childTnLst>
                                    <p:animMotion origin="layout" path="M 0.10851 -1.80199E-6 L 0.25903 -1.80199E-6 C 0.30261 0.00625 0.37153 0.00162 0.39653 0.00255 C 0.4217 0.00347 0.40695 -0.01018 0.40903 0.00509 C 0.41111 0.02036 0.40955 0.06362 0.40972 0.09415 L 0.40972 0.18876 " pathEditMode="relative" rAng="0" ptsTypes="FfaaFF">
                                      <p:cBhvr>
                                        <p:cTn id="22" dur="1000" fill="hold"/>
                                        <p:tgtEl>
                                          <p:spTgt spid="100"/>
                                        </p:tgtEl>
                                        <p:attrNameLst>
                                          <p:attrName>ppt_x</p:attrName>
                                          <p:attrName>ppt_y</p:attrName>
                                        </p:attrNameLst>
                                      </p:cBhvr>
                                      <p:rCtr x="15660" y="8929"/>
                                    </p:animMotion>
                                  </p:childTnLst>
                                </p:cTn>
                              </p:par>
                            </p:childTnLst>
                          </p:cTn>
                        </p:par>
                        <p:par>
                          <p:cTn id="23" fill="hold" nodeType="afterGroup">
                            <p:stCondLst>
                              <p:cond delay="1500"/>
                            </p:stCondLst>
                            <p:childTnLst>
                              <p:par>
                                <p:cTn id="24" presetID="55" presetClass="entr" presetSubtype="0" fill="hold" grpId="0" nodeType="afterEffect">
                                  <p:stCondLst>
                                    <p:cond delay="0"/>
                                  </p:stCondLst>
                                  <p:childTnLst>
                                    <p:set>
                                      <p:cBhvr>
                                        <p:cTn id="25" dur="1" fill="hold">
                                          <p:stCondLst>
                                            <p:cond delay="0"/>
                                          </p:stCondLst>
                                        </p:cTn>
                                        <p:tgtEl>
                                          <p:spTgt spid="101"/>
                                        </p:tgtEl>
                                        <p:attrNameLst>
                                          <p:attrName>style.visibility</p:attrName>
                                        </p:attrNameLst>
                                      </p:cBhvr>
                                      <p:to>
                                        <p:strVal val="visible"/>
                                      </p:to>
                                    </p:set>
                                    <p:anim calcmode="lin" valueType="num">
                                      <p:cBhvr>
                                        <p:cTn id="26" dur="1000" fill="hold"/>
                                        <p:tgtEl>
                                          <p:spTgt spid="101"/>
                                        </p:tgtEl>
                                        <p:attrNameLst>
                                          <p:attrName>ppt_w</p:attrName>
                                        </p:attrNameLst>
                                      </p:cBhvr>
                                      <p:tavLst>
                                        <p:tav tm="0">
                                          <p:val>
                                            <p:strVal val="#ppt_w*0.70"/>
                                          </p:val>
                                        </p:tav>
                                        <p:tav tm="100000">
                                          <p:val>
                                            <p:strVal val="#ppt_w"/>
                                          </p:val>
                                        </p:tav>
                                      </p:tavLst>
                                    </p:anim>
                                    <p:anim calcmode="lin" valueType="num">
                                      <p:cBhvr>
                                        <p:cTn id="27" dur="1000" fill="hold"/>
                                        <p:tgtEl>
                                          <p:spTgt spid="101"/>
                                        </p:tgtEl>
                                        <p:attrNameLst>
                                          <p:attrName>ppt_h</p:attrName>
                                        </p:attrNameLst>
                                      </p:cBhvr>
                                      <p:tavLst>
                                        <p:tav tm="0">
                                          <p:val>
                                            <p:strVal val="#ppt_h"/>
                                          </p:val>
                                        </p:tav>
                                        <p:tav tm="100000">
                                          <p:val>
                                            <p:strVal val="#ppt_h"/>
                                          </p:val>
                                        </p:tav>
                                      </p:tavLst>
                                    </p:anim>
                                    <p:animEffect transition="in" filter="fade">
                                      <p:cBhvr>
                                        <p:cTn id="28" dur="1000"/>
                                        <p:tgtEl>
                                          <p:spTgt spid="101"/>
                                        </p:tgtEl>
                                      </p:cBhvr>
                                    </p:animEffect>
                                  </p:childTnLst>
                                </p:cTn>
                              </p:par>
                            </p:childTnLst>
                          </p:cTn>
                        </p:par>
                        <p:par>
                          <p:cTn id="29" fill="hold" nodeType="afterGroup">
                            <p:stCondLst>
                              <p:cond delay="2500"/>
                            </p:stCondLst>
                            <p:childTnLst>
                              <p:par>
                                <p:cTn id="30" presetID="1" presetClass="exit" presetSubtype="0" fill="hold" grpId="2" nodeType="afterEffect">
                                  <p:stCondLst>
                                    <p:cond delay="0"/>
                                  </p:stCondLst>
                                  <p:childTnLst>
                                    <p:set>
                                      <p:cBhvr>
                                        <p:cTn id="31" dur="1" fill="hold">
                                          <p:stCondLst>
                                            <p:cond delay="0"/>
                                          </p:stCondLst>
                                        </p:cTn>
                                        <p:tgtEl>
                                          <p:spTgt spid="100"/>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01"/>
                                        </p:tgtEl>
                                        <p:attrNameLst>
                                          <p:attrName>style.visibility</p:attrName>
                                        </p:attrNameLst>
                                      </p:cBhvr>
                                      <p:to>
                                        <p:strVal val="hidden"/>
                                      </p:to>
                                    </p:set>
                                  </p:childTnLst>
                                </p:cTn>
                              </p:par>
                              <p:par>
                                <p:cTn id="36" presetID="1" presetClass="entr" presetSubtype="0" fill="hold" grpId="0" nodeType="withEffect">
                                  <p:stCondLst>
                                    <p:cond delay="0"/>
                                  </p:stCondLst>
                                  <p:childTnLst>
                                    <p:set>
                                      <p:cBhvr>
                                        <p:cTn id="37" dur="1" fill="hold">
                                          <p:stCondLst>
                                            <p:cond delay="0"/>
                                          </p:stCondLst>
                                        </p:cTn>
                                        <p:tgtEl>
                                          <p:spTgt spid="103"/>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03"/>
                                        </p:tgtEl>
                                        <p:attrNameLst>
                                          <p:attrName>style.visibility</p:attrName>
                                        </p:attrNameLst>
                                      </p:cBhvr>
                                      <p:to>
                                        <p:strVal val="hidden"/>
                                      </p:to>
                                    </p:set>
                                  </p:childTnLst>
                                </p:cTn>
                              </p:par>
                              <p:par>
                                <p:cTn id="42" presetID="1" presetClass="entr" presetSubtype="0" fill="hold" grpId="0" nodeType="withEffect">
                                  <p:stCondLst>
                                    <p:cond delay="0"/>
                                  </p:stCondLst>
                                  <p:childTnLst>
                                    <p:set>
                                      <p:cBhvr>
                                        <p:cTn id="43" dur="1" fill="hold">
                                          <p:stCondLst>
                                            <p:cond delay="0"/>
                                          </p:stCondLst>
                                        </p:cTn>
                                        <p:tgtEl>
                                          <p:spTgt spid="104"/>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104"/>
                                        </p:tgtEl>
                                        <p:attrNameLst>
                                          <p:attrName>style.visibility</p:attrName>
                                        </p:attrNameLst>
                                      </p:cBhvr>
                                      <p:to>
                                        <p:strVal val="hidden"/>
                                      </p:to>
                                    </p:set>
                                  </p:childTnLst>
                                </p:cTn>
                              </p:par>
                              <p:par>
                                <p:cTn id="48" presetID="1" presetClass="entr" presetSubtype="0" fill="hold" grpId="0" nodeType="withEffect">
                                  <p:stCondLst>
                                    <p:cond delay="0"/>
                                  </p:stCondLst>
                                  <p:childTnLst>
                                    <p:set>
                                      <p:cBhvr>
                                        <p:cTn id="49" dur="1" fill="hold">
                                          <p:stCondLst>
                                            <p:cond delay="0"/>
                                          </p:stCondLst>
                                        </p:cTn>
                                        <p:tgtEl>
                                          <p:spTgt spid="67"/>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67"/>
                                        </p:tgtEl>
                                        <p:attrNameLst>
                                          <p:attrName>style.visibility</p:attrName>
                                        </p:attrNameLst>
                                      </p:cBhvr>
                                      <p:to>
                                        <p:strVal val="hidden"/>
                                      </p:to>
                                    </p:set>
                                  </p:childTnLst>
                                </p:cTn>
                              </p:par>
                              <p:par>
                                <p:cTn id="54" presetID="1" presetClass="entr" presetSubtype="0" fill="hold" grpId="0" nodeType="withEffect">
                                  <p:stCondLst>
                                    <p:cond delay="0"/>
                                  </p:stCondLst>
                                  <p:childTnLst>
                                    <p:set>
                                      <p:cBhvr>
                                        <p:cTn id="55" dur="1" fill="hold">
                                          <p:stCondLst>
                                            <p:cond delay="0"/>
                                          </p:stCondLst>
                                        </p:cTn>
                                        <p:tgtEl>
                                          <p:spTgt spid="68"/>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xit" presetSubtype="0" fill="hold" grpId="1" nodeType="clickEffect">
                                  <p:stCondLst>
                                    <p:cond delay="0"/>
                                  </p:stCondLst>
                                  <p:childTnLst>
                                    <p:set>
                                      <p:cBhvr>
                                        <p:cTn id="59" dur="1" fill="hold">
                                          <p:stCondLst>
                                            <p:cond delay="0"/>
                                          </p:stCondLst>
                                        </p:cTn>
                                        <p:tgtEl>
                                          <p:spTgt spid="68"/>
                                        </p:tgtEl>
                                        <p:attrNameLst>
                                          <p:attrName>style.visibility</p:attrName>
                                        </p:attrNameLst>
                                      </p:cBhvr>
                                      <p:to>
                                        <p:strVal val="hidden"/>
                                      </p:to>
                                    </p:set>
                                  </p:childTnLst>
                                </p:cTn>
                              </p:par>
                              <p:par>
                                <p:cTn id="60" presetID="1" presetClass="entr" presetSubtype="0" fill="hold" grpId="0" nodeType="withEffect">
                                  <p:stCondLst>
                                    <p:cond delay="0"/>
                                  </p:stCondLst>
                                  <p:childTnLst>
                                    <p:set>
                                      <p:cBhvr>
                                        <p:cTn id="61" dur="1" fill="hold">
                                          <p:stCondLst>
                                            <p:cond delay="0"/>
                                          </p:stCondLst>
                                        </p:cTn>
                                        <p:tgtEl>
                                          <p:spTgt spid="69"/>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105"/>
                                        </p:tgtEl>
                                        <p:attrNameLst>
                                          <p:attrName>style.visibility</p:attrName>
                                        </p:attrNameLst>
                                      </p:cBhvr>
                                      <p:to>
                                        <p:strVal val="visible"/>
                                      </p:to>
                                    </p:set>
                                    <p:anim calcmode="lin" valueType="num">
                                      <p:cBhvr additive="base">
                                        <p:cTn id="66" dur="500" fill="hold"/>
                                        <p:tgtEl>
                                          <p:spTgt spid="105"/>
                                        </p:tgtEl>
                                        <p:attrNameLst>
                                          <p:attrName>ppt_x</p:attrName>
                                        </p:attrNameLst>
                                      </p:cBhvr>
                                      <p:tavLst>
                                        <p:tav tm="0">
                                          <p:val>
                                            <p:strVal val="0-#ppt_w/2"/>
                                          </p:val>
                                        </p:tav>
                                        <p:tav tm="100000">
                                          <p:val>
                                            <p:strVal val="#ppt_x"/>
                                          </p:val>
                                        </p:tav>
                                      </p:tavLst>
                                    </p:anim>
                                    <p:anim calcmode="lin" valueType="num">
                                      <p:cBhvr additive="base">
                                        <p:cTn id="67" dur="500" fill="hold"/>
                                        <p:tgtEl>
                                          <p:spTgt spid="105"/>
                                        </p:tgtEl>
                                        <p:attrNameLst>
                                          <p:attrName>ppt_y</p:attrName>
                                        </p:attrNameLst>
                                      </p:cBhvr>
                                      <p:tavLst>
                                        <p:tav tm="0">
                                          <p:val>
                                            <p:strVal val="#ppt_y"/>
                                          </p:val>
                                        </p:tav>
                                        <p:tav tm="100000">
                                          <p:val>
                                            <p:strVal val="#ppt_y"/>
                                          </p:val>
                                        </p:tav>
                                      </p:tavLst>
                                    </p:anim>
                                  </p:childTnLst>
                                </p:cTn>
                              </p:par>
                            </p:childTnLst>
                          </p:cTn>
                        </p:par>
                        <p:par>
                          <p:cTn id="68" fill="hold" nodeType="afterGroup">
                            <p:stCondLst>
                              <p:cond delay="500"/>
                            </p:stCondLst>
                            <p:childTnLst>
                              <p:par>
                                <p:cTn id="69" presetID="1" presetClass="entr" presetSubtype="0" fill="hold" grpId="1" nodeType="afterEffect">
                                  <p:stCondLst>
                                    <p:cond delay="0"/>
                                  </p:stCondLst>
                                  <p:childTnLst>
                                    <p:set>
                                      <p:cBhvr>
                                        <p:cTn id="70" dur="1" fill="hold">
                                          <p:stCondLst>
                                            <p:cond delay="0"/>
                                          </p:stCondLst>
                                        </p:cTn>
                                        <p:tgtEl>
                                          <p:spTgt spid="110"/>
                                        </p:tgtEl>
                                        <p:attrNameLst>
                                          <p:attrName>style.visibility</p:attrName>
                                        </p:attrNameLst>
                                      </p:cBhvr>
                                      <p:to>
                                        <p:strVal val="visible"/>
                                      </p:to>
                                    </p:set>
                                  </p:childTnLst>
                                </p:cTn>
                              </p:par>
                            </p:childTnLst>
                          </p:cTn>
                        </p:par>
                        <p:par>
                          <p:cTn id="71" fill="hold" nodeType="afterGroup">
                            <p:stCondLst>
                              <p:cond delay="500"/>
                            </p:stCondLst>
                            <p:childTnLst>
                              <p:par>
                                <p:cTn id="72" presetID="50" presetClass="path" presetSubtype="0" accel="50000" decel="50000" fill="hold" grpId="0" nodeType="afterEffect">
                                  <p:stCondLst>
                                    <p:cond delay="0"/>
                                  </p:stCondLst>
                                  <p:childTnLst>
                                    <p:animMotion origin="layout" path="M 0.10486 0.00301 L 0.20278 -4.0111E-6 C 0.24184 -0.00023 0.22552 -0.00046 0.23716 -0.00092 C 0.24306 -0.04302 0.2382 -0.19824 0.2382 -0.2526 C 0.2382 -0.30696 0.23698 -0.31274 0.23716 -0.32801 C 0.23733 -0.34328 0.23889 -0.3405 0.23907 -0.3442 C 0.23924 -0.3479 0.23837 -0.34952 0.2382 -0.35068 C 0.23802 -0.35183 0.21927 -0.3516 0.2382 -0.35183 C 0.25712 -0.35207 0.32414 -0.35137 0.35139 -0.35183 C 0.37865 -0.3523 0.39202 -0.35415 0.40139 -0.35438 C 0.41077 -0.35461 0.40677 -0.35322 0.40799 -0.35322 C 0.40921 -0.35322 0.40834 -0.37797 0.40886 -0.35438 C 0.40938 -0.33078 0.41129 -0.24196 0.41077 -0.21096 C 0.41025 -0.17996 0.4066 -0.17511 0.40573 -0.1677 " pathEditMode="relative" rAng="0" ptsTypes="FfaaaaaaaaaaaF">
                                      <p:cBhvr>
                                        <p:cTn id="73" dur="1000" fill="hold"/>
                                        <p:tgtEl>
                                          <p:spTgt spid="110"/>
                                        </p:tgtEl>
                                        <p:attrNameLst>
                                          <p:attrName>ppt_x</p:attrName>
                                          <p:attrName>ppt_y</p:attrName>
                                        </p:attrNameLst>
                                      </p:cBhvr>
                                      <p:rCtr x="15313" y="-19061"/>
                                    </p:animMotion>
                                  </p:childTnLst>
                                </p:cTn>
                              </p:par>
                            </p:childTnLst>
                          </p:cTn>
                        </p:par>
                        <p:par>
                          <p:cTn id="74" fill="hold" nodeType="afterGroup">
                            <p:stCondLst>
                              <p:cond delay="1500"/>
                            </p:stCondLst>
                            <p:childTnLst>
                              <p:par>
                                <p:cTn id="75" presetID="1" presetClass="exit" presetSubtype="0" fill="hold" grpId="1" nodeType="afterEffect">
                                  <p:stCondLst>
                                    <p:cond delay="0"/>
                                  </p:stCondLst>
                                  <p:childTnLst>
                                    <p:set>
                                      <p:cBhvr>
                                        <p:cTn id="76" dur="1" fill="hold">
                                          <p:stCondLst>
                                            <p:cond delay="0"/>
                                          </p:stCondLst>
                                        </p:cTn>
                                        <p:tgtEl>
                                          <p:spTgt spid="69"/>
                                        </p:tgtEl>
                                        <p:attrNameLst>
                                          <p:attrName>style.visibility</p:attrName>
                                        </p:attrNameLst>
                                      </p:cBhvr>
                                      <p:to>
                                        <p:strVal val="hidden"/>
                                      </p:to>
                                    </p:set>
                                  </p:childTnLst>
                                </p:cTn>
                              </p:par>
                              <p:par>
                                <p:cTn id="77" presetID="1" presetClass="entr" presetSubtype="0" fill="hold" grpId="0" nodeType="withEffect">
                                  <p:stCondLst>
                                    <p:cond delay="0"/>
                                  </p:stCondLst>
                                  <p:childTnLst>
                                    <p:set>
                                      <p:cBhvr>
                                        <p:cTn id="78" dur="1" fill="hold">
                                          <p:stCondLst>
                                            <p:cond delay="0"/>
                                          </p:stCondLst>
                                        </p:cTn>
                                        <p:tgtEl>
                                          <p:spTgt spid="111"/>
                                        </p:tgtEl>
                                        <p:attrNameLst>
                                          <p:attrName>style.visibility</p:attrName>
                                        </p:attrNameLst>
                                      </p:cBhvr>
                                      <p:to>
                                        <p:strVal val="visible"/>
                                      </p:to>
                                    </p:set>
                                  </p:childTnLst>
                                </p:cTn>
                              </p:par>
                            </p:childTnLst>
                          </p:cTn>
                        </p:par>
                        <p:par>
                          <p:cTn id="79" fill="hold" nodeType="afterGroup">
                            <p:stCondLst>
                              <p:cond delay="1500"/>
                            </p:stCondLst>
                            <p:childTnLst>
                              <p:par>
                                <p:cTn id="80" presetID="1" presetClass="exit" presetSubtype="0" fill="hold" grpId="2" nodeType="afterEffect">
                                  <p:stCondLst>
                                    <p:cond delay="0"/>
                                  </p:stCondLst>
                                  <p:childTnLst>
                                    <p:set>
                                      <p:cBhvr>
                                        <p:cTn id="81" dur="1" fill="hold">
                                          <p:stCondLst>
                                            <p:cond delay="0"/>
                                          </p:stCondLst>
                                        </p:cTn>
                                        <p:tgtEl>
                                          <p:spTgt spid="110"/>
                                        </p:tgtEl>
                                        <p:attrNameLst>
                                          <p:attrName>style.visibility</p:attrName>
                                        </p:attrNameLst>
                                      </p:cBhvr>
                                      <p:to>
                                        <p:strVal val="hidden"/>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1" presetClass="exit" presetSubtype="0" fill="hold" grpId="1" nodeType="clickEffect">
                                  <p:stCondLst>
                                    <p:cond delay="0"/>
                                  </p:stCondLst>
                                  <p:childTnLst>
                                    <p:set>
                                      <p:cBhvr>
                                        <p:cTn id="85" dur="1" fill="hold">
                                          <p:stCondLst>
                                            <p:cond delay="0"/>
                                          </p:stCondLst>
                                        </p:cTn>
                                        <p:tgtEl>
                                          <p:spTgt spid="111"/>
                                        </p:tgtEl>
                                        <p:attrNameLst>
                                          <p:attrName>style.visibility</p:attrName>
                                        </p:attrNameLst>
                                      </p:cBhvr>
                                      <p:to>
                                        <p:strVal val="hidden"/>
                                      </p:to>
                                    </p:set>
                                  </p:childTnLst>
                                </p:cTn>
                              </p:par>
                              <p:par>
                                <p:cTn id="86" presetID="1" presetClass="entr" presetSubtype="0" fill="hold" grpId="0" nodeType="withEffect">
                                  <p:stCondLst>
                                    <p:cond delay="0"/>
                                  </p:stCondLst>
                                  <p:childTnLst>
                                    <p:set>
                                      <p:cBhvr>
                                        <p:cTn id="87" dur="1" fill="hold">
                                          <p:stCondLst>
                                            <p:cond delay="0"/>
                                          </p:stCondLst>
                                        </p:cTn>
                                        <p:tgtEl>
                                          <p:spTgt spid="112"/>
                                        </p:tgtEl>
                                        <p:attrNameLst>
                                          <p:attrName>style.visibility</p:attrName>
                                        </p:attrNameLst>
                                      </p:cBhvr>
                                      <p:to>
                                        <p:strVal val="visible"/>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1" presetClass="exit" presetSubtype="0" fill="hold" grpId="1" nodeType="clickEffect">
                                  <p:stCondLst>
                                    <p:cond delay="0"/>
                                  </p:stCondLst>
                                  <p:childTnLst>
                                    <p:set>
                                      <p:cBhvr>
                                        <p:cTn id="91" dur="1" fill="hold">
                                          <p:stCondLst>
                                            <p:cond delay="0"/>
                                          </p:stCondLst>
                                        </p:cTn>
                                        <p:tgtEl>
                                          <p:spTgt spid="112"/>
                                        </p:tgtEl>
                                        <p:attrNameLst>
                                          <p:attrName>style.visibility</p:attrName>
                                        </p:attrNameLst>
                                      </p:cBhvr>
                                      <p:to>
                                        <p:strVal val="hidden"/>
                                      </p:to>
                                    </p:set>
                                  </p:childTnLst>
                                </p:cTn>
                              </p:par>
                              <p:par>
                                <p:cTn id="92" presetID="1" presetClass="entr" presetSubtype="0" fill="hold" grpId="0" nodeType="withEffect">
                                  <p:stCondLst>
                                    <p:cond delay="0"/>
                                  </p:stCondLst>
                                  <p:childTnLst>
                                    <p:set>
                                      <p:cBhvr>
                                        <p:cTn id="93" dur="1" fill="hold">
                                          <p:stCondLst>
                                            <p:cond delay="0"/>
                                          </p:stCondLst>
                                        </p:cTn>
                                        <p:tgtEl>
                                          <p:spTgt spid="113"/>
                                        </p:tgtEl>
                                        <p:attrNameLst>
                                          <p:attrName>style.visibility</p:attrName>
                                        </p:attrNameLst>
                                      </p:cBhvr>
                                      <p:to>
                                        <p:strVal val="visible"/>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2" presetClass="exit" presetSubtype="8" fill="hold" grpId="1" nodeType="clickEffect">
                                  <p:stCondLst>
                                    <p:cond delay="0"/>
                                  </p:stCondLst>
                                  <p:childTnLst>
                                    <p:anim calcmode="lin" valueType="num">
                                      <p:cBhvr additive="base">
                                        <p:cTn id="97" dur="500"/>
                                        <p:tgtEl>
                                          <p:spTgt spid="105"/>
                                        </p:tgtEl>
                                        <p:attrNameLst>
                                          <p:attrName>ppt_x</p:attrName>
                                        </p:attrNameLst>
                                      </p:cBhvr>
                                      <p:tavLst>
                                        <p:tav tm="0">
                                          <p:val>
                                            <p:strVal val="ppt_x"/>
                                          </p:val>
                                        </p:tav>
                                        <p:tav tm="100000">
                                          <p:val>
                                            <p:strVal val="0-ppt_w/2"/>
                                          </p:val>
                                        </p:tav>
                                      </p:tavLst>
                                    </p:anim>
                                    <p:anim calcmode="lin" valueType="num">
                                      <p:cBhvr additive="base">
                                        <p:cTn id="98" dur="500"/>
                                        <p:tgtEl>
                                          <p:spTgt spid="105"/>
                                        </p:tgtEl>
                                        <p:attrNameLst>
                                          <p:attrName>ppt_y</p:attrName>
                                        </p:attrNameLst>
                                      </p:cBhvr>
                                      <p:tavLst>
                                        <p:tav tm="0">
                                          <p:val>
                                            <p:strVal val="ppt_y"/>
                                          </p:val>
                                        </p:tav>
                                        <p:tav tm="100000">
                                          <p:val>
                                            <p:strVal val="ppt_y"/>
                                          </p:val>
                                        </p:tav>
                                      </p:tavLst>
                                    </p:anim>
                                    <p:set>
                                      <p:cBhvr>
                                        <p:cTn id="99" dur="1" fill="hold">
                                          <p:stCondLst>
                                            <p:cond delay="499"/>
                                          </p:stCondLst>
                                        </p:cTn>
                                        <p:tgtEl>
                                          <p:spTgt spid="105"/>
                                        </p:tgtEl>
                                        <p:attrNameLst>
                                          <p:attrName>style.visibility</p:attrName>
                                        </p:attrNameLst>
                                      </p:cBhvr>
                                      <p:to>
                                        <p:strVal val="hidden"/>
                                      </p:to>
                                    </p:set>
                                  </p:childTnLst>
                                </p:cTn>
                              </p:par>
                              <p:par>
                                <p:cTn id="100" presetID="1" presetClass="entr" presetSubtype="0" fill="hold" grpId="1" nodeType="withEffect">
                                  <p:stCondLst>
                                    <p:cond delay="0"/>
                                  </p:stCondLst>
                                  <p:childTnLst>
                                    <p:set>
                                      <p:cBhvr>
                                        <p:cTn id="101" dur="1" fill="hold">
                                          <p:stCondLst>
                                            <p:cond delay="0"/>
                                          </p:stCondLst>
                                        </p:cTn>
                                        <p:tgtEl>
                                          <p:spTgt spid="115"/>
                                        </p:tgtEl>
                                        <p:attrNameLst>
                                          <p:attrName>style.visibility</p:attrName>
                                        </p:attrNameLst>
                                      </p:cBhvr>
                                      <p:to>
                                        <p:strVal val="visible"/>
                                      </p:to>
                                    </p:set>
                                  </p:childTnLst>
                                </p:cTn>
                              </p:par>
                            </p:childTnLst>
                          </p:cTn>
                        </p:par>
                        <p:par>
                          <p:cTn id="102" fill="hold" nodeType="afterGroup">
                            <p:stCondLst>
                              <p:cond delay="500"/>
                            </p:stCondLst>
                            <p:childTnLst>
                              <p:par>
                                <p:cTn id="103" presetID="50" presetClass="path" presetSubtype="0" accel="50000" decel="50000" fill="hold" grpId="0" nodeType="afterEffect">
                                  <p:stCondLst>
                                    <p:cond delay="0"/>
                                  </p:stCondLst>
                                  <p:childTnLst>
                                    <p:animMotion origin="layout" path="M 0.10538 -0.00023 L 0.20278 -2.50289E-6 C 0.24184 -0.00023 0.22552 -0.00046 0.23715 -0.00092 C 0.24305 -0.04302 0.23819 -0.19824 0.23819 -0.2526 C 0.23819 -0.30696 0.23698 -0.31274 0.23715 -0.32801 C 0.23732 -0.34328 0.23889 -0.3405 0.23906 -0.3442 C 0.23923 -0.3479 0.23837 -0.34952 0.23819 -0.35068 C 0.23802 -0.35184 0.21927 -0.35161 0.23819 -0.35184 C 0.25712 -0.35207 0.32413 -0.35137 0.35139 -0.35184 C 0.37864 -0.3523 0.39201 -0.35415 0.40139 -0.35438 C 0.41076 -0.35461 0.40677 -0.35322 0.40798 -0.35322 C 0.4092 -0.35322 0.40833 -0.37798 0.40885 -0.35438 C 0.40937 -0.33079 0.41128 -0.24196 0.41076 -0.21096 C 0.41024 -0.17997 0.4066 -0.17511 0.40573 -0.16771 " pathEditMode="relative" rAng="0" ptsTypes="FfaaaaaaaaaaaF">
                                      <p:cBhvr>
                                        <p:cTn id="104" dur="1000" fill="hold"/>
                                        <p:tgtEl>
                                          <p:spTgt spid="115"/>
                                        </p:tgtEl>
                                        <p:attrNameLst>
                                          <p:attrName>ppt_x</p:attrName>
                                          <p:attrName>ppt_y</p:attrName>
                                        </p:attrNameLst>
                                      </p:cBhvr>
                                      <p:rCtr x="15295" y="-18876"/>
                                    </p:animMotion>
                                  </p:childTnLst>
                                </p:cTn>
                              </p:par>
                            </p:childTnLst>
                          </p:cTn>
                        </p:par>
                        <p:par>
                          <p:cTn id="105" fill="hold" nodeType="afterGroup">
                            <p:stCondLst>
                              <p:cond delay="1500"/>
                            </p:stCondLst>
                            <p:childTnLst>
                              <p:par>
                                <p:cTn id="106" presetID="1" presetClass="exit" presetSubtype="0" fill="hold" grpId="2" nodeType="afterEffect">
                                  <p:stCondLst>
                                    <p:cond delay="0"/>
                                  </p:stCondLst>
                                  <p:childTnLst>
                                    <p:set>
                                      <p:cBhvr>
                                        <p:cTn id="107" dur="1" fill="hold">
                                          <p:stCondLst>
                                            <p:cond delay="0"/>
                                          </p:stCondLst>
                                        </p:cTn>
                                        <p:tgtEl>
                                          <p:spTgt spid="115"/>
                                        </p:tgtEl>
                                        <p:attrNameLst>
                                          <p:attrName>style.visibility</p:attrName>
                                        </p:attrNameLst>
                                      </p:cBhvr>
                                      <p:to>
                                        <p:strVal val="hidden"/>
                                      </p:to>
                                    </p:set>
                                  </p:childTnLst>
                                </p:cTn>
                              </p:par>
                            </p:childTnLst>
                          </p:cTn>
                        </p:par>
                        <p:par>
                          <p:cTn id="108" fill="hold" nodeType="afterGroup">
                            <p:stCondLst>
                              <p:cond delay="1500"/>
                            </p:stCondLst>
                            <p:childTnLst>
                              <p:par>
                                <p:cTn id="109" presetID="1" presetClass="exit" presetSubtype="0" fill="hold" grpId="1" nodeType="afterEffect">
                                  <p:stCondLst>
                                    <p:cond delay="0"/>
                                  </p:stCondLst>
                                  <p:childTnLst>
                                    <p:set>
                                      <p:cBhvr>
                                        <p:cTn id="110" dur="1" fill="hold">
                                          <p:stCondLst>
                                            <p:cond delay="0"/>
                                          </p:stCondLst>
                                        </p:cTn>
                                        <p:tgtEl>
                                          <p:spTgt spid="113"/>
                                        </p:tgtEl>
                                        <p:attrNameLst>
                                          <p:attrName>style.visibility</p:attrName>
                                        </p:attrNameLst>
                                      </p:cBhvr>
                                      <p:to>
                                        <p:strVal val="hidden"/>
                                      </p:to>
                                    </p:set>
                                  </p:childTnLst>
                                </p:cTn>
                              </p:par>
                            </p:childTnLst>
                          </p:cTn>
                        </p:par>
                        <p:par>
                          <p:cTn id="111" fill="hold" nodeType="afterGroup">
                            <p:stCondLst>
                              <p:cond delay="1500"/>
                            </p:stCondLst>
                            <p:childTnLst>
                              <p:par>
                                <p:cTn id="112" presetID="1" presetClass="entr" presetSubtype="0" fill="hold" grpId="0" nodeType="afterEffect">
                                  <p:stCondLst>
                                    <p:cond delay="0"/>
                                  </p:stCondLst>
                                  <p:childTnLst>
                                    <p:set>
                                      <p:cBhvr>
                                        <p:cTn id="113" dur="1" fill="hold">
                                          <p:stCondLst>
                                            <p:cond delay="0"/>
                                          </p:stCondLst>
                                        </p:cTn>
                                        <p:tgtEl>
                                          <p:spTgt spid="116"/>
                                        </p:tgtEl>
                                        <p:attrNameLst>
                                          <p:attrName>style.visibility</p:attrName>
                                        </p:attrNameLst>
                                      </p:cBhvr>
                                      <p:to>
                                        <p:strVal val="visible"/>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 presetClass="exit" presetSubtype="0" fill="hold" grpId="1" nodeType="clickEffect">
                                  <p:stCondLst>
                                    <p:cond delay="0"/>
                                  </p:stCondLst>
                                  <p:childTnLst>
                                    <p:set>
                                      <p:cBhvr>
                                        <p:cTn id="117" dur="1" fill="hold">
                                          <p:stCondLst>
                                            <p:cond delay="0"/>
                                          </p:stCondLst>
                                        </p:cTn>
                                        <p:tgtEl>
                                          <p:spTgt spid="116"/>
                                        </p:tgtEl>
                                        <p:attrNameLst>
                                          <p:attrName>style.visibility</p:attrName>
                                        </p:attrNameLst>
                                      </p:cBhvr>
                                      <p:to>
                                        <p:strVal val="hidden"/>
                                      </p:to>
                                    </p:set>
                                  </p:childTnLst>
                                </p:cTn>
                              </p:par>
                            </p:childTnLst>
                          </p:cTn>
                        </p:par>
                        <p:par>
                          <p:cTn id="118" fill="hold" nodeType="afterGroup">
                            <p:stCondLst>
                              <p:cond delay="0"/>
                            </p:stCondLst>
                            <p:childTnLst>
                              <p:par>
                                <p:cTn id="119" presetID="1" presetClass="entr" presetSubtype="0" fill="hold" grpId="0" nodeType="afterEffect">
                                  <p:stCondLst>
                                    <p:cond delay="0"/>
                                  </p:stCondLst>
                                  <p:childTnLst>
                                    <p:set>
                                      <p:cBhvr>
                                        <p:cTn id="120" dur="1" fill="hold">
                                          <p:stCondLst>
                                            <p:cond delay="0"/>
                                          </p:stCondLst>
                                        </p:cTn>
                                        <p:tgtEl>
                                          <p:spTgt spid="117"/>
                                        </p:tgtEl>
                                        <p:attrNameLst>
                                          <p:attrName>style.visibility</p:attrName>
                                        </p:attrNameLst>
                                      </p:cBhvr>
                                      <p:to>
                                        <p:strVal val="visible"/>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xit" presetSubtype="0" fill="hold" grpId="1" nodeType="clickEffect">
                                  <p:stCondLst>
                                    <p:cond delay="0"/>
                                  </p:stCondLst>
                                  <p:childTnLst>
                                    <p:set>
                                      <p:cBhvr>
                                        <p:cTn id="124" dur="1" fill="hold">
                                          <p:stCondLst>
                                            <p:cond delay="0"/>
                                          </p:stCondLst>
                                        </p:cTn>
                                        <p:tgtEl>
                                          <p:spTgt spid="117"/>
                                        </p:tgtEl>
                                        <p:attrNameLst>
                                          <p:attrName>style.visibility</p:attrName>
                                        </p:attrNameLst>
                                      </p:cBhvr>
                                      <p:to>
                                        <p:strVal val="hidden"/>
                                      </p:to>
                                    </p:set>
                                  </p:childTnLst>
                                </p:cTn>
                              </p:par>
                            </p:childTnLst>
                          </p:cTn>
                        </p:par>
                        <p:par>
                          <p:cTn id="125" fill="hold" nodeType="afterGroup">
                            <p:stCondLst>
                              <p:cond delay="0"/>
                            </p:stCondLst>
                            <p:childTnLst>
                              <p:par>
                                <p:cTn id="126" presetID="1" presetClass="entr" presetSubtype="0" fill="hold" grpId="0" nodeType="afterEffect">
                                  <p:stCondLst>
                                    <p:cond delay="0"/>
                                  </p:stCondLst>
                                  <p:childTnLst>
                                    <p:set>
                                      <p:cBhvr>
                                        <p:cTn id="127" dur="1" fill="hold">
                                          <p:stCondLst>
                                            <p:cond delay="0"/>
                                          </p:stCondLst>
                                        </p:cTn>
                                        <p:tgtEl>
                                          <p:spTgt spid="118"/>
                                        </p:tgtEl>
                                        <p:attrNameLst>
                                          <p:attrName>style.visibility</p:attrName>
                                        </p:attrNameLst>
                                      </p:cBhvr>
                                      <p:to>
                                        <p:strVal val="visible"/>
                                      </p:to>
                                    </p:se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 presetClass="exit" presetSubtype="8" fill="hold" grpId="1" nodeType="clickEffect">
                                  <p:stCondLst>
                                    <p:cond delay="0"/>
                                  </p:stCondLst>
                                  <p:childTnLst>
                                    <p:anim calcmode="lin" valueType="num">
                                      <p:cBhvr additive="base">
                                        <p:cTn id="131" dur="500"/>
                                        <p:tgtEl>
                                          <p:spTgt spid="89"/>
                                        </p:tgtEl>
                                        <p:attrNameLst>
                                          <p:attrName>ppt_x</p:attrName>
                                        </p:attrNameLst>
                                      </p:cBhvr>
                                      <p:tavLst>
                                        <p:tav tm="0">
                                          <p:val>
                                            <p:strVal val="ppt_x"/>
                                          </p:val>
                                        </p:tav>
                                        <p:tav tm="100000">
                                          <p:val>
                                            <p:strVal val="0-ppt_w/2"/>
                                          </p:val>
                                        </p:tav>
                                      </p:tavLst>
                                    </p:anim>
                                    <p:anim calcmode="lin" valueType="num">
                                      <p:cBhvr additive="base">
                                        <p:cTn id="132" dur="500"/>
                                        <p:tgtEl>
                                          <p:spTgt spid="89"/>
                                        </p:tgtEl>
                                        <p:attrNameLst>
                                          <p:attrName>ppt_y</p:attrName>
                                        </p:attrNameLst>
                                      </p:cBhvr>
                                      <p:tavLst>
                                        <p:tav tm="0">
                                          <p:val>
                                            <p:strVal val="ppt_y"/>
                                          </p:val>
                                        </p:tav>
                                        <p:tav tm="100000">
                                          <p:val>
                                            <p:strVal val="ppt_y"/>
                                          </p:val>
                                        </p:tav>
                                      </p:tavLst>
                                    </p:anim>
                                    <p:set>
                                      <p:cBhvr>
                                        <p:cTn id="133" dur="1" fill="hold">
                                          <p:stCondLst>
                                            <p:cond delay="499"/>
                                          </p:stCondLst>
                                        </p:cTn>
                                        <p:tgtEl>
                                          <p:spTgt spid="89"/>
                                        </p:tgtEl>
                                        <p:attrNameLst>
                                          <p:attrName>style.visibility</p:attrName>
                                        </p:attrNameLst>
                                      </p:cBhvr>
                                      <p:to>
                                        <p:strVal val="hidden"/>
                                      </p:to>
                                    </p:set>
                                  </p:childTnLst>
                                </p:cTn>
                              </p:par>
                            </p:childTnLst>
                          </p:cTn>
                        </p:par>
                        <p:par>
                          <p:cTn id="134" fill="hold" nodeType="afterGroup">
                            <p:stCondLst>
                              <p:cond delay="500"/>
                            </p:stCondLst>
                            <p:childTnLst>
                              <p:par>
                                <p:cTn id="135" presetID="1" presetClass="entr" presetSubtype="0" fill="hold" grpId="1" nodeType="afterEffect">
                                  <p:stCondLst>
                                    <p:cond delay="0"/>
                                  </p:stCondLst>
                                  <p:childTnLst>
                                    <p:set>
                                      <p:cBhvr>
                                        <p:cTn id="136" dur="1" fill="hold">
                                          <p:stCondLst>
                                            <p:cond delay="0"/>
                                          </p:stCondLst>
                                        </p:cTn>
                                        <p:tgtEl>
                                          <p:spTgt spid="146"/>
                                        </p:tgtEl>
                                        <p:attrNameLst>
                                          <p:attrName>style.visibility</p:attrName>
                                        </p:attrNameLst>
                                      </p:cBhvr>
                                      <p:to>
                                        <p:strVal val="visible"/>
                                      </p:to>
                                    </p:set>
                                  </p:childTnLst>
                                </p:cTn>
                              </p:par>
                            </p:childTnLst>
                          </p:cTn>
                        </p:par>
                        <p:par>
                          <p:cTn id="137" fill="hold" nodeType="afterGroup">
                            <p:stCondLst>
                              <p:cond delay="500"/>
                            </p:stCondLst>
                            <p:childTnLst>
                              <p:par>
                                <p:cTn id="138" presetID="50" presetClass="path" presetSubtype="0" accel="50000" decel="50000" fill="hold" grpId="0" nodeType="afterEffect">
                                  <p:stCondLst>
                                    <p:cond delay="0"/>
                                  </p:stCondLst>
                                  <p:childTnLst>
                                    <p:animMotion origin="layout" path="M 0.10486 4.42285E-6 L 0.25833 4.42285E-6 C 0.30278 0.00624 0.37309 0.00161 0.39861 0.00254 C 0.42413 0.00347 0.40903 -0.01018 0.41128 0.00508 C 0.41337 0.02035 0.4118 0.06361 0.4118 0.09414 L 0.4118 0.18875 " pathEditMode="relative" rAng="0" ptsTypes="FfaaFF">
                                      <p:cBhvr>
                                        <p:cTn id="139" dur="1000" fill="hold"/>
                                        <p:tgtEl>
                                          <p:spTgt spid="146"/>
                                        </p:tgtEl>
                                        <p:attrNameLst>
                                          <p:attrName>ppt_x</p:attrName>
                                          <p:attrName>ppt_y</p:attrName>
                                        </p:attrNameLst>
                                      </p:cBhvr>
                                      <p:rCtr x="15955" y="8929"/>
                                    </p:animMotion>
                                  </p:childTnLst>
                                </p:cTn>
                              </p:par>
                            </p:childTnLst>
                          </p:cTn>
                        </p:par>
                        <p:par>
                          <p:cTn id="140" fill="hold" nodeType="afterGroup">
                            <p:stCondLst>
                              <p:cond delay="1500"/>
                            </p:stCondLst>
                            <p:childTnLst>
                              <p:par>
                                <p:cTn id="141" presetID="1" presetClass="exit" presetSubtype="0" fill="hold" grpId="1" nodeType="afterEffect">
                                  <p:stCondLst>
                                    <p:cond delay="0"/>
                                  </p:stCondLst>
                                  <p:childTnLst>
                                    <p:set>
                                      <p:cBhvr>
                                        <p:cTn id="142" dur="1" fill="hold">
                                          <p:stCondLst>
                                            <p:cond delay="0"/>
                                          </p:stCondLst>
                                        </p:cTn>
                                        <p:tgtEl>
                                          <p:spTgt spid="118"/>
                                        </p:tgtEl>
                                        <p:attrNameLst>
                                          <p:attrName>style.visibility</p:attrName>
                                        </p:attrNameLst>
                                      </p:cBhvr>
                                      <p:to>
                                        <p:strVal val="hidden"/>
                                      </p:to>
                                    </p:set>
                                  </p:childTnLst>
                                </p:cTn>
                              </p:par>
                              <p:par>
                                <p:cTn id="143" presetID="1" presetClass="entr" presetSubtype="0" fill="hold" grpId="0" nodeType="withEffect">
                                  <p:stCondLst>
                                    <p:cond delay="0"/>
                                  </p:stCondLst>
                                  <p:childTnLst>
                                    <p:set>
                                      <p:cBhvr>
                                        <p:cTn id="144" dur="1" fill="hold">
                                          <p:stCondLst>
                                            <p:cond delay="0"/>
                                          </p:stCondLst>
                                        </p:cTn>
                                        <p:tgtEl>
                                          <p:spTgt spid="139"/>
                                        </p:tgtEl>
                                        <p:attrNameLst>
                                          <p:attrName>style.visibility</p:attrName>
                                        </p:attrNameLst>
                                      </p:cBhvr>
                                      <p:to>
                                        <p:strVal val="visible"/>
                                      </p:to>
                                    </p:set>
                                  </p:childTnLst>
                                </p:cTn>
                              </p:par>
                            </p:childTnLst>
                          </p:cTn>
                        </p:par>
                        <p:par>
                          <p:cTn id="145" fill="hold" nodeType="afterGroup">
                            <p:stCondLst>
                              <p:cond delay="1500"/>
                            </p:stCondLst>
                            <p:childTnLst>
                              <p:par>
                                <p:cTn id="146" presetID="1" presetClass="exit" presetSubtype="0" fill="hold" grpId="2" nodeType="afterEffect">
                                  <p:stCondLst>
                                    <p:cond delay="0"/>
                                  </p:stCondLst>
                                  <p:childTnLst>
                                    <p:set>
                                      <p:cBhvr>
                                        <p:cTn id="147" dur="1" fill="hold">
                                          <p:stCondLst>
                                            <p:cond delay="0"/>
                                          </p:stCondLst>
                                        </p:cTn>
                                        <p:tgtEl>
                                          <p:spTgt spid="1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1" grpId="0"/>
      <p:bldP spid="89" grpId="0"/>
      <p:bldP spid="89" grpId="1"/>
      <p:bldP spid="100" grpId="0" animBg="1"/>
      <p:bldP spid="100" grpId="1" animBg="1"/>
      <p:bldP spid="100" grpId="2" animBg="1"/>
      <p:bldP spid="101" grpId="0" animBg="1"/>
      <p:bldP spid="101" grpId="1" animBg="1"/>
      <p:bldP spid="103" grpId="0" animBg="1"/>
      <p:bldP spid="103" grpId="1" animBg="1"/>
      <p:bldP spid="104" grpId="0" animBg="1"/>
      <p:bldP spid="104" grpId="1" animBg="1"/>
      <p:bldP spid="105" grpId="0"/>
      <p:bldP spid="105" grpId="1"/>
      <p:bldP spid="110" grpId="0" animBg="1"/>
      <p:bldP spid="110" grpId="1" animBg="1"/>
      <p:bldP spid="110" grpId="2" animBg="1"/>
      <p:bldP spid="111" grpId="0" animBg="1"/>
      <p:bldP spid="111" grpId="1" animBg="1"/>
      <p:bldP spid="112" grpId="0" animBg="1"/>
      <p:bldP spid="112" grpId="1" animBg="1"/>
      <p:bldP spid="113" grpId="0" animBg="1"/>
      <p:bldP spid="113" grpId="1" animBg="1"/>
      <p:bldP spid="115" grpId="0" animBg="1"/>
      <p:bldP spid="115" grpId="1" animBg="1"/>
      <p:bldP spid="115" grpId="2" animBg="1"/>
      <p:bldP spid="116" grpId="0" animBg="1"/>
      <p:bldP spid="116" grpId="1" animBg="1"/>
      <p:bldP spid="117" grpId="0" animBg="1"/>
      <p:bldP spid="117" grpId="1" animBg="1"/>
      <p:bldP spid="118" grpId="0" animBg="1"/>
      <p:bldP spid="118" grpId="1" animBg="1"/>
      <p:bldP spid="139" grpId="0" animBg="1"/>
      <p:bldP spid="146" grpId="0" animBg="1"/>
      <p:bldP spid="146" grpId="1" animBg="1"/>
      <p:bldP spid="146" grpId="2" animBg="1"/>
      <p:bldP spid="67" grpId="0" animBg="1"/>
      <p:bldP spid="67" grpId="1" animBg="1"/>
      <p:bldP spid="68" grpId="0" animBg="1"/>
      <p:bldP spid="68" grpId="1" animBg="1"/>
      <p:bldP spid="69" grpId="0" animBg="1"/>
      <p:bldP spid="69" grpId="1"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AutoShape 3"/>
          <p:cNvSpPr>
            <a:spLocks noChangeArrowheads="1"/>
          </p:cNvSpPr>
          <p:nvPr/>
        </p:nvSpPr>
        <p:spPr bwMode="auto">
          <a:xfrm>
            <a:off x="280988" y="2871788"/>
            <a:ext cx="311785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latin typeface="Tahoma"/>
                <a:ea typeface="ＭＳ Ｐゴシック" charset="-128"/>
                <a:cs typeface="ＭＳ Ｐゴシック" charset="0"/>
              </a:rPr>
              <a:t>Annotate</a:t>
            </a:r>
            <a:br>
              <a:rPr lang="en-US" sz="2000" dirty="0">
                <a:solidFill>
                  <a:srgbClr val="000000"/>
                </a:solidFill>
                <a:latin typeface="Tahoma"/>
                <a:ea typeface="ＭＳ Ｐゴシック" charset="-128"/>
                <a:cs typeface="ＭＳ Ｐゴシック" charset="0"/>
              </a:rPr>
            </a:br>
            <a:r>
              <a:rPr lang="en-US" sz="2000" i="1" dirty="0">
                <a:solidFill>
                  <a:srgbClr val="000000"/>
                </a:solidFill>
                <a:latin typeface="Tahoma"/>
                <a:ea typeface="ＭＳ Ｐゴシック" charset="-128"/>
                <a:cs typeface="ＭＳ Ｐゴシック" charset="0"/>
              </a:rPr>
              <a:t>bottleneck </a:t>
            </a:r>
            <a:r>
              <a:rPr lang="en-US" sz="2000" dirty="0">
                <a:solidFill>
                  <a:srgbClr val="000000"/>
                </a:solidFill>
                <a:latin typeface="Tahoma"/>
                <a:ea typeface="ＭＳ Ｐゴシック" charset="-128"/>
                <a:cs typeface="ＭＳ Ｐゴシック" charset="0"/>
              </a:rPr>
              <a:t>code</a:t>
            </a:r>
          </a:p>
          <a:p>
            <a:pPr marL="342900" indent="-342900">
              <a:buFontTx/>
              <a:buAutoNum type="arabicPeriod"/>
              <a:defRPr/>
            </a:pPr>
            <a:r>
              <a:rPr lang="en-US" sz="2000" dirty="0">
                <a:solidFill>
                  <a:srgbClr val="000000"/>
                </a:solidFill>
                <a:latin typeface="Tahoma"/>
                <a:ea typeface="ＭＳ Ｐゴシック" charset="-128"/>
                <a:cs typeface="ＭＳ Ｐゴシック" charset="0"/>
              </a:rPr>
              <a:t>Implement </a:t>
            </a:r>
            <a:r>
              <a:rPr lang="en-US" sz="2000" i="1" dirty="0">
                <a:solidFill>
                  <a:srgbClr val="000000"/>
                </a:solidFill>
                <a:latin typeface="Tahoma"/>
                <a:ea typeface="ＭＳ Ｐゴシック" charset="-128"/>
                <a:cs typeface="ＭＳ Ｐゴシック" charset="0"/>
              </a:rPr>
              <a:t>waiting</a:t>
            </a:r>
            <a:endParaRPr lang="en-US" sz="2000" dirty="0">
              <a:solidFill>
                <a:srgbClr val="000000"/>
              </a:solidFill>
              <a:latin typeface="Tahoma"/>
              <a:ea typeface="ＭＳ Ｐゴシック" charset="-128"/>
              <a:cs typeface="ＭＳ Ｐゴシック" charset="0"/>
            </a:endParaRPr>
          </a:p>
          <a:p>
            <a:pPr>
              <a:defRPr/>
            </a:pPr>
            <a:r>
              <a:rPr lang="en-US" sz="2000" dirty="0">
                <a:solidFill>
                  <a:srgbClr val="000000"/>
                </a:solidFill>
                <a:latin typeface="Tahoma"/>
                <a:ea typeface="ＭＳ Ｐゴシック" charset="-128"/>
                <a:cs typeface="ＭＳ Ｐゴシック" charset="0"/>
              </a:rPr>
              <a:t>     for bottlenecks</a:t>
            </a:r>
          </a:p>
        </p:txBody>
      </p:sp>
      <p:sp>
        <p:nvSpPr>
          <p:cNvPr id="69637" name="AutoShape 4"/>
          <p:cNvSpPr>
            <a:spLocks noChangeArrowheads="1"/>
          </p:cNvSpPr>
          <p:nvPr/>
        </p:nvSpPr>
        <p:spPr bwMode="auto">
          <a:xfrm>
            <a:off x="5614988" y="2871788"/>
            <a:ext cx="327025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Measure </a:t>
            </a:r>
            <a:r>
              <a:rPr lang="en-US" sz="2000" i="1" dirty="0">
                <a:solidFill>
                  <a:srgbClr val="000000"/>
                </a:solidFill>
                <a:latin typeface="Arial" pitchFamily="-106" charset="0"/>
                <a:ea typeface="ＭＳ Ｐゴシック" pitchFamily="-106" charset="-128"/>
                <a:cs typeface="ＭＳ Ｐゴシック" pitchFamily="-106" charset="-128"/>
              </a:rPr>
              <a:t>thread </a:t>
            </a:r>
            <a:br>
              <a:rPr lang="en-US" sz="2000" i="1" dirty="0">
                <a:solidFill>
                  <a:srgbClr val="000000"/>
                </a:solidFill>
                <a:latin typeface="Arial" pitchFamily="-106" charset="0"/>
                <a:ea typeface="ＭＳ Ｐゴシック" pitchFamily="-106" charset="-128"/>
                <a:cs typeface="ＭＳ Ｐゴシック" pitchFamily="-106" charset="-128"/>
              </a:rPr>
            </a:br>
            <a:r>
              <a:rPr lang="en-US" sz="2000" i="1" dirty="0">
                <a:solidFill>
                  <a:srgbClr val="000000"/>
                </a:solidFill>
                <a:latin typeface="Arial" pitchFamily="-106" charset="0"/>
                <a:ea typeface="ＭＳ Ｐゴシック" pitchFamily="-106" charset="-128"/>
                <a:cs typeface="ＭＳ Ｐゴシック" pitchFamily="-106" charset="-128"/>
              </a:rPr>
              <a:t>waiting cycles (TWC)</a:t>
            </a:r>
            <a:br>
              <a:rPr lang="en-US" sz="2000" i="1"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for each bottleneck</a:t>
            </a:r>
          </a:p>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Accelerate bottleneck(s)</a:t>
            </a:r>
            <a:br>
              <a:rPr lang="en-US" sz="2000"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with the highest TWC</a:t>
            </a:r>
          </a:p>
        </p:txBody>
      </p:sp>
      <p:sp>
        <p:nvSpPr>
          <p:cNvPr id="32772" name="Line 5"/>
          <p:cNvSpPr>
            <a:spLocks noChangeShapeType="1"/>
          </p:cNvSpPr>
          <p:nvPr/>
        </p:nvSpPr>
        <p:spPr bwMode="auto">
          <a:xfrm flipV="1">
            <a:off x="3419475" y="3797300"/>
            <a:ext cx="2206625" cy="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a:defRPr/>
            </a:pPr>
            <a:endParaRPr lang="en-US">
              <a:solidFill>
                <a:srgbClr val="000000"/>
              </a:solidFill>
              <a:latin typeface="Tahoma"/>
              <a:ea typeface="ＭＳ Ｐゴシック" charset="0"/>
              <a:cs typeface="ＭＳ Ｐゴシック" charset="0"/>
            </a:endParaRPr>
          </a:p>
        </p:txBody>
      </p:sp>
      <p:sp>
        <p:nvSpPr>
          <p:cNvPr id="279556" name="Text Box 6"/>
          <p:cNvSpPr txBox="1">
            <a:spLocks noChangeArrowheads="1"/>
          </p:cNvSpPr>
          <p:nvPr/>
        </p:nvSpPr>
        <p:spPr bwMode="auto">
          <a:xfrm>
            <a:off x="3203575" y="3074988"/>
            <a:ext cx="2574925"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1800">
                <a:solidFill>
                  <a:srgbClr val="000000"/>
                </a:solidFill>
              </a:rPr>
              <a:t>Binary containing </a:t>
            </a:r>
            <a:br>
              <a:rPr lang="en-US" sz="1800">
                <a:solidFill>
                  <a:srgbClr val="000000"/>
                </a:solidFill>
              </a:rPr>
            </a:br>
            <a:r>
              <a:rPr lang="en-US" sz="1800">
                <a:solidFill>
                  <a:srgbClr val="000000"/>
                </a:solidFill>
              </a:rPr>
              <a:t> </a:t>
            </a:r>
            <a:r>
              <a:rPr lang="en-US" sz="1800" b="1">
                <a:solidFill>
                  <a:srgbClr val="000000"/>
                </a:solidFill>
              </a:rPr>
              <a:t>BIS instructions</a:t>
            </a:r>
          </a:p>
        </p:txBody>
      </p:sp>
      <p:sp>
        <p:nvSpPr>
          <p:cNvPr id="279557" name="Text Box 7"/>
          <p:cNvSpPr txBox="1">
            <a:spLocks noChangeArrowheads="1"/>
          </p:cNvSpPr>
          <p:nvPr/>
        </p:nvSpPr>
        <p:spPr bwMode="auto">
          <a:xfrm>
            <a:off x="477838" y="2460625"/>
            <a:ext cx="39497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b="1" i="1">
                <a:solidFill>
                  <a:srgbClr val="000000"/>
                </a:solidFill>
              </a:rPr>
              <a:t>Compiler/Library/Programmer</a:t>
            </a:r>
          </a:p>
        </p:txBody>
      </p:sp>
      <p:sp>
        <p:nvSpPr>
          <p:cNvPr id="279558" name="Text Box 8"/>
          <p:cNvSpPr txBox="1">
            <a:spLocks noChangeArrowheads="1"/>
          </p:cNvSpPr>
          <p:nvPr/>
        </p:nvSpPr>
        <p:spPr bwMode="auto">
          <a:xfrm>
            <a:off x="5961063" y="2459038"/>
            <a:ext cx="1738312"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1800" b="1" i="1">
                <a:solidFill>
                  <a:srgbClr val="000000"/>
                </a:solidFill>
              </a:rPr>
              <a:t>Hardware</a:t>
            </a:r>
          </a:p>
        </p:txBody>
      </p:sp>
      <p:sp>
        <p:nvSpPr>
          <p:cNvPr id="279559"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DD2B27D-3668-8940-83A7-1078FBD07C11}" type="slidenum">
              <a:rPr lang="en-US" sz="1600">
                <a:solidFill>
                  <a:srgbClr val="000000"/>
                </a:solidFill>
                <a:latin typeface="Garamond" charset="0"/>
              </a:rPr>
              <a:pPr eaLnBrk="1" hangingPunct="1"/>
              <a:t>93</a:t>
            </a:fld>
            <a:endParaRPr lang="en-US" sz="1600">
              <a:solidFill>
                <a:srgbClr val="000000"/>
              </a:solidFill>
              <a:latin typeface="Garamond" charset="0"/>
            </a:endParaRPr>
          </a:p>
        </p:txBody>
      </p:sp>
      <p:sp>
        <p:nvSpPr>
          <p:cNvPr id="279560" name="Title 1"/>
          <p:cNvSpPr>
            <a:spLocks noGrp="1"/>
          </p:cNvSpPr>
          <p:nvPr>
            <p:ph type="title"/>
          </p:nvPr>
        </p:nvSpPr>
        <p:spPr>
          <a:xfrm>
            <a:off x="0" y="152400"/>
            <a:ext cx="9144000" cy="1066800"/>
          </a:xfrm>
        </p:spPr>
        <p:txBody>
          <a:bodyPr/>
          <a:lstStyle/>
          <a:p>
            <a:r>
              <a:rPr lang="en-US" sz="3900">
                <a:latin typeface="Garamond" charset="0"/>
              </a:rPr>
              <a:t>Bottleneck Identification and Scheduling (BIS)</a:t>
            </a:r>
          </a:p>
        </p:txBody>
      </p:sp>
      <p:sp>
        <p:nvSpPr>
          <p:cNvPr id="15" name="Rectangle 14"/>
          <p:cNvSpPr>
            <a:spLocks noChangeArrowheads="1"/>
          </p:cNvSpPr>
          <p:nvPr/>
        </p:nvSpPr>
        <p:spPr bwMode="auto">
          <a:xfrm>
            <a:off x="5565775" y="3932238"/>
            <a:ext cx="3578225" cy="717550"/>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a:defRPr/>
            </a:pPr>
            <a:endParaRPr lang="en-US">
              <a:solidFill>
                <a:srgbClr val="FFFFFF"/>
              </a:solidFill>
              <a:latin typeface="Tahoma"/>
              <a:ea typeface="ＭＳ Ｐゴシック" charset="0"/>
              <a:cs typeface="ＭＳ Ｐゴシック" charset="0"/>
            </a:endParaRPr>
          </a:p>
        </p:txBody>
      </p:sp>
    </p:spTree>
    <p:extLst>
      <p:ext uri="{BB962C8B-B14F-4D97-AF65-F5344CB8AC3E}">
        <p14:creationId xmlns:p14="http://schemas.microsoft.com/office/powerpoint/2010/main" val="37502624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Title 1"/>
          <p:cNvSpPr>
            <a:spLocks noGrp="1"/>
          </p:cNvSpPr>
          <p:nvPr>
            <p:ph type="title"/>
          </p:nvPr>
        </p:nvSpPr>
        <p:spPr/>
        <p:txBody>
          <a:bodyPr/>
          <a:lstStyle/>
          <a:p>
            <a:r>
              <a:rPr lang="en-US">
                <a:latin typeface="Garamond" charset="0"/>
              </a:rPr>
              <a:t>Bottleneck Acceleration</a:t>
            </a:r>
          </a:p>
        </p:txBody>
      </p:sp>
      <p:sp>
        <p:nvSpPr>
          <p:cNvPr id="281602"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8D11A88-204A-7647-8087-3A53263D2282}" type="slidenum">
              <a:rPr lang="en-US" sz="1600">
                <a:solidFill>
                  <a:srgbClr val="000000"/>
                </a:solidFill>
                <a:latin typeface="Garamond" charset="0"/>
              </a:rPr>
              <a:pPr eaLnBrk="1" hangingPunct="1"/>
              <a:t>94</a:t>
            </a:fld>
            <a:endParaRPr lang="en-US" sz="1600">
              <a:solidFill>
                <a:srgbClr val="000000"/>
              </a:solidFill>
              <a:latin typeface="Garamond" charset="0"/>
            </a:endParaRPr>
          </a:p>
        </p:txBody>
      </p:sp>
      <p:sp>
        <p:nvSpPr>
          <p:cNvPr id="5" name="Rectangle 4"/>
          <p:cNvSpPr/>
          <p:nvPr/>
        </p:nvSpPr>
        <p:spPr>
          <a:xfrm>
            <a:off x="327025" y="1192213"/>
            <a:ext cx="2405063" cy="1925637"/>
          </a:xfrm>
          <a:prstGeom prst="rect">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cxnSp>
        <p:nvCxnSpPr>
          <p:cNvPr id="21" name="Straight Arrow Connector 20"/>
          <p:cNvCxnSpPr/>
          <p:nvPr/>
        </p:nvCxnSpPr>
        <p:spPr>
          <a:xfrm>
            <a:off x="2733675" y="1893888"/>
            <a:ext cx="3629025"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81605" name="TextBox 23"/>
          <p:cNvSpPr txBox="1">
            <a:spLocks noChangeArrowheads="1"/>
          </p:cNvSpPr>
          <p:nvPr/>
        </p:nvSpPr>
        <p:spPr bwMode="auto">
          <a:xfrm>
            <a:off x="1512888" y="1181100"/>
            <a:ext cx="1220787"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i="1">
                <a:solidFill>
                  <a:srgbClr val="000000"/>
                </a:solidFill>
              </a:rPr>
              <a:t>Small Core 1</a:t>
            </a:r>
          </a:p>
        </p:txBody>
      </p:sp>
      <p:sp>
        <p:nvSpPr>
          <p:cNvPr id="27" name="Rectangle 26"/>
          <p:cNvSpPr/>
          <p:nvPr/>
        </p:nvSpPr>
        <p:spPr>
          <a:xfrm>
            <a:off x="6356350" y="1209675"/>
            <a:ext cx="2468563" cy="3130550"/>
          </a:xfrm>
          <a:prstGeom prst="rect">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281607" name="TextBox 40"/>
          <p:cNvSpPr txBox="1">
            <a:spLocks noChangeArrowheads="1"/>
          </p:cNvSpPr>
          <p:nvPr/>
        </p:nvSpPr>
        <p:spPr bwMode="auto">
          <a:xfrm>
            <a:off x="7534275" y="1198563"/>
            <a:ext cx="127635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i="1">
                <a:solidFill>
                  <a:srgbClr val="000000"/>
                </a:solidFill>
              </a:rPr>
              <a:t>Large Core 0</a:t>
            </a:r>
          </a:p>
        </p:txBody>
      </p:sp>
      <p:sp>
        <p:nvSpPr>
          <p:cNvPr id="58" name="Rectangle 57"/>
          <p:cNvSpPr/>
          <p:nvPr/>
        </p:nvSpPr>
        <p:spPr>
          <a:xfrm>
            <a:off x="336550" y="3624263"/>
            <a:ext cx="2417763" cy="1917700"/>
          </a:xfrm>
          <a:prstGeom prst="rect">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281609" name="TextBox 71"/>
          <p:cNvSpPr txBox="1">
            <a:spLocks noChangeArrowheads="1"/>
          </p:cNvSpPr>
          <p:nvPr/>
        </p:nvSpPr>
        <p:spPr bwMode="auto">
          <a:xfrm>
            <a:off x="1524000" y="3613150"/>
            <a:ext cx="122078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i="1">
                <a:solidFill>
                  <a:srgbClr val="000000"/>
                </a:solidFill>
              </a:rPr>
              <a:t>Small Core 2</a:t>
            </a:r>
          </a:p>
        </p:txBody>
      </p:sp>
      <p:grpSp>
        <p:nvGrpSpPr>
          <p:cNvPr id="281610" name="Group 62"/>
          <p:cNvGrpSpPr>
            <a:grpSpLocks/>
          </p:cNvGrpSpPr>
          <p:nvPr/>
        </p:nvGrpSpPr>
        <p:grpSpPr bwMode="auto">
          <a:xfrm>
            <a:off x="4862513" y="3198813"/>
            <a:ext cx="1304925" cy="685800"/>
            <a:chOff x="3038475" y="1752600"/>
            <a:chExt cx="1304925" cy="685801"/>
          </a:xfrm>
        </p:grpSpPr>
        <p:sp>
          <p:nvSpPr>
            <p:cNvPr id="77" name="Rectangle 76"/>
            <p:cNvSpPr/>
            <p:nvPr/>
          </p:nvSpPr>
          <p:spPr>
            <a:xfrm>
              <a:off x="3048000" y="1752600"/>
              <a:ext cx="1295400" cy="685801"/>
            </a:xfrm>
            <a:prstGeom prst="rect">
              <a:avLst/>
            </a:prstGeom>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dirty="0">
                <a:solidFill>
                  <a:srgbClr val="FFFFFF"/>
                </a:solidFill>
                <a:latin typeface="Tahoma"/>
              </a:endParaRPr>
            </a:p>
          </p:txBody>
        </p:sp>
        <p:cxnSp>
          <p:nvCxnSpPr>
            <p:cNvPr id="78" name="Straight Connector 77"/>
            <p:cNvCxnSpPr/>
            <p:nvPr/>
          </p:nvCxnSpPr>
          <p:spPr>
            <a:xfrm>
              <a:off x="3048000" y="18288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038475" y="19050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048000" y="19812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048000" y="20574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048000" y="21336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3048000" y="22098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048000" y="22860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048000" y="23622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77" idx="0"/>
            </p:cNvCxnSpPr>
            <p:nvPr/>
          </p:nvCxnSpPr>
          <p:spPr>
            <a:xfrm rot="16200000" flipH="1">
              <a:off x="3352800"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3676650"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16200000" flipH="1">
              <a:off x="3019425"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2" name="Straight Arrow Connector 101"/>
          <p:cNvCxnSpPr>
            <a:endCxn id="77" idx="0"/>
          </p:cNvCxnSpPr>
          <p:nvPr/>
        </p:nvCxnSpPr>
        <p:spPr>
          <a:xfrm>
            <a:off x="5510213" y="1911350"/>
            <a:ext cx="9525" cy="1287463"/>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81612" name="TextBox 105"/>
          <p:cNvSpPr txBox="1">
            <a:spLocks noChangeArrowheads="1"/>
          </p:cNvSpPr>
          <p:nvPr/>
        </p:nvSpPr>
        <p:spPr bwMode="auto">
          <a:xfrm>
            <a:off x="4875213" y="3900488"/>
            <a:ext cx="1262062"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a:solidFill>
                  <a:srgbClr val="000000"/>
                </a:solidFill>
              </a:rPr>
              <a:t>Bottleneck</a:t>
            </a:r>
          </a:p>
          <a:p>
            <a:pPr eaLnBrk="1" fontAlgn="base" hangingPunct="1">
              <a:spcBef>
                <a:spcPct val="0"/>
              </a:spcBef>
              <a:spcAft>
                <a:spcPct val="0"/>
              </a:spcAft>
            </a:pPr>
            <a:r>
              <a:rPr lang="en-US" sz="1800">
                <a:solidFill>
                  <a:srgbClr val="000000"/>
                </a:solidFill>
              </a:rPr>
              <a:t>Table (BT)</a:t>
            </a:r>
          </a:p>
        </p:txBody>
      </p:sp>
      <p:cxnSp>
        <p:nvCxnSpPr>
          <p:cNvPr id="134" name="Straight Arrow Connector 133"/>
          <p:cNvCxnSpPr/>
          <p:nvPr/>
        </p:nvCxnSpPr>
        <p:spPr>
          <a:xfrm>
            <a:off x="3937000" y="1890713"/>
            <a:ext cx="26988" cy="3729037"/>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81614" name="TextBox 134"/>
          <p:cNvSpPr txBox="1">
            <a:spLocks noChangeArrowheads="1"/>
          </p:cNvSpPr>
          <p:nvPr/>
        </p:nvSpPr>
        <p:spPr bwMode="auto">
          <a:xfrm>
            <a:off x="3775075" y="5468938"/>
            <a:ext cx="41592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a:solidFill>
                  <a:srgbClr val="000000"/>
                </a:solidFill>
              </a:rPr>
              <a:t>…</a:t>
            </a:r>
          </a:p>
        </p:txBody>
      </p:sp>
      <p:sp>
        <p:nvSpPr>
          <p:cNvPr id="100" name="Oval 99"/>
          <p:cNvSpPr>
            <a:spLocks noChangeArrowheads="1"/>
          </p:cNvSpPr>
          <p:nvPr/>
        </p:nvSpPr>
        <p:spPr bwMode="auto">
          <a:xfrm>
            <a:off x="1682750" y="1811338"/>
            <a:ext cx="153988"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sz="2000" dirty="0">
              <a:solidFill>
                <a:srgbClr val="FFFFFF"/>
              </a:solidFill>
              <a:latin typeface="Tahoma"/>
              <a:ea typeface="ＭＳ Ｐゴシック" charset="0"/>
              <a:cs typeface="ＭＳ Ｐゴシック" charset="0"/>
            </a:endParaRPr>
          </a:p>
        </p:txBody>
      </p:sp>
      <p:sp>
        <p:nvSpPr>
          <p:cNvPr id="48" name="TextBox 39"/>
          <p:cNvSpPr txBox="1">
            <a:spLocks noChangeArrowheads="1"/>
          </p:cNvSpPr>
          <p:nvPr/>
        </p:nvSpPr>
        <p:spPr bwMode="auto">
          <a:xfrm>
            <a:off x="6394450" y="2859088"/>
            <a:ext cx="25273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a:solidFill>
                  <a:srgbClr val="000000"/>
                </a:solidFill>
              </a:rPr>
              <a:t>Scheduling Buffer (SB)</a:t>
            </a:r>
          </a:p>
        </p:txBody>
      </p:sp>
      <p:grpSp>
        <p:nvGrpSpPr>
          <p:cNvPr id="3" name="Group 62"/>
          <p:cNvGrpSpPr>
            <a:grpSpLocks/>
          </p:cNvGrpSpPr>
          <p:nvPr/>
        </p:nvGrpSpPr>
        <p:grpSpPr bwMode="auto">
          <a:xfrm>
            <a:off x="6702425" y="2162175"/>
            <a:ext cx="1304925" cy="685800"/>
            <a:chOff x="3038475" y="1752600"/>
            <a:chExt cx="1304925" cy="685801"/>
          </a:xfrm>
        </p:grpSpPr>
        <p:sp>
          <p:nvSpPr>
            <p:cNvPr id="50" name="Rectangle 49"/>
            <p:cNvSpPr/>
            <p:nvPr/>
          </p:nvSpPr>
          <p:spPr>
            <a:xfrm>
              <a:off x="3048000" y="1752600"/>
              <a:ext cx="1295400" cy="685801"/>
            </a:xfrm>
            <a:prstGeom prst="rect">
              <a:avLst/>
            </a:prstGeom>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cxnSp>
          <p:nvCxnSpPr>
            <p:cNvPr id="51" name="Straight Connector 50"/>
            <p:cNvCxnSpPr/>
            <p:nvPr/>
          </p:nvCxnSpPr>
          <p:spPr>
            <a:xfrm>
              <a:off x="3048000" y="18288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038475" y="19050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048000" y="19812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048000" y="20574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048000" y="21336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048000" y="22098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048000" y="22860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048000" y="23622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50" idx="0"/>
            </p:cNvCxnSpPr>
            <p:nvPr/>
          </p:nvCxnSpPr>
          <p:spPr>
            <a:xfrm rot="16200000" flipH="1">
              <a:off x="3352800"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676650"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3019425"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4" name="TextBox 63"/>
          <p:cNvSpPr txBox="1">
            <a:spLocks noChangeArrowheads="1"/>
          </p:cNvSpPr>
          <p:nvPr/>
        </p:nvSpPr>
        <p:spPr bwMode="auto">
          <a:xfrm>
            <a:off x="6573838" y="2601913"/>
            <a:ext cx="21383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i="1">
                <a:solidFill>
                  <a:srgbClr val="FF0000"/>
                </a:solidFill>
              </a:rPr>
              <a:t>bid=x4700</a:t>
            </a:r>
            <a:r>
              <a:rPr lang="en-US" sz="1400">
                <a:solidFill>
                  <a:srgbClr val="FF0000"/>
                </a:solidFill>
              </a:rPr>
              <a:t>, pc, sp, core1</a:t>
            </a:r>
          </a:p>
        </p:txBody>
      </p:sp>
      <p:sp>
        <p:nvSpPr>
          <p:cNvPr id="65" name="Oval 64"/>
          <p:cNvSpPr>
            <a:spLocks noChangeArrowheads="1"/>
          </p:cNvSpPr>
          <p:nvPr/>
        </p:nvSpPr>
        <p:spPr bwMode="auto">
          <a:xfrm>
            <a:off x="6619875" y="2617788"/>
            <a:ext cx="153988"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dirty="0">
              <a:solidFill>
                <a:srgbClr val="FFFFFF"/>
              </a:solidFill>
              <a:latin typeface="Tahoma"/>
              <a:ea typeface="ＭＳ Ｐゴシック" charset="0"/>
              <a:cs typeface="ＭＳ Ｐゴシック" charset="0"/>
            </a:endParaRPr>
          </a:p>
        </p:txBody>
      </p:sp>
      <p:grpSp>
        <p:nvGrpSpPr>
          <p:cNvPr id="4" name="Group 52"/>
          <p:cNvGrpSpPr>
            <a:grpSpLocks/>
          </p:cNvGrpSpPr>
          <p:nvPr/>
        </p:nvGrpSpPr>
        <p:grpSpPr bwMode="auto">
          <a:xfrm>
            <a:off x="2214563" y="2398713"/>
            <a:ext cx="390525" cy="685800"/>
            <a:chOff x="3038475" y="2895599"/>
            <a:chExt cx="1304925" cy="685800"/>
          </a:xfrm>
        </p:grpSpPr>
        <p:sp>
          <p:nvSpPr>
            <p:cNvPr id="70" name="Rectangle 69"/>
            <p:cNvSpPr/>
            <p:nvPr/>
          </p:nvSpPr>
          <p:spPr>
            <a:xfrm>
              <a:off x="3049084" y="2895599"/>
              <a:ext cx="1294316" cy="685800"/>
            </a:xfrm>
            <a:prstGeom prst="rect">
              <a:avLst/>
            </a:prstGeom>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cxnSp>
          <p:nvCxnSpPr>
            <p:cNvPr id="71" name="Straight Connector 70"/>
            <p:cNvCxnSpPr/>
            <p:nvPr/>
          </p:nvCxnSpPr>
          <p:spPr>
            <a:xfrm>
              <a:off x="3049084" y="29717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3038475" y="30479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3049084" y="31241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049084" y="32003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049084" y="32765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3049084" y="33527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3049084" y="34289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049084" y="35051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4" name="TextBox 108"/>
          <p:cNvSpPr txBox="1">
            <a:spLocks noChangeArrowheads="1"/>
          </p:cNvSpPr>
          <p:nvPr/>
        </p:nvSpPr>
        <p:spPr bwMode="auto">
          <a:xfrm>
            <a:off x="298450" y="2284413"/>
            <a:ext cx="1938338"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800">
                <a:solidFill>
                  <a:srgbClr val="000000"/>
                </a:solidFill>
              </a:rPr>
              <a:t>Acceleration</a:t>
            </a:r>
          </a:p>
          <a:p>
            <a:pPr algn="r" eaLnBrk="1" fontAlgn="base" hangingPunct="1">
              <a:spcBef>
                <a:spcPct val="0"/>
              </a:spcBef>
              <a:spcAft>
                <a:spcPct val="0"/>
              </a:spcAft>
            </a:pPr>
            <a:r>
              <a:rPr lang="en-US" sz="1800">
                <a:solidFill>
                  <a:srgbClr val="000000"/>
                </a:solidFill>
              </a:rPr>
              <a:t>Index Table (AIT)</a:t>
            </a:r>
          </a:p>
        </p:txBody>
      </p:sp>
      <p:sp>
        <p:nvSpPr>
          <p:cNvPr id="95" name="TextBox 94"/>
          <p:cNvSpPr txBox="1">
            <a:spLocks noChangeArrowheads="1"/>
          </p:cNvSpPr>
          <p:nvPr/>
        </p:nvSpPr>
        <p:spPr bwMode="auto">
          <a:xfrm>
            <a:off x="388938" y="1482725"/>
            <a:ext cx="1973262"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b="1">
                <a:solidFill>
                  <a:srgbClr val="FF0000"/>
                </a:solidFill>
              </a:rPr>
              <a:t>BottleneckCall </a:t>
            </a:r>
            <a:r>
              <a:rPr lang="en-US" sz="1400" b="1" i="1">
                <a:solidFill>
                  <a:srgbClr val="FF0000"/>
                </a:solidFill>
              </a:rPr>
              <a:t>x4600</a:t>
            </a:r>
          </a:p>
        </p:txBody>
      </p:sp>
      <p:sp>
        <p:nvSpPr>
          <p:cNvPr id="96" name="Oval 95"/>
          <p:cNvSpPr>
            <a:spLocks noChangeArrowheads="1"/>
          </p:cNvSpPr>
          <p:nvPr/>
        </p:nvSpPr>
        <p:spPr bwMode="auto">
          <a:xfrm>
            <a:off x="1682750" y="1811338"/>
            <a:ext cx="153988"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sz="2000" dirty="0">
              <a:solidFill>
                <a:srgbClr val="FFFFFF"/>
              </a:solidFill>
              <a:latin typeface="Tahoma"/>
              <a:ea typeface="ＭＳ Ｐゴシック" charset="0"/>
              <a:cs typeface="ＭＳ Ｐゴシック" charset="0"/>
            </a:endParaRPr>
          </a:p>
        </p:txBody>
      </p:sp>
      <p:sp>
        <p:nvSpPr>
          <p:cNvPr id="107" name="TextBox 106"/>
          <p:cNvSpPr txBox="1">
            <a:spLocks noChangeArrowheads="1"/>
          </p:cNvSpPr>
          <p:nvPr/>
        </p:nvSpPr>
        <p:spPr bwMode="auto">
          <a:xfrm>
            <a:off x="500063" y="1751013"/>
            <a:ext cx="1550987" cy="338137"/>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a:solidFill>
                  <a:srgbClr val="FF0000"/>
                </a:solidFill>
              </a:rPr>
              <a:t>Execute locally</a:t>
            </a:r>
          </a:p>
        </p:txBody>
      </p:sp>
      <p:sp>
        <p:nvSpPr>
          <p:cNvPr id="108" name="TextBox 107"/>
          <p:cNvSpPr txBox="1">
            <a:spLocks noChangeArrowheads="1"/>
          </p:cNvSpPr>
          <p:nvPr/>
        </p:nvSpPr>
        <p:spPr bwMode="auto">
          <a:xfrm>
            <a:off x="403225" y="1481138"/>
            <a:ext cx="1973263"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b="1">
                <a:solidFill>
                  <a:srgbClr val="FF0000"/>
                </a:solidFill>
              </a:rPr>
              <a:t>BottleneckCall </a:t>
            </a:r>
            <a:r>
              <a:rPr lang="en-US" sz="1400" b="1" i="1">
                <a:solidFill>
                  <a:srgbClr val="FF0000"/>
                </a:solidFill>
              </a:rPr>
              <a:t>x4700</a:t>
            </a:r>
          </a:p>
        </p:txBody>
      </p:sp>
      <p:sp>
        <p:nvSpPr>
          <p:cNvPr id="114" name="TextBox 113"/>
          <p:cNvSpPr txBox="1">
            <a:spLocks noChangeArrowheads="1"/>
          </p:cNvSpPr>
          <p:nvPr/>
        </p:nvSpPr>
        <p:spPr bwMode="auto">
          <a:xfrm>
            <a:off x="1423988" y="2840038"/>
            <a:ext cx="2124075"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i="1">
                <a:solidFill>
                  <a:srgbClr val="FF0000"/>
                </a:solidFill>
              </a:rPr>
              <a:t>bid=x4700</a:t>
            </a:r>
            <a:r>
              <a:rPr lang="en-US" sz="1400">
                <a:solidFill>
                  <a:srgbClr val="FF0000"/>
                </a:solidFill>
              </a:rPr>
              <a:t> , large core 0</a:t>
            </a:r>
          </a:p>
        </p:txBody>
      </p:sp>
      <p:sp>
        <p:nvSpPr>
          <p:cNvPr id="120" name="TextBox 119"/>
          <p:cNvSpPr txBox="1">
            <a:spLocks noChangeArrowheads="1"/>
          </p:cNvSpPr>
          <p:nvPr/>
        </p:nvSpPr>
        <p:spPr bwMode="auto">
          <a:xfrm>
            <a:off x="506413" y="1755775"/>
            <a:ext cx="1770062" cy="338138"/>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a:solidFill>
                  <a:srgbClr val="FF0000"/>
                </a:solidFill>
              </a:rPr>
              <a:t>Execute remotely</a:t>
            </a:r>
          </a:p>
        </p:txBody>
      </p:sp>
      <p:grpSp>
        <p:nvGrpSpPr>
          <p:cNvPr id="6" name="Group 52"/>
          <p:cNvGrpSpPr>
            <a:grpSpLocks/>
          </p:cNvGrpSpPr>
          <p:nvPr/>
        </p:nvGrpSpPr>
        <p:grpSpPr bwMode="auto">
          <a:xfrm>
            <a:off x="2203450" y="4819650"/>
            <a:ext cx="390525" cy="685800"/>
            <a:chOff x="3038475" y="2895599"/>
            <a:chExt cx="1304925" cy="685800"/>
          </a:xfrm>
        </p:grpSpPr>
        <p:sp>
          <p:nvSpPr>
            <p:cNvPr id="123" name="Rectangle 122"/>
            <p:cNvSpPr/>
            <p:nvPr/>
          </p:nvSpPr>
          <p:spPr>
            <a:xfrm>
              <a:off x="3049084" y="2895599"/>
              <a:ext cx="1294316" cy="685800"/>
            </a:xfrm>
            <a:prstGeom prst="rect">
              <a:avLst/>
            </a:prstGeom>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cxnSp>
          <p:nvCxnSpPr>
            <p:cNvPr id="124" name="Straight Connector 123"/>
            <p:cNvCxnSpPr/>
            <p:nvPr/>
          </p:nvCxnSpPr>
          <p:spPr>
            <a:xfrm>
              <a:off x="3049084" y="29717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3038475" y="30479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3049084" y="31241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3049084" y="32003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3049084" y="32765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3049084" y="33527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3049084" y="34289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3049084" y="35051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3" name="TextBox 70"/>
          <p:cNvSpPr txBox="1">
            <a:spLocks noChangeArrowheads="1"/>
          </p:cNvSpPr>
          <p:nvPr/>
        </p:nvSpPr>
        <p:spPr bwMode="auto">
          <a:xfrm>
            <a:off x="1585913" y="4946650"/>
            <a:ext cx="54292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a:solidFill>
                  <a:srgbClr val="000000"/>
                </a:solidFill>
              </a:rPr>
              <a:t>AIT</a:t>
            </a:r>
          </a:p>
        </p:txBody>
      </p:sp>
      <p:sp>
        <p:nvSpPr>
          <p:cNvPr id="281630" name="TextBox 110"/>
          <p:cNvSpPr txBox="1">
            <a:spLocks noChangeArrowheads="1"/>
          </p:cNvSpPr>
          <p:nvPr/>
        </p:nvSpPr>
        <p:spPr bwMode="auto">
          <a:xfrm>
            <a:off x="4514850" y="3359150"/>
            <a:ext cx="1985963" cy="307975"/>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i="1">
                <a:solidFill>
                  <a:srgbClr val="FF0000"/>
                </a:solidFill>
              </a:rPr>
              <a:t>bid=x4600</a:t>
            </a:r>
            <a:r>
              <a:rPr lang="en-US" sz="1400">
                <a:solidFill>
                  <a:srgbClr val="FF0000"/>
                </a:solidFill>
              </a:rPr>
              <a:t>, twc=100</a:t>
            </a:r>
          </a:p>
        </p:txBody>
      </p:sp>
      <p:sp>
        <p:nvSpPr>
          <p:cNvPr id="112" name="Oval 111"/>
          <p:cNvSpPr>
            <a:spLocks noChangeArrowheads="1"/>
          </p:cNvSpPr>
          <p:nvPr/>
        </p:nvSpPr>
        <p:spPr bwMode="auto">
          <a:xfrm>
            <a:off x="1835150" y="1963738"/>
            <a:ext cx="153988"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sz="2000" dirty="0">
              <a:solidFill>
                <a:srgbClr val="FFFFFF"/>
              </a:solidFill>
              <a:latin typeface="Tahoma"/>
              <a:ea typeface="ＭＳ Ｐゴシック" charset="0"/>
              <a:cs typeface="ＭＳ Ｐゴシック" charset="0"/>
            </a:endParaRPr>
          </a:p>
        </p:txBody>
      </p:sp>
      <p:sp>
        <p:nvSpPr>
          <p:cNvPr id="113" name="Oval 112"/>
          <p:cNvSpPr>
            <a:spLocks noChangeArrowheads="1"/>
          </p:cNvSpPr>
          <p:nvPr/>
        </p:nvSpPr>
        <p:spPr bwMode="auto">
          <a:xfrm>
            <a:off x="1987550" y="2116138"/>
            <a:ext cx="153988"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dirty="0">
              <a:solidFill>
                <a:srgbClr val="FFFFFF"/>
              </a:solidFill>
              <a:latin typeface="Tahoma"/>
              <a:ea typeface="ＭＳ Ｐゴシック" charset="0"/>
              <a:cs typeface="ＭＳ Ｐゴシック" charset="0"/>
            </a:endParaRPr>
          </a:p>
        </p:txBody>
      </p:sp>
      <p:sp>
        <p:nvSpPr>
          <p:cNvPr id="116" name="Oval 115"/>
          <p:cNvSpPr>
            <a:spLocks noChangeArrowheads="1"/>
          </p:cNvSpPr>
          <p:nvPr/>
        </p:nvSpPr>
        <p:spPr bwMode="auto">
          <a:xfrm>
            <a:off x="2139950" y="2268538"/>
            <a:ext cx="153988"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dirty="0">
              <a:solidFill>
                <a:srgbClr val="FFFFFF"/>
              </a:solidFill>
              <a:latin typeface="Tahoma"/>
              <a:ea typeface="ＭＳ Ｐゴシック" charset="0"/>
              <a:cs typeface="ＭＳ Ｐゴシック" charset="0"/>
            </a:endParaRPr>
          </a:p>
        </p:txBody>
      </p:sp>
      <p:sp>
        <p:nvSpPr>
          <p:cNvPr id="281634" name="TextBox 116"/>
          <p:cNvSpPr txBox="1">
            <a:spLocks noChangeArrowheads="1"/>
          </p:cNvSpPr>
          <p:nvPr/>
        </p:nvSpPr>
        <p:spPr bwMode="auto">
          <a:xfrm>
            <a:off x="4511675" y="3681413"/>
            <a:ext cx="1984375"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i="1">
                <a:solidFill>
                  <a:srgbClr val="FF0000"/>
                </a:solidFill>
              </a:rPr>
              <a:t>bid=x4700</a:t>
            </a:r>
            <a:r>
              <a:rPr lang="en-US" sz="1400">
                <a:solidFill>
                  <a:srgbClr val="FF0000"/>
                </a:solidFill>
              </a:rPr>
              <a:t>, twc=10000</a:t>
            </a:r>
          </a:p>
        </p:txBody>
      </p:sp>
      <p:sp>
        <p:nvSpPr>
          <p:cNvPr id="118" name="Oval 117"/>
          <p:cNvSpPr>
            <a:spLocks noChangeArrowheads="1"/>
          </p:cNvSpPr>
          <p:nvPr/>
        </p:nvSpPr>
        <p:spPr bwMode="auto">
          <a:xfrm>
            <a:off x="2292350" y="2420938"/>
            <a:ext cx="153988"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dirty="0">
              <a:solidFill>
                <a:srgbClr val="FFFFFF"/>
              </a:solidFill>
              <a:latin typeface="Tahoma"/>
              <a:ea typeface="ＭＳ Ｐゴシック" charset="0"/>
              <a:cs typeface="ＭＳ Ｐゴシック" charset="0"/>
            </a:endParaRPr>
          </a:p>
        </p:txBody>
      </p:sp>
      <p:sp>
        <p:nvSpPr>
          <p:cNvPr id="122" name="TextBox 121"/>
          <p:cNvSpPr txBox="1">
            <a:spLocks noChangeArrowheads="1"/>
          </p:cNvSpPr>
          <p:nvPr/>
        </p:nvSpPr>
        <p:spPr bwMode="auto">
          <a:xfrm>
            <a:off x="6356350" y="1485900"/>
            <a:ext cx="2222500" cy="3079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b="1">
                <a:solidFill>
                  <a:srgbClr val="FF0000"/>
                </a:solidFill>
              </a:rPr>
              <a:t>BottleneckReturn </a:t>
            </a:r>
            <a:r>
              <a:rPr lang="en-US" sz="1400" b="1" i="1">
                <a:solidFill>
                  <a:srgbClr val="FF0000"/>
                </a:solidFill>
              </a:rPr>
              <a:t>x4700</a:t>
            </a:r>
          </a:p>
        </p:txBody>
      </p:sp>
      <p:sp>
        <p:nvSpPr>
          <p:cNvPr id="89" name="TextBox 88"/>
          <p:cNvSpPr txBox="1">
            <a:spLocks noChangeArrowheads="1"/>
          </p:cNvSpPr>
          <p:nvPr/>
        </p:nvSpPr>
        <p:spPr bwMode="auto">
          <a:xfrm>
            <a:off x="1433513" y="5251450"/>
            <a:ext cx="2124075"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i="1">
                <a:solidFill>
                  <a:srgbClr val="FF0000"/>
                </a:solidFill>
              </a:rPr>
              <a:t>bid=x4700</a:t>
            </a:r>
            <a:r>
              <a:rPr lang="en-US" sz="1400">
                <a:solidFill>
                  <a:srgbClr val="FF0000"/>
                </a:solidFill>
              </a:rPr>
              <a:t> , large core 0</a:t>
            </a:r>
          </a:p>
        </p:txBody>
      </p:sp>
      <p:sp>
        <p:nvSpPr>
          <p:cNvPr id="97" name="Oval 96"/>
          <p:cNvSpPr>
            <a:spLocks noChangeArrowheads="1"/>
          </p:cNvSpPr>
          <p:nvPr/>
        </p:nvSpPr>
        <p:spPr bwMode="auto">
          <a:xfrm>
            <a:off x="1701800" y="4264025"/>
            <a:ext cx="155575"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dirty="0">
              <a:solidFill>
                <a:srgbClr val="FFFFFF"/>
              </a:solidFill>
              <a:latin typeface="Tahoma"/>
              <a:ea typeface="ＭＳ Ｐゴシック" charset="0"/>
              <a:cs typeface="ＭＳ Ｐゴシック" charset="0"/>
            </a:endParaRPr>
          </a:p>
        </p:txBody>
      </p:sp>
      <p:cxnSp>
        <p:nvCxnSpPr>
          <p:cNvPr id="110" name="Straight Arrow Connector 109"/>
          <p:cNvCxnSpPr>
            <a:cxnSpLocks noChangeShapeType="1"/>
          </p:cNvCxnSpPr>
          <p:nvPr/>
        </p:nvCxnSpPr>
        <p:spPr bwMode="auto">
          <a:xfrm flipH="1">
            <a:off x="2754313" y="4348163"/>
            <a:ext cx="1200150" cy="0"/>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sp>
        <p:nvSpPr>
          <p:cNvPr id="119" name="TextBox 118"/>
          <p:cNvSpPr txBox="1">
            <a:spLocks noChangeArrowheads="1"/>
          </p:cNvSpPr>
          <p:nvPr/>
        </p:nvSpPr>
        <p:spPr bwMode="auto">
          <a:xfrm>
            <a:off x="1654175" y="1516063"/>
            <a:ext cx="2138363"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i="1">
                <a:solidFill>
                  <a:srgbClr val="FF0000"/>
                </a:solidFill>
              </a:rPr>
              <a:t>bid=x4700</a:t>
            </a:r>
            <a:r>
              <a:rPr lang="en-US" sz="1400">
                <a:solidFill>
                  <a:srgbClr val="FF0000"/>
                </a:solidFill>
              </a:rPr>
              <a:t>, pc, sp, core1</a:t>
            </a:r>
          </a:p>
        </p:txBody>
      </p:sp>
      <p:sp>
        <p:nvSpPr>
          <p:cNvPr id="135" name="TextBox 134"/>
          <p:cNvSpPr txBox="1">
            <a:spLocks noChangeArrowheads="1"/>
          </p:cNvSpPr>
          <p:nvPr/>
        </p:nvSpPr>
        <p:spPr bwMode="auto">
          <a:xfrm>
            <a:off x="6524625" y="3363913"/>
            <a:ext cx="1709738" cy="3079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a:solidFill>
                  <a:srgbClr val="0000FF"/>
                </a:solidFill>
                <a:sym typeface="Wingdings" charset="0"/>
              </a:rPr>
              <a:t>  </a:t>
            </a:r>
            <a:r>
              <a:rPr lang="en-US" sz="1400">
                <a:solidFill>
                  <a:srgbClr val="0000FF"/>
                </a:solidFill>
              </a:rPr>
              <a:t>twc &lt; Threshold</a:t>
            </a:r>
          </a:p>
        </p:txBody>
      </p:sp>
      <p:sp>
        <p:nvSpPr>
          <p:cNvPr id="136" name="TextBox 135"/>
          <p:cNvSpPr txBox="1">
            <a:spLocks noChangeArrowheads="1"/>
          </p:cNvSpPr>
          <p:nvPr/>
        </p:nvSpPr>
        <p:spPr bwMode="auto">
          <a:xfrm>
            <a:off x="6524625" y="3697288"/>
            <a:ext cx="1709738" cy="3079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a:solidFill>
                  <a:srgbClr val="0000FF"/>
                </a:solidFill>
                <a:sym typeface="Wingdings" charset="0"/>
              </a:rPr>
              <a:t>  </a:t>
            </a:r>
            <a:r>
              <a:rPr lang="en-US" sz="1400">
                <a:solidFill>
                  <a:srgbClr val="0000FF"/>
                </a:solidFill>
              </a:rPr>
              <a:t>twc &gt; Threshold</a:t>
            </a:r>
          </a:p>
        </p:txBody>
      </p:sp>
      <p:sp>
        <p:nvSpPr>
          <p:cNvPr id="99" name="TextBox 98"/>
          <p:cNvSpPr txBox="1">
            <a:spLocks noChangeArrowheads="1"/>
          </p:cNvSpPr>
          <p:nvPr/>
        </p:nvSpPr>
        <p:spPr bwMode="auto">
          <a:xfrm>
            <a:off x="4695825" y="2873375"/>
            <a:ext cx="1550988" cy="338138"/>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a:solidFill>
                  <a:srgbClr val="FF0000"/>
                </a:solidFill>
              </a:rPr>
              <a:t>Execute locally</a:t>
            </a:r>
          </a:p>
        </p:txBody>
      </p:sp>
      <p:sp>
        <p:nvSpPr>
          <p:cNvPr id="101" name="TextBox 100"/>
          <p:cNvSpPr txBox="1">
            <a:spLocks noChangeArrowheads="1"/>
          </p:cNvSpPr>
          <p:nvPr/>
        </p:nvSpPr>
        <p:spPr bwMode="auto">
          <a:xfrm>
            <a:off x="4572000" y="2860675"/>
            <a:ext cx="1816100" cy="338138"/>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a:solidFill>
                  <a:srgbClr val="FF0000"/>
                </a:solidFill>
              </a:rPr>
              <a:t>Execute remotely</a:t>
            </a:r>
          </a:p>
        </p:txBody>
      </p:sp>
    </p:spTree>
    <p:extLst>
      <p:ext uri="{BB962C8B-B14F-4D97-AF65-F5344CB8AC3E}">
        <p14:creationId xmlns:p14="http://schemas.microsoft.com/office/powerpoint/2010/main" val="39260487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additive="base">
                                        <p:cTn id="7" dur="500" fill="hold"/>
                                        <p:tgtEl>
                                          <p:spTgt spid="95"/>
                                        </p:tgtEl>
                                        <p:attrNameLst>
                                          <p:attrName>ppt_x</p:attrName>
                                        </p:attrNameLst>
                                      </p:cBhvr>
                                      <p:tavLst>
                                        <p:tav tm="0">
                                          <p:val>
                                            <p:strVal val="0-#ppt_w/2"/>
                                          </p:val>
                                        </p:tav>
                                        <p:tav tm="100000">
                                          <p:val>
                                            <p:strVal val="#ppt_x"/>
                                          </p:val>
                                        </p:tav>
                                      </p:tavLst>
                                    </p:anim>
                                    <p:anim calcmode="lin" valueType="num">
                                      <p:cBhvr additive="base">
                                        <p:cTn id="8" dur="500" fill="hold"/>
                                        <p:tgtEl>
                                          <p:spTgt spid="9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100"/>
                                        </p:tgtEl>
                                        <p:attrNameLst>
                                          <p:attrName>style.visibility</p:attrName>
                                        </p:attrNameLst>
                                      </p:cBhvr>
                                      <p:to>
                                        <p:strVal val="visible"/>
                                      </p:to>
                                    </p:set>
                                  </p:childTnLst>
                                </p:cTn>
                              </p:par>
                            </p:childTnLst>
                          </p:cTn>
                        </p:par>
                        <p:par>
                          <p:cTn id="13" fill="hold" nodeType="afterGroup">
                            <p:stCondLst>
                              <p:cond delay="0"/>
                            </p:stCondLst>
                            <p:childTnLst>
                              <p:par>
                                <p:cTn id="14" presetID="50" presetClass="path" presetSubtype="0" accel="50000" decel="50000" fill="hold" grpId="0" nodeType="afterEffect">
                                  <p:stCondLst>
                                    <p:cond delay="0"/>
                                  </p:stCondLst>
                                  <p:childTnLst>
                                    <p:animMotion origin="layout" path="M 0.1066 -2.96296E-6 L 0.20521 -2.96296E-6 C 0.26458 0.00625 0.35851 0.00162 0.39254 0.00255 C 0.42656 0.00348 0.4066 -0.01018 0.40955 0.0051 C 0.4125 0.02037 0.41024 0.06366 0.41042 0.09422 L 0.41042 0.18889 " pathEditMode="relative" rAng="0" ptsTypes="FfaaFF">
                                      <p:cBhvr>
                                        <p:cTn id="15" dur="1000" fill="hold"/>
                                        <p:tgtEl>
                                          <p:spTgt spid="100"/>
                                        </p:tgtEl>
                                        <p:attrNameLst>
                                          <p:attrName>ppt_x</p:attrName>
                                          <p:attrName>ppt_y</p:attrName>
                                        </p:attrNameLst>
                                      </p:cBhvr>
                                      <p:rCtr x="15990" y="8935"/>
                                    </p:animMotion>
                                  </p:childTnLst>
                                </p:cTn>
                              </p:par>
                            </p:childTnLst>
                          </p:cTn>
                        </p:par>
                        <p:par>
                          <p:cTn id="16" fill="hold" nodeType="afterGroup">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13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99"/>
                                        </p:tgtEl>
                                        <p:attrNameLst>
                                          <p:attrName>style.visibility</p:attrName>
                                        </p:attrNameLst>
                                      </p:cBhvr>
                                      <p:to>
                                        <p:strVal val="visible"/>
                                      </p:to>
                                    </p:set>
                                    <p:anim calcmode="lin" valueType="num">
                                      <p:cBhvr>
                                        <p:cTn id="23" dur="1000" fill="hold"/>
                                        <p:tgtEl>
                                          <p:spTgt spid="99"/>
                                        </p:tgtEl>
                                        <p:attrNameLst>
                                          <p:attrName>ppt_w</p:attrName>
                                        </p:attrNameLst>
                                      </p:cBhvr>
                                      <p:tavLst>
                                        <p:tav tm="0">
                                          <p:val>
                                            <p:strVal val="#ppt_w*0.70"/>
                                          </p:val>
                                        </p:tav>
                                        <p:tav tm="100000">
                                          <p:val>
                                            <p:strVal val="#ppt_w"/>
                                          </p:val>
                                        </p:tav>
                                      </p:tavLst>
                                    </p:anim>
                                    <p:anim calcmode="lin" valueType="num">
                                      <p:cBhvr>
                                        <p:cTn id="24" dur="1000" fill="hold"/>
                                        <p:tgtEl>
                                          <p:spTgt spid="99"/>
                                        </p:tgtEl>
                                        <p:attrNameLst>
                                          <p:attrName>ppt_h</p:attrName>
                                        </p:attrNameLst>
                                      </p:cBhvr>
                                      <p:tavLst>
                                        <p:tav tm="0">
                                          <p:val>
                                            <p:strVal val="#ppt_h"/>
                                          </p:val>
                                        </p:tav>
                                        <p:tav tm="100000">
                                          <p:val>
                                            <p:strVal val="#ppt_h"/>
                                          </p:val>
                                        </p:tav>
                                      </p:tavLst>
                                    </p:anim>
                                    <p:animEffect transition="in" filter="fade">
                                      <p:cBhvr>
                                        <p:cTn id="25" dur="1000"/>
                                        <p:tgtEl>
                                          <p:spTgt spid="9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135"/>
                                        </p:tgtEl>
                                        <p:attrNameLst>
                                          <p:attrName>style.visibility</p:attrName>
                                        </p:attrNameLst>
                                      </p:cBhvr>
                                      <p:to>
                                        <p:strVal val="hidden"/>
                                      </p:to>
                                    </p:set>
                                  </p:childTnLst>
                                </p:cTn>
                              </p:par>
                              <p:par>
                                <p:cTn id="30" presetID="1" presetClass="exit" presetSubtype="0" fill="hold" grpId="2" nodeType="withEffect">
                                  <p:stCondLst>
                                    <p:cond delay="0"/>
                                  </p:stCondLst>
                                  <p:childTnLst>
                                    <p:set>
                                      <p:cBhvr>
                                        <p:cTn id="31" dur="1" fill="hold">
                                          <p:stCondLst>
                                            <p:cond delay="0"/>
                                          </p:stCondLst>
                                        </p:cTn>
                                        <p:tgtEl>
                                          <p:spTgt spid="100"/>
                                        </p:tgtEl>
                                        <p:attrNameLst>
                                          <p:attrName>style.visibility</p:attrName>
                                        </p:attrNameLst>
                                      </p:cBhvr>
                                      <p:to>
                                        <p:strVal val="hidden"/>
                                      </p:to>
                                    </p:set>
                                  </p:childTnLst>
                                </p:cTn>
                              </p:par>
                            </p:childTnLst>
                          </p:cTn>
                        </p:par>
                        <p:par>
                          <p:cTn id="32" fill="hold" nodeType="afterGroup">
                            <p:stCondLst>
                              <p:cond delay="0"/>
                            </p:stCondLst>
                            <p:childTnLst>
                              <p:par>
                                <p:cTn id="33" presetID="1" presetClass="entr" presetSubtype="0" fill="hold" grpId="1" nodeType="afterEffect">
                                  <p:stCondLst>
                                    <p:cond delay="0"/>
                                  </p:stCondLst>
                                  <p:childTnLst>
                                    <p:set>
                                      <p:cBhvr>
                                        <p:cTn id="34" dur="1" fill="hold">
                                          <p:stCondLst>
                                            <p:cond delay="0"/>
                                          </p:stCondLst>
                                        </p:cTn>
                                        <p:tgtEl>
                                          <p:spTgt spid="112"/>
                                        </p:tgtEl>
                                        <p:attrNameLst>
                                          <p:attrName>style.visibility</p:attrName>
                                        </p:attrNameLst>
                                      </p:cBhvr>
                                      <p:to>
                                        <p:strVal val="visible"/>
                                      </p:to>
                                    </p:set>
                                  </p:childTnLst>
                                </p:cTn>
                              </p:par>
                            </p:childTnLst>
                          </p:cTn>
                        </p:par>
                        <p:par>
                          <p:cTn id="35" fill="hold" nodeType="afterGroup">
                            <p:stCondLst>
                              <p:cond delay="0"/>
                            </p:stCondLst>
                            <p:childTnLst>
                              <p:par>
                                <p:cTn id="36" presetID="50" presetClass="path" presetSubtype="0" accel="50000" decel="50000" fill="hold" grpId="0" nodeType="afterEffect">
                                  <p:stCondLst>
                                    <p:cond delay="0"/>
                                  </p:stCondLst>
                                  <p:childTnLst>
                                    <p:animMotion origin="layout" path="M 0.08941 -0.02385 L 0.18767 -0.02362 C 0.24705 -0.01737 0.34097 -0.022 0.375 -0.02107 C 0.40903 -0.02014 0.38906 -0.0338 0.39201 -0.01852 C 0.39496 -0.00325 0.39271 0.04004 0.39288 0.0706 L 0.39288 0.16527 " pathEditMode="relative" rAng="0" ptsTypes="FfaaFF">
                                      <p:cBhvr>
                                        <p:cTn id="37" dur="1000" spd="-100000" fill="hold"/>
                                        <p:tgtEl>
                                          <p:spTgt spid="112"/>
                                        </p:tgtEl>
                                        <p:attrNameLst>
                                          <p:attrName>ppt_x</p:attrName>
                                          <p:attrName>ppt_y</p:attrName>
                                        </p:attrNameLst>
                                      </p:cBhvr>
                                      <p:rCtr x="15972" y="8958"/>
                                    </p:animMotion>
                                  </p:childTnLst>
                                </p:cTn>
                              </p:par>
                              <p:par>
                                <p:cTn id="38" presetID="57" presetClass="path" presetSubtype="0" accel="50000" decel="50000" fill="hold" grpId="2" nodeType="withEffect">
                                  <p:stCondLst>
                                    <p:cond delay="0"/>
                                  </p:stCondLst>
                                  <p:childTnLst>
                                    <p:animMotion origin="layout" path="M 0.00677 0.00625 L 0.00695 -0.0458 C 0.00695 -0.08698 -0.07482 -0.13717 -0.14114 -0.13717 L -0.28906 -0.13717 " pathEditMode="relative" rAng="0" ptsTypes="FfFF">
                                      <p:cBhvr>
                                        <p:cTn id="39" dur="1000" fill="hold"/>
                                        <p:tgtEl>
                                          <p:spTgt spid="99"/>
                                        </p:tgtEl>
                                        <p:attrNameLst>
                                          <p:attrName>ppt_x</p:attrName>
                                          <p:attrName>ppt_y</p:attrName>
                                        </p:attrNameLst>
                                      </p:cBhvr>
                                      <p:rCtr x="-14792" y="-7171"/>
                                    </p:animMotion>
                                  </p:childTnLst>
                                </p:cTn>
                              </p:par>
                            </p:childTnLst>
                          </p:cTn>
                        </p:par>
                        <p:par>
                          <p:cTn id="40" fill="hold" nodeType="afterGroup">
                            <p:stCondLst>
                              <p:cond delay="1000"/>
                            </p:stCondLst>
                            <p:childTnLst>
                              <p:par>
                                <p:cTn id="41" presetID="1" presetClass="exit" presetSubtype="0" fill="hold" grpId="2" nodeType="afterEffect">
                                  <p:stCondLst>
                                    <p:cond delay="0"/>
                                  </p:stCondLst>
                                  <p:childTnLst>
                                    <p:set>
                                      <p:cBhvr>
                                        <p:cTn id="42" dur="1" fill="hold">
                                          <p:stCondLst>
                                            <p:cond delay="0"/>
                                          </p:stCondLst>
                                        </p:cTn>
                                        <p:tgtEl>
                                          <p:spTgt spid="112"/>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99"/>
                                        </p:tgtEl>
                                        <p:attrNameLst>
                                          <p:attrName>style.visibility</p:attrName>
                                        </p:attrNameLst>
                                      </p:cBhvr>
                                      <p:to>
                                        <p:strVal val="hidden"/>
                                      </p:to>
                                    </p:set>
                                  </p:childTnLst>
                                </p:cTn>
                              </p:par>
                            </p:childTnLst>
                          </p:cTn>
                        </p:par>
                        <p:par>
                          <p:cTn id="45" fill="hold" nodeType="afterGroup">
                            <p:stCondLst>
                              <p:cond delay="1000"/>
                            </p:stCondLst>
                            <p:childTnLst>
                              <p:par>
                                <p:cTn id="46" presetID="55" presetClass="entr" presetSubtype="0" fill="hold" grpId="0" nodeType="afterEffect">
                                  <p:stCondLst>
                                    <p:cond delay="0"/>
                                  </p:stCondLst>
                                  <p:childTnLst>
                                    <p:set>
                                      <p:cBhvr>
                                        <p:cTn id="47" dur="1" fill="hold">
                                          <p:stCondLst>
                                            <p:cond delay="0"/>
                                          </p:stCondLst>
                                        </p:cTn>
                                        <p:tgtEl>
                                          <p:spTgt spid="107"/>
                                        </p:tgtEl>
                                        <p:attrNameLst>
                                          <p:attrName>style.visibility</p:attrName>
                                        </p:attrNameLst>
                                      </p:cBhvr>
                                      <p:to>
                                        <p:strVal val="visible"/>
                                      </p:to>
                                    </p:set>
                                    <p:anim calcmode="lin" valueType="num">
                                      <p:cBhvr>
                                        <p:cTn id="48" dur="1000" fill="hold"/>
                                        <p:tgtEl>
                                          <p:spTgt spid="107"/>
                                        </p:tgtEl>
                                        <p:attrNameLst>
                                          <p:attrName>ppt_w</p:attrName>
                                        </p:attrNameLst>
                                      </p:cBhvr>
                                      <p:tavLst>
                                        <p:tav tm="0">
                                          <p:val>
                                            <p:strVal val="#ppt_w*0.70"/>
                                          </p:val>
                                        </p:tav>
                                        <p:tav tm="100000">
                                          <p:val>
                                            <p:strVal val="#ppt_w"/>
                                          </p:val>
                                        </p:tav>
                                      </p:tavLst>
                                    </p:anim>
                                    <p:anim calcmode="lin" valueType="num">
                                      <p:cBhvr>
                                        <p:cTn id="49" dur="1000" fill="hold"/>
                                        <p:tgtEl>
                                          <p:spTgt spid="107"/>
                                        </p:tgtEl>
                                        <p:attrNameLst>
                                          <p:attrName>ppt_h</p:attrName>
                                        </p:attrNameLst>
                                      </p:cBhvr>
                                      <p:tavLst>
                                        <p:tav tm="0">
                                          <p:val>
                                            <p:strVal val="#ppt_h"/>
                                          </p:val>
                                        </p:tav>
                                        <p:tav tm="100000">
                                          <p:val>
                                            <p:strVal val="#ppt_h"/>
                                          </p:val>
                                        </p:tav>
                                      </p:tavLst>
                                    </p:anim>
                                    <p:animEffect transition="in" filter="fade">
                                      <p:cBhvr>
                                        <p:cTn id="50" dur="1000"/>
                                        <p:tgtEl>
                                          <p:spTgt spid="107"/>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xit" presetSubtype="8" fill="hold" grpId="1" nodeType="clickEffect">
                                  <p:stCondLst>
                                    <p:cond delay="0"/>
                                  </p:stCondLst>
                                  <p:childTnLst>
                                    <p:anim calcmode="lin" valueType="num">
                                      <p:cBhvr additive="base">
                                        <p:cTn id="54" dur="500"/>
                                        <p:tgtEl>
                                          <p:spTgt spid="95"/>
                                        </p:tgtEl>
                                        <p:attrNameLst>
                                          <p:attrName>ppt_x</p:attrName>
                                        </p:attrNameLst>
                                      </p:cBhvr>
                                      <p:tavLst>
                                        <p:tav tm="0">
                                          <p:val>
                                            <p:strVal val="ppt_x"/>
                                          </p:val>
                                        </p:tav>
                                        <p:tav tm="100000">
                                          <p:val>
                                            <p:strVal val="0-ppt_w/2"/>
                                          </p:val>
                                        </p:tav>
                                      </p:tavLst>
                                    </p:anim>
                                    <p:anim calcmode="lin" valueType="num">
                                      <p:cBhvr additive="base">
                                        <p:cTn id="55" dur="500"/>
                                        <p:tgtEl>
                                          <p:spTgt spid="95"/>
                                        </p:tgtEl>
                                        <p:attrNameLst>
                                          <p:attrName>ppt_y</p:attrName>
                                        </p:attrNameLst>
                                      </p:cBhvr>
                                      <p:tavLst>
                                        <p:tav tm="0">
                                          <p:val>
                                            <p:strVal val="ppt_y"/>
                                          </p:val>
                                        </p:tav>
                                        <p:tav tm="100000">
                                          <p:val>
                                            <p:strVal val="ppt_y"/>
                                          </p:val>
                                        </p:tav>
                                      </p:tavLst>
                                    </p:anim>
                                    <p:set>
                                      <p:cBhvr>
                                        <p:cTn id="56" dur="1" fill="hold">
                                          <p:stCondLst>
                                            <p:cond delay="499"/>
                                          </p:stCondLst>
                                        </p:cTn>
                                        <p:tgtEl>
                                          <p:spTgt spid="95"/>
                                        </p:tgtEl>
                                        <p:attrNameLst>
                                          <p:attrName>style.visibility</p:attrName>
                                        </p:attrNameLst>
                                      </p:cBhvr>
                                      <p:to>
                                        <p:strVal val="hidden"/>
                                      </p:to>
                                    </p:set>
                                  </p:childTnLst>
                                </p:cTn>
                              </p:par>
                            </p:childTnLst>
                          </p:cTn>
                        </p:par>
                        <p:par>
                          <p:cTn id="57" fill="hold" nodeType="afterGroup">
                            <p:stCondLst>
                              <p:cond delay="500"/>
                            </p:stCondLst>
                            <p:childTnLst>
                              <p:par>
                                <p:cTn id="58" presetID="1" presetClass="exit" presetSubtype="0" fill="hold" grpId="1" nodeType="afterEffect">
                                  <p:stCondLst>
                                    <p:cond delay="0"/>
                                  </p:stCondLst>
                                  <p:childTnLst>
                                    <p:set>
                                      <p:cBhvr>
                                        <p:cTn id="59" dur="1" fill="hold">
                                          <p:stCondLst>
                                            <p:cond delay="0"/>
                                          </p:stCondLst>
                                        </p:cTn>
                                        <p:tgtEl>
                                          <p:spTgt spid="107"/>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108"/>
                                        </p:tgtEl>
                                        <p:attrNameLst>
                                          <p:attrName>style.visibility</p:attrName>
                                        </p:attrNameLst>
                                      </p:cBhvr>
                                      <p:to>
                                        <p:strVal val="visible"/>
                                      </p:to>
                                    </p:set>
                                    <p:anim calcmode="lin" valueType="num">
                                      <p:cBhvr additive="base">
                                        <p:cTn id="64" dur="500" fill="hold"/>
                                        <p:tgtEl>
                                          <p:spTgt spid="108"/>
                                        </p:tgtEl>
                                        <p:attrNameLst>
                                          <p:attrName>ppt_x</p:attrName>
                                        </p:attrNameLst>
                                      </p:cBhvr>
                                      <p:tavLst>
                                        <p:tav tm="0">
                                          <p:val>
                                            <p:strVal val="0-#ppt_w/2"/>
                                          </p:val>
                                        </p:tav>
                                        <p:tav tm="100000">
                                          <p:val>
                                            <p:strVal val="#ppt_x"/>
                                          </p:val>
                                        </p:tav>
                                      </p:tavLst>
                                    </p:anim>
                                    <p:anim calcmode="lin" valueType="num">
                                      <p:cBhvr additive="base">
                                        <p:cTn id="65" dur="500" fill="hold"/>
                                        <p:tgtEl>
                                          <p:spTgt spid="108"/>
                                        </p:tgtEl>
                                        <p:attrNameLst>
                                          <p:attrName>ppt_y</p:attrName>
                                        </p:attrNameLst>
                                      </p:cBhvr>
                                      <p:tavLst>
                                        <p:tav tm="0">
                                          <p:val>
                                            <p:strVal val="#ppt_y"/>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grpId="1" nodeType="clickEffect">
                                  <p:stCondLst>
                                    <p:cond delay="0"/>
                                  </p:stCondLst>
                                  <p:childTnLst>
                                    <p:set>
                                      <p:cBhvr>
                                        <p:cTn id="69" dur="1" fill="hold">
                                          <p:stCondLst>
                                            <p:cond delay="0"/>
                                          </p:stCondLst>
                                        </p:cTn>
                                        <p:tgtEl>
                                          <p:spTgt spid="113"/>
                                        </p:tgtEl>
                                        <p:attrNameLst>
                                          <p:attrName>style.visibility</p:attrName>
                                        </p:attrNameLst>
                                      </p:cBhvr>
                                      <p:to>
                                        <p:strVal val="visible"/>
                                      </p:to>
                                    </p:set>
                                  </p:childTnLst>
                                </p:cTn>
                              </p:par>
                            </p:childTnLst>
                          </p:cTn>
                        </p:par>
                        <p:par>
                          <p:cTn id="70" fill="hold" nodeType="afterGroup">
                            <p:stCondLst>
                              <p:cond delay="0"/>
                            </p:stCondLst>
                            <p:childTnLst>
                              <p:par>
                                <p:cTn id="71" presetID="50" presetClass="path" presetSubtype="0" accel="50000" decel="50000" fill="hold" grpId="0" nodeType="afterEffect">
                                  <p:stCondLst>
                                    <p:cond delay="0"/>
                                  </p:stCondLst>
                                  <p:childTnLst>
                                    <p:animMotion origin="layout" path="M 0.07327 -0.04236 L 0.17344 -0.04236 C 0.23282 -0.03611 0.32674 -0.04074 0.36077 -0.03982 C 0.3948 -0.03889 0.37483 -0.05255 0.37778 -0.03727 C 0.38073 -0.02199 0.37848 0.02129 0.37865 0.05185 L 0.37865 0.14653 " pathEditMode="relative" rAng="0" ptsTypes="FfaaFF">
                                      <p:cBhvr>
                                        <p:cTn id="72" dur="1000" fill="hold"/>
                                        <p:tgtEl>
                                          <p:spTgt spid="113"/>
                                        </p:tgtEl>
                                        <p:attrNameLst>
                                          <p:attrName>ppt_x</p:attrName>
                                          <p:attrName>ppt_y</p:attrName>
                                        </p:attrNameLst>
                                      </p:cBhvr>
                                      <p:rCtr x="16076" y="8935"/>
                                    </p:animMotion>
                                  </p:childTnLst>
                                </p:cTn>
                              </p:par>
                            </p:childTnLst>
                          </p:cTn>
                        </p:par>
                        <p:par>
                          <p:cTn id="73" fill="hold" nodeType="afterGroup">
                            <p:stCondLst>
                              <p:cond delay="1000"/>
                            </p:stCondLst>
                            <p:childTnLst>
                              <p:par>
                                <p:cTn id="74" presetID="1" presetClass="entr" presetSubtype="0" fill="hold" grpId="0" nodeType="afterEffect">
                                  <p:stCondLst>
                                    <p:cond delay="0"/>
                                  </p:stCondLst>
                                  <p:childTnLst>
                                    <p:set>
                                      <p:cBhvr>
                                        <p:cTn id="75" dur="1" fill="hold">
                                          <p:stCondLst>
                                            <p:cond delay="0"/>
                                          </p:stCondLst>
                                        </p:cTn>
                                        <p:tgtEl>
                                          <p:spTgt spid="136"/>
                                        </p:tgtEl>
                                        <p:attrNameLst>
                                          <p:attrName>style.visibility</p:attrName>
                                        </p:attrNameLst>
                                      </p:cBhvr>
                                      <p:to>
                                        <p:strVal val="visible"/>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55" presetClass="entr" presetSubtype="0" fill="hold" grpId="0" nodeType="clickEffect">
                                  <p:stCondLst>
                                    <p:cond delay="0"/>
                                  </p:stCondLst>
                                  <p:childTnLst>
                                    <p:set>
                                      <p:cBhvr>
                                        <p:cTn id="79" dur="1" fill="hold">
                                          <p:stCondLst>
                                            <p:cond delay="0"/>
                                          </p:stCondLst>
                                        </p:cTn>
                                        <p:tgtEl>
                                          <p:spTgt spid="101"/>
                                        </p:tgtEl>
                                        <p:attrNameLst>
                                          <p:attrName>style.visibility</p:attrName>
                                        </p:attrNameLst>
                                      </p:cBhvr>
                                      <p:to>
                                        <p:strVal val="visible"/>
                                      </p:to>
                                    </p:set>
                                    <p:anim calcmode="lin" valueType="num">
                                      <p:cBhvr>
                                        <p:cTn id="80" dur="1000" fill="hold"/>
                                        <p:tgtEl>
                                          <p:spTgt spid="101"/>
                                        </p:tgtEl>
                                        <p:attrNameLst>
                                          <p:attrName>ppt_w</p:attrName>
                                        </p:attrNameLst>
                                      </p:cBhvr>
                                      <p:tavLst>
                                        <p:tav tm="0">
                                          <p:val>
                                            <p:strVal val="#ppt_w*0.70"/>
                                          </p:val>
                                        </p:tav>
                                        <p:tav tm="100000">
                                          <p:val>
                                            <p:strVal val="#ppt_w"/>
                                          </p:val>
                                        </p:tav>
                                      </p:tavLst>
                                    </p:anim>
                                    <p:anim calcmode="lin" valueType="num">
                                      <p:cBhvr>
                                        <p:cTn id="81" dur="1000" fill="hold"/>
                                        <p:tgtEl>
                                          <p:spTgt spid="101"/>
                                        </p:tgtEl>
                                        <p:attrNameLst>
                                          <p:attrName>ppt_h</p:attrName>
                                        </p:attrNameLst>
                                      </p:cBhvr>
                                      <p:tavLst>
                                        <p:tav tm="0">
                                          <p:val>
                                            <p:strVal val="#ppt_h"/>
                                          </p:val>
                                        </p:tav>
                                        <p:tav tm="100000">
                                          <p:val>
                                            <p:strVal val="#ppt_h"/>
                                          </p:val>
                                        </p:tav>
                                      </p:tavLst>
                                    </p:anim>
                                    <p:animEffect transition="in" filter="fade">
                                      <p:cBhvr>
                                        <p:cTn id="82" dur="1000"/>
                                        <p:tgtEl>
                                          <p:spTgt spid="101"/>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136"/>
                                        </p:tgtEl>
                                        <p:attrNameLst>
                                          <p:attrName>style.visibility</p:attrName>
                                        </p:attrNameLst>
                                      </p:cBhvr>
                                      <p:to>
                                        <p:strVal val="hidden"/>
                                      </p:to>
                                    </p:set>
                                  </p:childTnLst>
                                </p:cTn>
                              </p:par>
                              <p:par>
                                <p:cTn id="87" presetID="1" presetClass="exit" presetSubtype="0" fill="hold" grpId="2" nodeType="withEffect">
                                  <p:stCondLst>
                                    <p:cond delay="0"/>
                                  </p:stCondLst>
                                  <p:childTnLst>
                                    <p:set>
                                      <p:cBhvr>
                                        <p:cTn id="88" dur="1" fill="hold">
                                          <p:stCondLst>
                                            <p:cond delay="0"/>
                                          </p:stCondLst>
                                        </p:cTn>
                                        <p:tgtEl>
                                          <p:spTgt spid="113"/>
                                        </p:tgtEl>
                                        <p:attrNameLst>
                                          <p:attrName>style.visibility</p:attrName>
                                        </p:attrNameLst>
                                      </p:cBhvr>
                                      <p:to>
                                        <p:strVal val="hidden"/>
                                      </p:to>
                                    </p:set>
                                  </p:childTnLst>
                                </p:cTn>
                              </p:par>
                            </p:childTnLst>
                          </p:cTn>
                        </p:par>
                        <p:par>
                          <p:cTn id="89" fill="hold" nodeType="afterGroup">
                            <p:stCondLst>
                              <p:cond delay="0"/>
                            </p:stCondLst>
                            <p:childTnLst>
                              <p:par>
                                <p:cTn id="90" presetID="1" presetClass="entr" presetSubtype="0" fill="hold" grpId="1" nodeType="afterEffect">
                                  <p:stCondLst>
                                    <p:cond delay="0"/>
                                  </p:stCondLst>
                                  <p:childTnLst>
                                    <p:set>
                                      <p:cBhvr>
                                        <p:cTn id="91" dur="1" fill="hold">
                                          <p:stCondLst>
                                            <p:cond delay="0"/>
                                          </p:stCondLst>
                                        </p:cTn>
                                        <p:tgtEl>
                                          <p:spTgt spid="116"/>
                                        </p:tgtEl>
                                        <p:attrNameLst>
                                          <p:attrName>style.visibility</p:attrName>
                                        </p:attrNameLst>
                                      </p:cBhvr>
                                      <p:to>
                                        <p:strVal val="visible"/>
                                      </p:to>
                                    </p:set>
                                  </p:childTnLst>
                                </p:cTn>
                              </p:par>
                            </p:childTnLst>
                          </p:cTn>
                        </p:par>
                        <p:par>
                          <p:cTn id="92" fill="hold" nodeType="afterGroup">
                            <p:stCondLst>
                              <p:cond delay="0"/>
                            </p:stCondLst>
                            <p:childTnLst>
                              <p:par>
                                <p:cTn id="93" presetID="50" presetClass="path" presetSubtype="0" accel="50000" decel="50000" fill="hold" grpId="0" nodeType="afterEffect">
                                  <p:stCondLst>
                                    <p:cond delay="0"/>
                                  </p:stCondLst>
                                  <p:childTnLst>
                                    <p:animMotion origin="layout" path="M 0.05712 -0.06644 L 0.15399 -0.06713 C 0.21389 -0.06435 0.30781 -0.06852 0.34202 -0.06829 C 0.37622 -0.06806 0.35608 -0.08102 0.35903 -0.06574 C 0.36198 -0.05046 0.35972 -0.00718 0.3599 0.02338 L 0.3599 0.11806 " pathEditMode="relative" rAng="0" ptsTypes="FfaaFF">
                                      <p:cBhvr>
                                        <p:cTn id="94" dur="1000" spd="-100000" fill="hold"/>
                                        <p:tgtEl>
                                          <p:spTgt spid="116"/>
                                        </p:tgtEl>
                                        <p:attrNameLst>
                                          <p:attrName>ppt_x</p:attrName>
                                          <p:attrName>ppt_y</p:attrName>
                                        </p:attrNameLst>
                                      </p:cBhvr>
                                      <p:rCtr x="15955" y="8495"/>
                                    </p:animMotion>
                                  </p:childTnLst>
                                </p:cTn>
                              </p:par>
                              <p:par>
                                <p:cTn id="95" presetID="57" presetClass="path" presetSubtype="0" accel="50000" decel="50000" fill="hold" grpId="2" nodeType="withEffect">
                                  <p:stCondLst>
                                    <p:cond delay="0"/>
                                  </p:stCondLst>
                                  <p:childTnLst>
                                    <p:animMotion origin="layout" path="M 5.55556E-7 2.09577E-6 L 5.55556E-7 -0.07148 C 5.55556E-7 -0.1034 -0.08125 -0.14203 -0.14688 -0.14203 L -0.29358 -0.14203 " pathEditMode="relative" rAng="0" ptsTypes="FfFF">
                                      <p:cBhvr>
                                        <p:cTn id="96" dur="1000" fill="hold"/>
                                        <p:tgtEl>
                                          <p:spTgt spid="101"/>
                                        </p:tgtEl>
                                        <p:attrNameLst>
                                          <p:attrName>ppt_x</p:attrName>
                                          <p:attrName>ppt_y</p:attrName>
                                        </p:attrNameLst>
                                      </p:cBhvr>
                                      <p:rCtr x="-14687" y="-7102"/>
                                    </p:animMotion>
                                  </p:childTnLst>
                                </p:cTn>
                              </p:par>
                            </p:childTnLst>
                          </p:cTn>
                        </p:par>
                        <p:par>
                          <p:cTn id="97" fill="hold" nodeType="afterGroup">
                            <p:stCondLst>
                              <p:cond delay="1000"/>
                            </p:stCondLst>
                            <p:childTnLst>
                              <p:par>
                                <p:cTn id="98" presetID="1" presetClass="exit" presetSubtype="0" fill="hold" grpId="2" nodeType="afterEffect">
                                  <p:stCondLst>
                                    <p:cond delay="0"/>
                                  </p:stCondLst>
                                  <p:childTnLst>
                                    <p:set>
                                      <p:cBhvr>
                                        <p:cTn id="99" dur="1" fill="hold">
                                          <p:stCondLst>
                                            <p:cond delay="0"/>
                                          </p:stCondLst>
                                        </p:cTn>
                                        <p:tgtEl>
                                          <p:spTgt spid="116"/>
                                        </p:tgtEl>
                                        <p:attrNameLst>
                                          <p:attrName>style.visibility</p:attrName>
                                        </p:attrNameLst>
                                      </p:cBhvr>
                                      <p:to>
                                        <p:strVal val="hidden"/>
                                      </p:to>
                                    </p:set>
                                  </p:childTnLst>
                                </p:cTn>
                              </p:par>
                              <p:par>
                                <p:cTn id="100" presetID="1" presetClass="exit" presetSubtype="0" fill="hold" grpId="1" nodeType="withEffect">
                                  <p:stCondLst>
                                    <p:cond delay="0"/>
                                  </p:stCondLst>
                                  <p:childTnLst>
                                    <p:set>
                                      <p:cBhvr>
                                        <p:cTn id="101" dur="1" fill="hold">
                                          <p:stCondLst>
                                            <p:cond delay="0"/>
                                          </p:stCondLst>
                                        </p:cTn>
                                        <p:tgtEl>
                                          <p:spTgt spid="101"/>
                                        </p:tgtEl>
                                        <p:attrNameLst>
                                          <p:attrName>style.visibility</p:attrName>
                                        </p:attrNameLst>
                                      </p:cBhvr>
                                      <p:to>
                                        <p:strVal val="hidden"/>
                                      </p:to>
                                    </p:set>
                                  </p:childTnLst>
                                </p:cTn>
                              </p:par>
                            </p:childTnLst>
                          </p:cTn>
                        </p:par>
                        <p:par>
                          <p:cTn id="102" fill="hold" nodeType="afterGroup">
                            <p:stCondLst>
                              <p:cond delay="1000"/>
                            </p:stCondLst>
                            <p:childTnLst>
                              <p:par>
                                <p:cTn id="103" presetID="55" presetClass="entr" presetSubtype="0" fill="hold" grpId="0" nodeType="afterEffect">
                                  <p:stCondLst>
                                    <p:cond delay="0"/>
                                  </p:stCondLst>
                                  <p:childTnLst>
                                    <p:set>
                                      <p:cBhvr>
                                        <p:cTn id="104" dur="1" fill="hold">
                                          <p:stCondLst>
                                            <p:cond delay="0"/>
                                          </p:stCondLst>
                                        </p:cTn>
                                        <p:tgtEl>
                                          <p:spTgt spid="120"/>
                                        </p:tgtEl>
                                        <p:attrNameLst>
                                          <p:attrName>style.visibility</p:attrName>
                                        </p:attrNameLst>
                                      </p:cBhvr>
                                      <p:to>
                                        <p:strVal val="visible"/>
                                      </p:to>
                                    </p:set>
                                    <p:anim calcmode="lin" valueType="num">
                                      <p:cBhvr>
                                        <p:cTn id="105" dur="1000" fill="hold"/>
                                        <p:tgtEl>
                                          <p:spTgt spid="120"/>
                                        </p:tgtEl>
                                        <p:attrNameLst>
                                          <p:attrName>ppt_w</p:attrName>
                                        </p:attrNameLst>
                                      </p:cBhvr>
                                      <p:tavLst>
                                        <p:tav tm="0">
                                          <p:val>
                                            <p:strVal val="#ppt_w*0.70"/>
                                          </p:val>
                                        </p:tav>
                                        <p:tav tm="100000">
                                          <p:val>
                                            <p:strVal val="#ppt_w"/>
                                          </p:val>
                                        </p:tav>
                                      </p:tavLst>
                                    </p:anim>
                                    <p:anim calcmode="lin" valueType="num">
                                      <p:cBhvr>
                                        <p:cTn id="106" dur="1000" fill="hold"/>
                                        <p:tgtEl>
                                          <p:spTgt spid="120"/>
                                        </p:tgtEl>
                                        <p:attrNameLst>
                                          <p:attrName>ppt_h</p:attrName>
                                        </p:attrNameLst>
                                      </p:cBhvr>
                                      <p:tavLst>
                                        <p:tav tm="0">
                                          <p:val>
                                            <p:strVal val="#ppt_h"/>
                                          </p:val>
                                        </p:tav>
                                        <p:tav tm="100000">
                                          <p:val>
                                            <p:strVal val="#ppt_h"/>
                                          </p:val>
                                        </p:tav>
                                      </p:tavLst>
                                    </p:anim>
                                    <p:animEffect transition="in" filter="fade">
                                      <p:cBhvr>
                                        <p:cTn id="107" dur="1000"/>
                                        <p:tgtEl>
                                          <p:spTgt spid="120"/>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 presetClass="entr" presetSubtype="0" fill="hold" nodeType="clickEffect">
                                  <p:stCondLst>
                                    <p:cond delay="0"/>
                                  </p:stCondLst>
                                  <p:childTnLst>
                                    <p:set>
                                      <p:cBhvr>
                                        <p:cTn id="111" dur="1" fill="hold">
                                          <p:stCondLst>
                                            <p:cond delay="0"/>
                                          </p:stCondLst>
                                        </p:cTn>
                                        <p:tgtEl>
                                          <p:spTgt spid="3"/>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48"/>
                                        </p:tgtEl>
                                        <p:attrNameLst>
                                          <p:attrName>style.visibility</p:attrName>
                                        </p:attrNameLst>
                                      </p:cBhvr>
                                      <p:to>
                                        <p:strVal val="visible"/>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96"/>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119"/>
                                        </p:tgtEl>
                                        <p:attrNameLst>
                                          <p:attrName>style.visibility</p:attrName>
                                        </p:attrNameLst>
                                      </p:cBhvr>
                                      <p:to>
                                        <p:strVal val="visible"/>
                                      </p:to>
                                    </p:set>
                                  </p:childTnLst>
                                </p:cTn>
                              </p:par>
                            </p:childTnLst>
                          </p:cTn>
                        </p:par>
                        <p:par>
                          <p:cTn id="120" fill="hold" nodeType="afterGroup">
                            <p:stCondLst>
                              <p:cond delay="0"/>
                            </p:stCondLst>
                            <p:childTnLst>
                              <p:par>
                                <p:cTn id="121" presetID="63" presetClass="path" presetSubtype="0" accel="50000" decel="50000" fill="hold" grpId="2" nodeType="afterEffect">
                                  <p:stCondLst>
                                    <p:cond delay="0"/>
                                  </p:stCondLst>
                                  <p:childTnLst>
                                    <p:animMotion origin="layout" path="M 0.1066 -4.44444E-6 L 0.50347 -4.44444E-6 " pathEditMode="relative" rAng="0" ptsTypes="AA">
                                      <p:cBhvr>
                                        <p:cTn id="122" dur="2000" fill="hold"/>
                                        <p:tgtEl>
                                          <p:spTgt spid="96"/>
                                        </p:tgtEl>
                                        <p:attrNameLst>
                                          <p:attrName>ppt_x</p:attrName>
                                          <p:attrName>ppt_y</p:attrName>
                                        </p:attrNameLst>
                                      </p:cBhvr>
                                      <p:rCtr x="19844" y="0"/>
                                    </p:animMotion>
                                  </p:childTnLst>
                                </p:cTn>
                              </p:par>
                              <p:par>
                                <p:cTn id="123" presetID="56" presetClass="path" presetSubtype="0" accel="50000" decel="50000" fill="hold" grpId="2" nodeType="withEffect">
                                  <p:stCondLst>
                                    <p:cond delay="0"/>
                                  </p:stCondLst>
                                  <p:childTnLst>
                                    <p:animMotion origin="layout" path="M -3.05556E-6 1.48148E-6 L 0.39601 0.00023 " pathEditMode="relative" rAng="0" ptsTypes="AA">
                                      <p:cBhvr>
                                        <p:cTn id="124" dur="2000" fill="hold"/>
                                        <p:tgtEl>
                                          <p:spTgt spid="119"/>
                                        </p:tgtEl>
                                        <p:attrNameLst>
                                          <p:attrName>ppt_x</p:attrName>
                                          <p:attrName>ppt_y</p:attrName>
                                        </p:attrNameLst>
                                      </p:cBhvr>
                                      <p:rCtr x="19792" y="0"/>
                                    </p:animMotion>
                                  </p:childTnLst>
                                </p:cTn>
                              </p:par>
                            </p:childTnLst>
                          </p:cTn>
                        </p:par>
                        <p:par>
                          <p:cTn id="125" fill="hold" nodeType="afterGroup">
                            <p:stCondLst>
                              <p:cond delay="2000"/>
                            </p:stCondLst>
                            <p:childTnLst>
                              <p:par>
                                <p:cTn id="126" presetID="1" presetClass="exit" presetSubtype="0" fill="hold" grpId="1" nodeType="afterEffect">
                                  <p:stCondLst>
                                    <p:cond delay="0"/>
                                  </p:stCondLst>
                                  <p:childTnLst>
                                    <p:set>
                                      <p:cBhvr>
                                        <p:cTn id="127" dur="1" fill="hold">
                                          <p:stCondLst>
                                            <p:cond delay="0"/>
                                          </p:stCondLst>
                                        </p:cTn>
                                        <p:tgtEl>
                                          <p:spTgt spid="96"/>
                                        </p:tgtEl>
                                        <p:attrNameLst>
                                          <p:attrName>style.visibility</p:attrName>
                                        </p:attrNameLst>
                                      </p:cBhvr>
                                      <p:to>
                                        <p:strVal val="hidden"/>
                                      </p:to>
                                    </p:set>
                                  </p:childTnLst>
                                </p:cTn>
                              </p:par>
                              <p:par>
                                <p:cTn id="128" presetID="1" presetClass="exit" presetSubtype="0" fill="hold" grpId="1" nodeType="withEffect">
                                  <p:stCondLst>
                                    <p:cond delay="0"/>
                                  </p:stCondLst>
                                  <p:childTnLst>
                                    <p:set>
                                      <p:cBhvr>
                                        <p:cTn id="129" dur="1" fill="hold">
                                          <p:stCondLst>
                                            <p:cond delay="0"/>
                                          </p:stCondLst>
                                        </p:cTn>
                                        <p:tgtEl>
                                          <p:spTgt spid="119"/>
                                        </p:tgtEl>
                                        <p:attrNameLst>
                                          <p:attrName>style.visibility</p:attrName>
                                        </p:attrNameLst>
                                      </p:cBhvr>
                                      <p:to>
                                        <p:strVal val="hidden"/>
                                      </p:to>
                                    </p:set>
                                  </p:childTnLst>
                                </p:cTn>
                              </p:par>
                            </p:childTnLst>
                          </p:cTn>
                        </p:par>
                        <p:par>
                          <p:cTn id="130" fill="hold" nodeType="afterGroup">
                            <p:stCondLst>
                              <p:cond delay="2000"/>
                            </p:stCondLst>
                            <p:childTnLst>
                              <p:par>
                                <p:cTn id="131" presetID="1" presetClass="entr" presetSubtype="0" fill="hold" grpId="0" nodeType="afterEffect">
                                  <p:stCondLst>
                                    <p:cond delay="0"/>
                                  </p:stCondLst>
                                  <p:childTnLst>
                                    <p:set>
                                      <p:cBhvr>
                                        <p:cTn id="132" dur="1" fill="hold">
                                          <p:stCondLst>
                                            <p:cond delay="0"/>
                                          </p:stCondLst>
                                        </p:cTn>
                                        <p:tgtEl>
                                          <p:spTgt spid="64"/>
                                        </p:tgtEl>
                                        <p:attrNameLst>
                                          <p:attrName>style.visibility</p:attrName>
                                        </p:attrNameLst>
                                      </p:cBhvr>
                                      <p:to>
                                        <p:strVal val="visible"/>
                                      </p:to>
                                    </p:se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56" presetClass="path" presetSubtype="0" accel="50000" decel="50000" fill="hold" grpId="2" nodeType="clickEffect">
                                  <p:stCondLst>
                                    <p:cond delay="0"/>
                                  </p:stCondLst>
                                  <p:childTnLst>
                                    <p:animMotion origin="layout" path="M -3.61111E-6 -4.81481E-6 L 0.08039 -0.07962 " pathEditMode="relative" rAng="0" ptsTypes="AA">
                                      <p:cBhvr>
                                        <p:cTn id="136" dur="2000" fill="hold"/>
                                        <p:tgtEl>
                                          <p:spTgt spid="64"/>
                                        </p:tgtEl>
                                        <p:attrNameLst>
                                          <p:attrName>ppt_x</p:attrName>
                                          <p:attrName>ppt_y</p:attrName>
                                        </p:attrNameLst>
                                      </p:cBhvr>
                                      <p:rCtr x="4010" y="-3981"/>
                                    </p:animMotion>
                                  </p:childTnLst>
                                </p:cTn>
                              </p:par>
                            </p:childTnLst>
                          </p:cTn>
                        </p:par>
                        <p:par>
                          <p:cTn id="137" fill="hold" nodeType="afterGroup">
                            <p:stCondLst>
                              <p:cond delay="2000"/>
                            </p:stCondLst>
                            <p:childTnLst>
                              <p:par>
                                <p:cTn id="138" presetID="9" presetClass="exit" presetSubtype="0" fill="hold" grpId="1" nodeType="afterEffect">
                                  <p:stCondLst>
                                    <p:cond delay="0"/>
                                  </p:stCondLst>
                                  <p:childTnLst>
                                    <p:animEffect transition="out" filter="dissolve">
                                      <p:cBhvr>
                                        <p:cTn id="139" dur="500"/>
                                        <p:tgtEl>
                                          <p:spTgt spid="64"/>
                                        </p:tgtEl>
                                      </p:cBhvr>
                                    </p:animEffect>
                                    <p:set>
                                      <p:cBhvr>
                                        <p:cTn id="140" dur="1" fill="hold">
                                          <p:stCondLst>
                                            <p:cond delay="499"/>
                                          </p:stCondLst>
                                        </p:cTn>
                                        <p:tgtEl>
                                          <p:spTgt spid="64"/>
                                        </p:tgtEl>
                                        <p:attrNameLst>
                                          <p:attrName>style.visibility</p:attrName>
                                        </p:attrNameLst>
                                      </p:cBhvr>
                                      <p:to>
                                        <p:strVal val="hidden"/>
                                      </p:to>
                                    </p:se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 presetClass="entr" presetSubtype="2" fill="hold" grpId="0" nodeType="clickEffect">
                                  <p:stCondLst>
                                    <p:cond delay="0"/>
                                  </p:stCondLst>
                                  <p:childTnLst>
                                    <p:set>
                                      <p:cBhvr>
                                        <p:cTn id="144" dur="1" fill="hold">
                                          <p:stCondLst>
                                            <p:cond delay="0"/>
                                          </p:stCondLst>
                                        </p:cTn>
                                        <p:tgtEl>
                                          <p:spTgt spid="122"/>
                                        </p:tgtEl>
                                        <p:attrNameLst>
                                          <p:attrName>style.visibility</p:attrName>
                                        </p:attrNameLst>
                                      </p:cBhvr>
                                      <p:to>
                                        <p:strVal val="visible"/>
                                      </p:to>
                                    </p:set>
                                    <p:anim calcmode="lin" valueType="num">
                                      <p:cBhvr additive="base">
                                        <p:cTn id="145" dur="500" fill="hold"/>
                                        <p:tgtEl>
                                          <p:spTgt spid="122"/>
                                        </p:tgtEl>
                                        <p:attrNameLst>
                                          <p:attrName>ppt_x</p:attrName>
                                        </p:attrNameLst>
                                      </p:cBhvr>
                                      <p:tavLst>
                                        <p:tav tm="0">
                                          <p:val>
                                            <p:strVal val="1+#ppt_w/2"/>
                                          </p:val>
                                        </p:tav>
                                        <p:tav tm="100000">
                                          <p:val>
                                            <p:strVal val="#ppt_x"/>
                                          </p:val>
                                        </p:tav>
                                      </p:tavLst>
                                    </p:anim>
                                    <p:anim calcmode="lin" valueType="num">
                                      <p:cBhvr additive="base">
                                        <p:cTn id="146" dur="500" fill="hold"/>
                                        <p:tgtEl>
                                          <p:spTgt spid="122"/>
                                        </p:tgtEl>
                                        <p:attrNameLst>
                                          <p:attrName>ppt_y</p:attrName>
                                        </p:attrNameLst>
                                      </p:cBhvr>
                                      <p:tavLst>
                                        <p:tav tm="0">
                                          <p:val>
                                            <p:strVal val="#ppt_y"/>
                                          </p:val>
                                        </p:tav>
                                        <p:tav tm="100000">
                                          <p:val>
                                            <p:strVal val="#ppt_y"/>
                                          </p:val>
                                        </p:tav>
                                      </p:tavLst>
                                    </p:anim>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65"/>
                                        </p:tgtEl>
                                        <p:attrNameLst>
                                          <p:attrName>style.visibility</p:attrName>
                                        </p:attrNameLst>
                                      </p:cBhvr>
                                      <p:to>
                                        <p:strVal val="visible"/>
                                      </p:to>
                                    </p:set>
                                  </p:childTnLst>
                                </p:cTn>
                              </p:par>
                            </p:childTnLst>
                          </p:cTn>
                        </p:par>
                        <p:par>
                          <p:cTn id="151" fill="hold" nodeType="afterGroup">
                            <p:stCondLst>
                              <p:cond delay="0"/>
                            </p:stCondLst>
                            <p:childTnLst>
                              <p:par>
                                <p:cTn id="152" presetID="63" presetClass="path" presetSubtype="0" accel="50000" decel="50000" fill="hold" grpId="2" nodeType="afterEffect">
                                  <p:stCondLst>
                                    <p:cond delay="0"/>
                                  </p:stCondLst>
                                  <p:childTnLst>
                                    <p:animMotion origin="layout" path="M -0.03542 -0.11783 L -0.43281 -0.11898 " pathEditMode="relative" rAng="0" ptsTypes="AA">
                                      <p:cBhvr>
                                        <p:cTn id="153" dur="2000" fill="hold"/>
                                        <p:tgtEl>
                                          <p:spTgt spid="65"/>
                                        </p:tgtEl>
                                        <p:attrNameLst>
                                          <p:attrName>ppt_x</p:attrName>
                                          <p:attrName>ppt_y</p:attrName>
                                        </p:attrNameLst>
                                      </p:cBhvr>
                                      <p:rCtr x="-19878" y="-69"/>
                                    </p:animMotion>
                                  </p:childTnLst>
                                </p:cTn>
                              </p:par>
                            </p:childTnLst>
                          </p:cTn>
                        </p:par>
                        <p:par>
                          <p:cTn id="154" fill="hold" nodeType="afterGroup">
                            <p:stCondLst>
                              <p:cond delay="2000"/>
                            </p:stCondLst>
                            <p:childTnLst>
                              <p:par>
                                <p:cTn id="155" presetID="2" presetClass="exit" presetSubtype="2" fill="hold" grpId="1" nodeType="afterEffect">
                                  <p:stCondLst>
                                    <p:cond delay="0"/>
                                  </p:stCondLst>
                                  <p:childTnLst>
                                    <p:anim calcmode="lin" valueType="num">
                                      <p:cBhvr additive="base">
                                        <p:cTn id="156" dur="500"/>
                                        <p:tgtEl>
                                          <p:spTgt spid="122"/>
                                        </p:tgtEl>
                                        <p:attrNameLst>
                                          <p:attrName>ppt_x</p:attrName>
                                        </p:attrNameLst>
                                      </p:cBhvr>
                                      <p:tavLst>
                                        <p:tav tm="0">
                                          <p:val>
                                            <p:strVal val="ppt_x"/>
                                          </p:val>
                                        </p:tav>
                                        <p:tav tm="100000">
                                          <p:val>
                                            <p:strVal val="1+ppt_w/2"/>
                                          </p:val>
                                        </p:tav>
                                      </p:tavLst>
                                    </p:anim>
                                    <p:anim calcmode="lin" valueType="num">
                                      <p:cBhvr additive="base">
                                        <p:cTn id="157" dur="500"/>
                                        <p:tgtEl>
                                          <p:spTgt spid="122"/>
                                        </p:tgtEl>
                                        <p:attrNameLst>
                                          <p:attrName>ppt_y</p:attrName>
                                        </p:attrNameLst>
                                      </p:cBhvr>
                                      <p:tavLst>
                                        <p:tav tm="0">
                                          <p:val>
                                            <p:strVal val="ppt_y"/>
                                          </p:val>
                                        </p:tav>
                                        <p:tav tm="100000">
                                          <p:val>
                                            <p:strVal val="ppt_y"/>
                                          </p:val>
                                        </p:tav>
                                      </p:tavLst>
                                    </p:anim>
                                    <p:set>
                                      <p:cBhvr>
                                        <p:cTn id="158" dur="1" fill="hold">
                                          <p:stCondLst>
                                            <p:cond delay="499"/>
                                          </p:stCondLst>
                                        </p:cTn>
                                        <p:tgtEl>
                                          <p:spTgt spid="122"/>
                                        </p:tgtEl>
                                        <p:attrNameLst>
                                          <p:attrName>style.visibility</p:attrName>
                                        </p:attrNameLst>
                                      </p:cBhvr>
                                      <p:to>
                                        <p:strVal val="hidden"/>
                                      </p:to>
                                    </p:set>
                                  </p:childTnLst>
                                </p:cTn>
                              </p:par>
                            </p:childTnLst>
                          </p:cTn>
                        </p:par>
                        <p:par>
                          <p:cTn id="159" fill="hold" nodeType="afterGroup">
                            <p:stCondLst>
                              <p:cond delay="2500"/>
                            </p:stCondLst>
                            <p:childTnLst>
                              <p:par>
                                <p:cTn id="160" presetID="1" presetClass="exit" presetSubtype="0" fill="hold" grpId="1" nodeType="afterEffect">
                                  <p:stCondLst>
                                    <p:cond delay="0"/>
                                  </p:stCondLst>
                                  <p:childTnLst>
                                    <p:set>
                                      <p:cBhvr>
                                        <p:cTn id="161" dur="1" fill="hold">
                                          <p:stCondLst>
                                            <p:cond delay="0"/>
                                          </p:stCondLst>
                                        </p:cTn>
                                        <p:tgtEl>
                                          <p:spTgt spid="65"/>
                                        </p:tgtEl>
                                        <p:attrNameLst>
                                          <p:attrName>style.visibility</p:attrName>
                                        </p:attrNameLst>
                                      </p:cBhvr>
                                      <p:to>
                                        <p:strVal val="hidden"/>
                                      </p:to>
                                    </p:se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1" presetClass="exit" presetSubtype="0" fill="hold" grpId="1" nodeType="clickEffect">
                                  <p:stCondLst>
                                    <p:cond delay="0"/>
                                  </p:stCondLst>
                                  <p:childTnLst>
                                    <p:set>
                                      <p:cBhvr>
                                        <p:cTn id="165" dur="1" fill="hold">
                                          <p:stCondLst>
                                            <p:cond delay="0"/>
                                          </p:stCondLst>
                                        </p:cTn>
                                        <p:tgtEl>
                                          <p:spTgt spid="120"/>
                                        </p:tgtEl>
                                        <p:attrNameLst>
                                          <p:attrName>style.visibility</p:attrName>
                                        </p:attrNameLst>
                                      </p:cBhvr>
                                      <p:to>
                                        <p:strVal val="hidden"/>
                                      </p:to>
                                    </p:set>
                                  </p:childTnLst>
                                </p:cTn>
                              </p:par>
                            </p:childTnLst>
                          </p:cTn>
                        </p:par>
                        <p:par>
                          <p:cTn id="166" fill="hold" nodeType="afterGroup">
                            <p:stCondLst>
                              <p:cond delay="0"/>
                            </p:stCondLst>
                            <p:childTnLst>
                              <p:par>
                                <p:cTn id="167" presetID="2" presetClass="exit" presetSubtype="8" fill="hold" grpId="1" nodeType="afterEffect">
                                  <p:stCondLst>
                                    <p:cond delay="0"/>
                                  </p:stCondLst>
                                  <p:childTnLst>
                                    <p:anim calcmode="lin" valueType="num">
                                      <p:cBhvr additive="base">
                                        <p:cTn id="168" dur="500"/>
                                        <p:tgtEl>
                                          <p:spTgt spid="108"/>
                                        </p:tgtEl>
                                        <p:attrNameLst>
                                          <p:attrName>ppt_x</p:attrName>
                                        </p:attrNameLst>
                                      </p:cBhvr>
                                      <p:tavLst>
                                        <p:tav tm="0">
                                          <p:val>
                                            <p:strVal val="ppt_x"/>
                                          </p:val>
                                        </p:tav>
                                        <p:tav tm="100000">
                                          <p:val>
                                            <p:strVal val="0-ppt_w/2"/>
                                          </p:val>
                                        </p:tav>
                                      </p:tavLst>
                                    </p:anim>
                                    <p:anim calcmode="lin" valueType="num">
                                      <p:cBhvr additive="base">
                                        <p:cTn id="169" dur="500"/>
                                        <p:tgtEl>
                                          <p:spTgt spid="108"/>
                                        </p:tgtEl>
                                        <p:attrNameLst>
                                          <p:attrName>ppt_y</p:attrName>
                                        </p:attrNameLst>
                                      </p:cBhvr>
                                      <p:tavLst>
                                        <p:tav tm="0">
                                          <p:val>
                                            <p:strVal val="ppt_y"/>
                                          </p:val>
                                        </p:tav>
                                        <p:tav tm="100000">
                                          <p:val>
                                            <p:strVal val="ppt_y"/>
                                          </p:val>
                                        </p:tav>
                                      </p:tavLst>
                                    </p:anim>
                                    <p:set>
                                      <p:cBhvr>
                                        <p:cTn id="170" dur="1" fill="hold">
                                          <p:stCondLst>
                                            <p:cond delay="499"/>
                                          </p:stCondLst>
                                        </p:cTn>
                                        <p:tgtEl>
                                          <p:spTgt spid="108"/>
                                        </p:tgtEl>
                                        <p:attrNameLst>
                                          <p:attrName>style.visibility</p:attrName>
                                        </p:attrNameLst>
                                      </p:cBhvr>
                                      <p:to>
                                        <p:strVal val="hidden"/>
                                      </p:to>
                                    </p:se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1" presetClass="entr" presetSubtype="0" fill="hold" nodeType="clickEffect">
                                  <p:stCondLst>
                                    <p:cond delay="0"/>
                                  </p:stCondLst>
                                  <p:childTnLst>
                                    <p:set>
                                      <p:cBhvr>
                                        <p:cTn id="174" dur="1" fill="hold">
                                          <p:stCondLst>
                                            <p:cond delay="0"/>
                                          </p:stCondLst>
                                        </p:cTn>
                                        <p:tgtEl>
                                          <p:spTgt spid="4"/>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94"/>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6"/>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133"/>
                                        </p:tgtEl>
                                        <p:attrNameLst>
                                          <p:attrName>style.visibility</p:attrName>
                                        </p:attrNameLst>
                                      </p:cBhvr>
                                      <p:to>
                                        <p:strVal val="visible"/>
                                      </p:to>
                                    </p:se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1" presetClass="entr" presetSubtype="0" fill="hold" grpId="1" nodeType="clickEffect">
                                  <p:stCondLst>
                                    <p:cond delay="0"/>
                                  </p:stCondLst>
                                  <p:childTnLst>
                                    <p:set>
                                      <p:cBhvr>
                                        <p:cTn id="184" dur="1" fill="hold">
                                          <p:stCondLst>
                                            <p:cond delay="0"/>
                                          </p:stCondLst>
                                        </p:cTn>
                                        <p:tgtEl>
                                          <p:spTgt spid="118"/>
                                        </p:tgtEl>
                                        <p:attrNameLst>
                                          <p:attrName>style.visibility</p:attrName>
                                        </p:attrNameLst>
                                      </p:cBhvr>
                                      <p:to>
                                        <p:strVal val="visible"/>
                                      </p:to>
                                    </p:set>
                                  </p:childTnLst>
                                </p:cTn>
                              </p:par>
                              <p:par>
                                <p:cTn id="185" presetID="1" presetClass="entr" presetSubtype="0" fill="hold" grpId="1" nodeType="withEffect">
                                  <p:stCondLst>
                                    <p:cond delay="0"/>
                                  </p:stCondLst>
                                  <p:childTnLst>
                                    <p:set>
                                      <p:cBhvr>
                                        <p:cTn id="186" dur="1" fill="hold">
                                          <p:stCondLst>
                                            <p:cond delay="0"/>
                                          </p:stCondLst>
                                        </p:cTn>
                                        <p:tgtEl>
                                          <p:spTgt spid="97"/>
                                        </p:tgtEl>
                                        <p:attrNameLst>
                                          <p:attrName>style.visibility</p:attrName>
                                        </p:attrNameLst>
                                      </p:cBhvr>
                                      <p:to>
                                        <p:strVal val="visible"/>
                                      </p:to>
                                    </p:set>
                                  </p:childTnLst>
                                </p:cTn>
                              </p:par>
                            </p:childTnLst>
                          </p:cTn>
                        </p:par>
                        <p:par>
                          <p:cTn id="187" fill="hold" nodeType="afterGroup">
                            <p:stCondLst>
                              <p:cond delay="0"/>
                            </p:stCondLst>
                            <p:childTnLst>
                              <p:par>
                                <p:cTn id="188" presetID="50" presetClass="path" presetSubtype="0" accel="50000" decel="50000" fill="hold" grpId="0" nodeType="afterEffect">
                                  <p:stCondLst>
                                    <p:cond delay="0"/>
                                  </p:stCondLst>
                                  <p:childTnLst>
                                    <p:animMotion origin="layout" path="M 0.10642 -0.00023 L 0.20278 -1.85185E-6 C 0.24184 -0.00023 0.22552 -0.00046 0.23715 -0.00092 C 0.24305 -0.04305 0.23819 -0.19815 0.23819 -0.25254 C 0.23819 -0.30694 0.23698 -0.31273 0.23715 -0.32801 C 0.23732 -0.34329 0.23889 -0.34051 0.23906 -0.34421 C 0.23923 -0.34791 0.23837 -0.34954 0.23819 -0.35069 C 0.23802 -0.35185 0.21927 -0.35162 0.23819 -0.35185 C 0.25712 -0.35208 0.32413 -0.35139 0.35139 -0.35185 C 0.37864 -0.35231 0.39201 -0.35416 0.40139 -0.3544 C 0.41076 -0.35463 0.40677 -0.35324 0.40798 -0.35324 C 0.4092 -0.35324 0.40833 -0.37801 0.40885 -0.3544 C 0.40937 -0.33079 0.41128 -0.2419 0.41076 -0.21088 C 0.41024 -0.17986 0.4066 -0.175 0.40573 -0.16782 " pathEditMode="relative" rAng="0" ptsTypes="FfaaaaaaaaaaaF">
                                      <p:cBhvr>
                                        <p:cTn id="189" dur="1000" spd="-100000" fill="hold"/>
                                        <p:tgtEl>
                                          <p:spTgt spid="97"/>
                                        </p:tgtEl>
                                        <p:attrNameLst>
                                          <p:attrName>ppt_x</p:attrName>
                                          <p:attrName>ppt_y</p:attrName>
                                        </p:attrNameLst>
                                      </p:cBhvr>
                                      <p:rCtr x="15243" y="-18889"/>
                                    </p:animMotion>
                                  </p:childTnLst>
                                </p:cTn>
                              </p:par>
                              <p:par>
                                <p:cTn id="190" presetID="50" presetClass="path" presetSubtype="0" accel="50000" decel="50000" fill="hold" grpId="0" nodeType="withEffect">
                                  <p:stCondLst>
                                    <p:cond delay="0"/>
                                  </p:stCondLst>
                                  <p:childTnLst>
                                    <p:animMotion origin="layout" path="M 0.03993 -0.08889 L 0.13854 -0.08889 C 0.19791 -0.08264 0.29184 -0.08727 0.32587 -0.08634 C 0.35989 -0.08541 0.33993 -0.09907 0.34288 -0.08379 C 0.34583 -0.06852 0.34357 -0.02523 0.34375 0.00533 L 0.34375 0.1 " pathEditMode="relative" rAng="0" ptsTypes="FfaaFF">
                                      <p:cBhvr>
                                        <p:cTn id="191" dur="1000" spd="-100000" fill="hold"/>
                                        <p:tgtEl>
                                          <p:spTgt spid="118"/>
                                        </p:tgtEl>
                                        <p:attrNameLst>
                                          <p:attrName>ppt_x</p:attrName>
                                          <p:attrName>ppt_y</p:attrName>
                                        </p:attrNameLst>
                                      </p:cBhvr>
                                      <p:rCtr x="15990" y="8935"/>
                                    </p:animMotion>
                                  </p:childTnLst>
                                </p:cTn>
                              </p:par>
                            </p:childTnLst>
                          </p:cTn>
                        </p:par>
                        <p:par>
                          <p:cTn id="192" fill="hold" nodeType="afterGroup">
                            <p:stCondLst>
                              <p:cond delay="1000"/>
                            </p:stCondLst>
                            <p:childTnLst>
                              <p:par>
                                <p:cTn id="193" presetID="1" presetClass="exit" presetSubtype="0" fill="hold" grpId="2" nodeType="afterEffect">
                                  <p:stCondLst>
                                    <p:cond delay="0"/>
                                  </p:stCondLst>
                                  <p:childTnLst>
                                    <p:set>
                                      <p:cBhvr>
                                        <p:cTn id="194" dur="1" fill="hold">
                                          <p:stCondLst>
                                            <p:cond delay="0"/>
                                          </p:stCondLst>
                                        </p:cTn>
                                        <p:tgtEl>
                                          <p:spTgt spid="97"/>
                                        </p:tgtEl>
                                        <p:attrNameLst>
                                          <p:attrName>style.visibility</p:attrName>
                                        </p:attrNameLst>
                                      </p:cBhvr>
                                      <p:to>
                                        <p:strVal val="hidden"/>
                                      </p:to>
                                    </p:set>
                                  </p:childTnLst>
                                </p:cTn>
                              </p:par>
                              <p:par>
                                <p:cTn id="195" presetID="1" presetClass="exit" presetSubtype="0" fill="hold" grpId="2" nodeType="withEffect">
                                  <p:stCondLst>
                                    <p:cond delay="0"/>
                                  </p:stCondLst>
                                  <p:childTnLst>
                                    <p:set>
                                      <p:cBhvr>
                                        <p:cTn id="196" dur="1" fill="hold">
                                          <p:stCondLst>
                                            <p:cond delay="0"/>
                                          </p:stCondLst>
                                        </p:cTn>
                                        <p:tgtEl>
                                          <p:spTgt spid="118"/>
                                        </p:tgtEl>
                                        <p:attrNameLst>
                                          <p:attrName>style.visibility</p:attrName>
                                        </p:attrNameLst>
                                      </p:cBhvr>
                                      <p:to>
                                        <p:strVal val="hidden"/>
                                      </p:to>
                                    </p:set>
                                  </p:childTnLst>
                                </p:cTn>
                              </p:par>
                            </p:childTnLst>
                          </p:cTn>
                        </p:par>
                        <p:par>
                          <p:cTn id="197" fill="hold" nodeType="afterGroup">
                            <p:stCondLst>
                              <p:cond delay="1000"/>
                            </p:stCondLst>
                            <p:childTnLst>
                              <p:par>
                                <p:cTn id="198" presetID="55" presetClass="entr" presetSubtype="0" fill="hold" grpId="0" nodeType="afterEffect">
                                  <p:stCondLst>
                                    <p:cond delay="0"/>
                                  </p:stCondLst>
                                  <p:childTnLst>
                                    <p:set>
                                      <p:cBhvr>
                                        <p:cTn id="199" dur="1" fill="hold">
                                          <p:stCondLst>
                                            <p:cond delay="0"/>
                                          </p:stCondLst>
                                        </p:cTn>
                                        <p:tgtEl>
                                          <p:spTgt spid="114"/>
                                        </p:tgtEl>
                                        <p:attrNameLst>
                                          <p:attrName>style.visibility</p:attrName>
                                        </p:attrNameLst>
                                      </p:cBhvr>
                                      <p:to>
                                        <p:strVal val="visible"/>
                                      </p:to>
                                    </p:set>
                                    <p:anim calcmode="lin" valueType="num">
                                      <p:cBhvr>
                                        <p:cTn id="200" dur="1000" fill="hold"/>
                                        <p:tgtEl>
                                          <p:spTgt spid="114"/>
                                        </p:tgtEl>
                                        <p:attrNameLst>
                                          <p:attrName>ppt_w</p:attrName>
                                        </p:attrNameLst>
                                      </p:cBhvr>
                                      <p:tavLst>
                                        <p:tav tm="0">
                                          <p:val>
                                            <p:strVal val="#ppt_w*0.70"/>
                                          </p:val>
                                        </p:tav>
                                        <p:tav tm="100000">
                                          <p:val>
                                            <p:strVal val="#ppt_w"/>
                                          </p:val>
                                        </p:tav>
                                      </p:tavLst>
                                    </p:anim>
                                    <p:anim calcmode="lin" valueType="num">
                                      <p:cBhvr>
                                        <p:cTn id="201" dur="1000" fill="hold"/>
                                        <p:tgtEl>
                                          <p:spTgt spid="114"/>
                                        </p:tgtEl>
                                        <p:attrNameLst>
                                          <p:attrName>ppt_h</p:attrName>
                                        </p:attrNameLst>
                                      </p:cBhvr>
                                      <p:tavLst>
                                        <p:tav tm="0">
                                          <p:val>
                                            <p:strVal val="#ppt_h"/>
                                          </p:val>
                                        </p:tav>
                                        <p:tav tm="100000">
                                          <p:val>
                                            <p:strVal val="#ppt_h"/>
                                          </p:val>
                                        </p:tav>
                                      </p:tavLst>
                                    </p:anim>
                                    <p:animEffect transition="in" filter="fade">
                                      <p:cBhvr>
                                        <p:cTn id="202" dur="1000"/>
                                        <p:tgtEl>
                                          <p:spTgt spid="114"/>
                                        </p:tgtEl>
                                      </p:cBhvr>
                                    </p:animEffect>
                                  </p:childTnLst>
                                </p:cTn>
                              </p:par>
                              <p:par>
                                <p:cTn id="203" presetID="55" presetClass="entr" presetSubtype="0" fill="hold" grpId="0" nodeType="withEffect">
                                  <p:stCondLst>
                                    <p:cond delay="0"/>
                                  </p:stCondLst>
                                  <p:childTnLst>
                                    <p:set>
                                      <p:cBhvr>
                                        <p:cTn id="204" dur="1" fill="hold">
                                          <p:stCondLst>
                                            <p:cond delay="0"/>
                                          </p:stCondLst>
                                        </p:cTn>
                                        <p:tgtEl>
                                          <p:spTgt spid="89"/>
                                        </p:tgtEl>
                                        <p:attrNameLst>
                                          <p:attrName>style.visibility</p:attrName>
                                        </p:attrNameLst>
                                      </p:cBhvr>
                                      <p:to>
                                        <p:strVal val="visible"/>
                                      </p:to>
                                    </p:set>
                                    <p:anim calcmode="lin" valueType="num">
                                      <p:cBhvr>
                                        <p:cTn id="205" dur="1000" fill="hold"/>
                                        <p:tgtEl>
                                          <p:spTgt spid="89"/>
                                        </p:tgtEl>
                                        <p:attrNameLst>
                                          <p:attrName>ppt_w</p:attrName>
                                        </p:attrNameLst>
                                      </p:cBhvr>
                                      <p:tavLst>
                                        <p:tav tm="0">
                                          <p:val>
                                            <p:strVal val="#ppt_w*0.70"/>
                                          </p:val>
                                        </p:tav>
                                        <p:tav tm="100000">
                                          <p:val>
                                            <p:strVal val="#ppt_w"/>
                                          </p:val>
                                        </p:tav>
                                      </p:tavLst>
                                    </p:anim>
                                    <p:anim calcmode="lin" valueType="num">
                                      <p:cBhvr>
                                        <p:cTn id="206" dur="1000" fill="hold"/>
                                        <p:tgtEl>
                                          <p:spTgt spid="89"/>
                                        </p:tgtEl>
                                        <p:attrNameLst>
                                          <p:attrName>ppt_h</p:attrName>
                                        </p:attrNameLst>
                                      </p:cBhvr>
                                      <p:tavLst>
                                        <p:tav tm="0">
                                          <p:val>
                                            <p:strVal val="#ppt_h"/>
                                          </p:val>
                                        </p:tav>
                                        <p:tav tm="100000">
                                          <p:val>
                                            <p:strVal val="#ppt_h"/>
                                          </p:val>
                                        </p:tav>
                                      </p:tavLst>
                                    </p:anim>
                                    <p:animEffect transition="in" filter="fade">
                                      <p:cBhvr>
                                        <p:cTn id="207" dur="1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0" grpId="1" animBg="1"/>
      <p:bldP spid="100" grpId="2" animBg="1"/>
      <p:bldP spid="48" grpId="0"/>
      <p:bldP spid="64" grpId="0" animBg="1"/>
      <p:bldP spid="64" grpId="1" animBg="1"/>
      <p:bldP spid="64" grpId="2" animBg="1"/>
      <p:bldP spid="65" grpId="0" animBg="1"/>
      <p:bldP spid="65" grpId="1" animBg="1"/>
      <p:bldP spid="65" grpId="2" animBg="1"/>
      <p:bldP spid="94" grpId="0"/>
      <p:bldP spid="95" grpId="0"/>
      <p:bldP spid="95" grpId="1"/>
      <p:bldP spid="96" grpId="0" animBg="1"/>
      <p:bldP spid="96" grpId="1" animBg="1"/>
      <p:bldP spid="96" grpId="2" animBg="1"/>
      <p:bldP spid="107" grpId="0" animBg="1"/>
      <p:bldP spid="107" grpId="1" animBg="1"/>
      <p:bldP spid="108" grpId="0"/>
      <p:bldP spid="108" grpId="1"/>
      <p:bldP spid="114" grpId="0" animBg="1"/>
      <p:bldP spid="120" grpId="0" animBg="1"/>
      <p:bldP spid="120" grpId="1" animBg="1"/>
      <p:bldP spid="133" grpId="0"/>
      <p:bldP spid="112" grpId="0" animBg="1"/>
      <p:bldP spid="112" grpId="1" animBg="1"/>
      <p:bldP spid="112" grpId="2" animBg="1"/>
      <p:bldP spid="113" grpId="0" animBg="1"/>
      <p:bldP spid="113" grpId="1" animBg="1"/>
      <p:bldP spid="113" grpId="2" animBg="1"/>
      <p:bldP spid="116" grpId="0" animBg="1"/>
      <p:bldP spid="116" grpId="1" animBg="1"/>
      <p:bldP spid="116" grpId="2" animBg="1"/>
      <p:bldP spid="118" grpId="0" animBg="1"/>
      <p:bldP spid="118" grpId="1" animBg="1"/>
      <p:bldP spid="118" grpId="2" animBg="1"/>
      <p:bldP spid="122" grpId="0" animBg="1"/>
      <p:bldP spid="122" grpId="1" animBg="1"/>
      <p:bldP spid="89" grpId="0" animBg="1"/>
      <p:bldP spid="97" grpId="0" animBg="1"/>
      <p:bldP spid="97" grpId="1" animBg="1"/>
      <p:bldP spid="97" grpId="2" animBg="1"/>
      <p:bldP spid="119" grpId="0" animBg="1"/>
      <p:bldP spid="119" grpId="1" animBg="1"/>
      <p:bldP spid="119" grpId="2" animBg="1"/>
      <p:bldP spid="135" grpId="0" animBg="1"/>
      <p:bldP spid="135" grpId="1" animBg="1"/>
      <p:bldP spid="136" grpId="0" animBg="1"/>
      <p:bldP spid="136" grpId="1" animBg="1"/>
      <p:bldP spid="99" grpId="0" animBg="1"/>
      <p:bldP spid="99" grpId="1" animBg="1"/>
      <p:bldP spid="99" grpId="2" animBg="1"/>
      <p:bldP spid="101" grpId="0" animBg="1"/>
      <p:bldP spid="101" grpId="1" animBg="1"/>
      <p:bldP spid="101" grpId="2"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Title 1"/>
          <p:cNvSpPr>
            <a:spLocks noGrp="1"/>
          </p:cNvSpPr>
          <p:nvPr>
            <p:ph type="title"/>
          </p:nvPr>
        </p:nvSpPr>
        <p:spPr/>
        <p:txBody>
          <a:bodyPr/>
          <a:lstStyle/>
          <a:p>
            <a:r>
              <a:rPr lang="en-US">
                <a:latin typeface="Garamond" charset="0"/>
              </a:rPr>
              <a:t>BIS Mechanisms</a:t>
            </a:r>
          </a:p>
        </p:txBody>
      </p:sp>
      <p:sp>
        <p:nvSpPr>
          <p:cNvPr id="3" name="Content Placeholder 2"/>
          <p:cNvSpPr>
            <a:spLocks noGrp="1"/>
          </p:cNvSpPr>
          <p:nvPr>
            <p:ph idx="1"/>
          </p:nvPr>
        </p:nvSpPr>
        <p:spPr/>
        <p:txBody>
          <a:bodyPr/>
          <a:lstStyle/>
          <a:p>
            <a:r>
              <a:rPr lang="en-US">
                <a:latin typeface="Tahoma" charset="0"/>
              </a:rPr>
              <a:t>Basic mechanisms for BIS:</a:t>
            </a:r>
          </a:p>
          <a:p>
            <a:pPr lvl="1"/>
            <a:r>
              <a:rPr lang="en-US">
                <a:latin typeface="Tahoma" charset="0"/>
              </a:rPr>
              <a:t>Determining Thread Waiting Cycles  </a:t>
            </a:r>
            <a:r>
              <a:rPr lang="en-US">
                <a:solidFill>
                  <a:srgbClr val="0000FF"/>
                </a:solidFill>
                <a:latin typeface="Tahoma" charset="0"/>
                <a:sym typeface="Wingdings" charset="0"/>
              </a:rPr>
              <a:t></a:t>
            </a:r>
            <a:endParaRPr lang="en-US">
              <a:solidFill>
                <a:srgbClr val="0000FF"/>
              </a:solidFill>
              <a:latin typeface="Tahoma" charset="0"/>
            </a:endParaRPr>
          </a:p>
          <a:p>
            <a:pPr lvl="1"/>
            <a:r>
              <a:rPr lang="en-US">
                <a:latin typeface="Tahoma" charset="0"/>
              </a:rPr>
              <a:t>Accelerating Bottlenecks  </a:t>
            </a:r>
            <a:r>
              <a:rPr lang="en-US">
                <a:solidFill>
                  <a:srgbClr val="0000FF"/>
                </a:solidFill>
                <a:latin typeface="Tahoma" charset="0"/>
                <a:sym typeface="Wingdings" charset="0"/>
              </a:rPr>
              <a:t></a:t>
            </a:r>
            <a:endParaRPr lang="en-US">
              <a:latin typeface="Tahoma" charset="0"/>
            </a:endParaRPr>
          </a:p>
          <a:p>
            <a:endParaRPr lang="en-US">
              <a:latin typeface="Tahoma" charset="0"/>
            </a:endParaRPr>
          </a:p>
          <a:p>
            <a:r>
              <a:rPr lang="en-US">
                <a:latin typeface="Tahoma" charset="0"/>
              </a:rPr>
              <a:t>Mechanisms to improve performance and generality of BIS:</a:t>
            </a:r>
          </a:p>
          <a:p>
            <a:pPr lvl="1"/>
            <a:r>
              <a:rPr lang="en-US">
                <a:latin typeface="Tahoma" charset="0"/>
              </a:rPr>
              <a:t>Dealing with false serialization</a:t>
            </a:r>
          </a:p>
          <a:p>
            <a:pPr lvl="1"/>
            <a:r>
              <a:rPr lang="en-US">
                <a:latin typeface="Tahoma" charset="0"/>
              </a:rPr>
              <a:t>Preemptive acceleration</a:t>
            </a:r>
          </a:p>
          <a:p>
            <a:pPr lvl="1"/>
            <a:r>
              <a:rPr lang="en-US">
                <a:latin typeface="Tahoma" charset="0"/>
              </a:rPr>
              <a:t>Support for multiple large cores</a:t>
            </a:r>
          </a:p>
        </p:txBody>
      </p:sp>
      <p:sp>
        <p:nvSpPr>
          <p:cNvPr id="283651"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13BA00A-998B-E849-835B-ED05F91D3688}" type="slidenum">
              <a:rPr lang="en-US" sz="1600">
                <a:solidFill>
                  <a:srgbClr val="000000"/>
                </a:solidFill>
                <a:latin typeface="Garamond" charset="0"/>
              </a:rPr>
              <a:pPr eaLnBrk="1" hangingPunct="1"/>
              <a:t>95</a:t>
            </a:fld>
            <a:endParaRPr lang="en-US" sz="1600">
              <a:solidFill>
                <a:srgbClr val="000000"/>
              </a:solidFill>
              <a:latin typeface="Garamond" charset="0"/>
            </a:endParaRPr>
          </a:p>
        </p:txBody>
      </p:sp>
    </p:spTree>
    <p:extLst>
      <p:ext uri="{BB962C8B-B14F-4D97-AF65-F5344CB8AC3E}">
        <p14:creationId xmlns:p14="http://schemas.microsoft.com/office/powerpoint/2010/main" val="21386393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atin typeface="Garamond" charset="0"/>
                <a:ea typeface="ＭＳ Ｐゴシック" charset="0"/>
                <a:cs typeface="ＭＳ Ｐゴシック" charset="0"/>
              </a:rPr>
              <a:t>False Serialization and Starvation</a:t>
            </a:r>
          </a:p>
        </p:txBody>
      </p:sp>
      <p:sp>
        <p:nvSpPr>
          <p:cNvPr id="27651" name="Content Placeholder 2"/>
          <p:cNvSpPr>
            <a:spLocks noGrp="1"/>
          </p:cNvSpPr>
          <p:nvPr>
            <p:ph idx="1"/>
          </p:nvPr>
        </p:nvSpPr>
        <p:spPr>
          <a:xfrm>
            <a:off x="228600" y="1244600"/>
            <a:ext cx="8743950" cy="4876800"/>
          </a:xfrm>
        </p:spPr>
        <p:txBody>
          <a:bodyPr/>
          <a:lstStyle/>
          <a:p>
            <a:r>
              <a:rPr lang="en-US">
                <a:solidFill>
                  <a:srgbClr val="FF0000"/>
                </a:solidFill>
                <a:latin typeface="Tahoma" charset="0"/>
                <a:ea typeface="ＭＳ Ｐゴシック" charset="0"/>
                <a:cs typeface="ＭＳ Ｐゴシック" charset="0"/>
              </a:rPr>
              <a:t>Observation: </a:t>
            </a:r>
            <a:r>
              <a:rPr lang="en-US">
                <a:latin typeface="Tahoma" charset="0"/>
                <a:ea typeface="ＭＳ Ｐゴシック" charset="0"/>
                <a:cs typeface="ＭＳ Ｐゴシック" charset="0"/>
              </a:rPr>
              <a:t>Bottlenecks are picked from Scheduling Buffer in Thread Waiting Cycles order</a:t>
            </a:r>
          </a:p>
          <a:p>
            <a:endParaRPr lang="en-US">
              <a:latin typeface="Tahoma" charset="0"/>
              <a:ea typeface="ＭＳ Ｐゴシック" charset="0"/>
              <a:cs typeface="ＭＳ Ｐゴシック" charset="0"/>
            </a:endParaRPr>
          </a:p>
          <a:p>
            <a:r>
              <a:rPr lang="en-US">
                <a:solidFill>
                  <a:srgbClr val="FF0000"/>
                </a:solidFill>
                <a:latin typeface="Tahoma" charset="0"/>
                <a:ea typeface="ＭＳ Ｐゴシック" charset="0"/>
                <a:cs typeface="ＭＳ Ｐゴシック" charset="0"/>
              </a:rPr>
              <a:t>Problem: </a:t>
            </a:r>
            <a:r>
              <a:rPr lang="en-US">
                <a:latin typeface="Tahoma" charset="0"/>
                <a:ea typeface="ＭＳ Ｐゴシック" charset="0"/>
                <a:cs typeface="ＭＳ Ｐゴシック" charset="0"/>
              </a:rPr>
              <a:t>An independent bottleneck that is ready to execute </a:t>
            </a:r>
            <a:br>
              <a:rPr lang="en-US">
                <a:latin typeface="Tahoma" charset="0"/>
                <a:ea typeface="ＭＳ Ｐゴシック" charset="0"/>
                <a:cs typeface="ＭＳ Ｐゴシック" charset="0"/>
              </a:rPr>
            </a:br>
            <a:r>
              <a:rPr lang="en-US">
                <a:latin typeface="Tahoma" charset="0"/>
                <a:ea typeface="ＭＳ Ｐゴシック" charset="0"/>
                <a:cs typeface="ＭＳ Ｐゴシック" charset="0"/>
              </a:rPr>
              <a:t>has to wait for another bottleneck that has higher thread waiting cycles </a:t>
            </a:r>
            <a:r>
              <a:rPr lang="en-US">
                <a:latin typeface="Tahoma" charset="0"/>
                <a:ea typeface="ＭＳ Ｐゴシック" charset="0"/>
                <a:cs typeface="ＭＳ Ｐゴシック" charset="0"/>
                <a:sym typeface="Wingdings" charset="0"/>
              </a:rPr>
              <a:t> </a:t>
            </a:r>
            <a:r>
              <a:rPr lang="en-US">
                <a:solidFill>
                  <a:srgbClr val="0000FF"/>
                </a:solidFill>
                <a:latin typeface="Tahoma" charset="0"/>
                <a:ea typeface="ＭＳ Ｐゴシック" charset="0"/>
                <a:cs typeface="ＭＳ Ｐゴシック" charset="0"/>
              </a:rPr>
              <a:t>False serialization</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Starvation: Extreme false serialization</a:t>
            </a:r>
          </a:p>
          <a:p>
            <a:endParaRPr lang="en-US">
              <a:latin typeface="Tahoma" charset="0"/>
              <a:ea typeface="ＭＳ Ｐゴシック" charset="0"/>
              <a:cs typeface="ＭＳ Ｐゴシック" charset="0"/>
            </a:endParaRPr>
          </a:p>
          <a:p>
            <a:r>
              <a:rPr lang="en-US">
                <a:solidFill>
                  <a:srgbClr val="FF0000"/>
                </a:solidFill>
                <a:latin typeface="Tahoma" charset="0"/>
                <a:ea typeface="ＭＳ Ｐゴシック" charset="0"/>
                <a:cs typeface="ＭＳ Ｐゴシック" charset="0"/>
              </a:rPr>
              <a:t>Solution:</a:t>
            </a:r>
            <a:r>
              <a:rPr lang="en-US">
                <a:latin typeface="Tahoma" charset="0"/>
                <a:ea typeface="ＭＳ Ｐゴシック" charset="0"/>
                <a:cs typeface="ＭＳ Ｐゴシック" charset="0"/>
              </a:rPr>
              <a:t> </a:t>
            </a:r>
            <a:r>
              <a:rPr lang="en-US">
                <a:solidFill>
                  <a:srgbClr val="0000FF"/>
                </a:solidFill>
                <a:latin typeface="Tahoma" charset="0"/>
                <a:ea typeface="ＭＳ Ｐゴシック" charset="0"/>
                <a:cs typeface="ＭＳ Ｐゴシック" charset="0"/>
              </a:rPr>
              <a:t>Large core detects when a bottleneck is ready to execute in the Scheduling Buffer but it cannot </a:t>
            </a:r>
            <a:r>
              <a:rPr lang="en-US">
                <a:solidFill>
                  <a:srgbClr val="0000FF"/>
                </a:solidFill>
                <a:latin typeface="Tahoma" charset="0"/>
                <a:ea typeface="ＭＳ Ｐゴシック" charset="0"/>
                <a:cs typeface="ＭＳ Ｐゴシック" charset="0"/>
                <a:sym typeface="Wingdings" charset="0"/>
              </a:rPr>
              <a:t> </a:t>
            </a:r>
            <a:r>
              <a:rPr lang="en-US">
                <a:solidFill>
                  <a:srgbClr val="0000FF"/>
                </a:solidFill>
                <a:latin typeface="Tahoma" charset="0"/>
                <a:ea typeface="ＭＳ Ｐゴシック" charset="0"/>
                <a:cs typeface="ＭＳ Ｐゴシック" charset="0"/>
              </a:rPr>
              <a:t>sends the bottleneck back to the small core</a:t>
            </a:r>
          </a:p>
        </p:txBody>
      </p:sp>
      <p:sp>
        <p:nvSpPr>
          <p:cNvPr id="35844"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0044B5C-9DDB-A34C-B5C7-0157F3E1EA40}" type="slidenum">
              <a:rPr kumimoji="0" lang="en-US" sz="1600" b="0" i="0" u="none" strike="noStrike" kern="1200" cap="none" spc="0" normalizeH="0" baseline="0" noProof="0">
                <a:ln>
                  <a:noFill/>
                </a:ln>
                <a:solidFill>
                  <a:srgbClr val="000000"/>
                </a:solidFill>
                <a:effectLst/>
                <a:uLnTx/>
                <a:uFillTx/>
                <a:latin typeface="Garamond" charset="0"/>
                <a:ea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600" b="0" i="0" u="none" strike="noStrike" kern="1200" cap="none" spc="0" normalizeH="0" baseline="0" noProof="0">
              <a:ln>
                <a:noFill/>
              </a:ln>
              <a:solidFill>
                <a:srgbClr val="000000"/>
              </a:solidFill>
              <a:effectLst/>
              <a:uLnTx/>
              <a:uFillTx/>
              <a:latin typeface="Garamond" charset="0"/>
              <a:ea typeface="ＭＳ Ｐゴシック" charset="0"/>
            </a:endParaRPr>
          </a:p>
        </p:txBody>
      </p:sp>
    </p:spTree>
    <p:extLst>
      <p:ext uri="{BB962C8B-B14F-4D97-AF65-F5344CB8AC3E}">
        <p14:creationId xmlns:p14="http://schemas.microsoft.com/office/powerpoint/2010/main" val="21686981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atin typeface="Garamond" charset="0"/>
                <a:ea typeface="ＭＳ Ｐゴシック" charset="0"/>
                <a:cs typeface="ＭＳ Ｐゴシック" charset="0"/>
              </a:rPr>
              <a:t>Preemptive Acceleration</a:t>
            </a:r>
          </a:p>
        </p:txBody>
      </p:sp>
      <p:sp>
        <p:nvSpPr>
          <p:cNvPr id="32771" name="Content Placeholder 2"/>
          <p:cNvSpPr>
            <a:spLocks noGrp="1"/>
          </p:cNvSpPr>
          <p:nvPr>
            <p:ph idx="1"/>
          </p:nvPr>
        </p:nvSpPr>
        <p:spPr>
          <a:xfrm>
            <a:off x="142875" y="1196975"/>
            <a:ext cx="9001125" cy="4876800"/>
          </a:xfrm>
        </p:spPr>
        <p:txBody>
          <a:bodyPr/>
          <a:lstStyle/>
          <a:p>
            <a:r>
              <a:rPr lang="en-US">
                <a:solidFill>
                  <a:srgbClr val="FF0000"/>
                </a:solidFill>
                <a:latin typeface="Tahoma" charset="0"/>
                <a:ea typeface="ＭＳ Ｐゴシック" charset="0"/>
                <a:cs typeface="ＭＳ Ｐゴシック" charset="0"/>
              </a:rPr>
              <a:t>Observation:</a:t>
            </a:r>
            <a:r>
              <a:rPr lang="en-US">
                <a:latin typeface="Tahoma" charset="0"/>
                <a:ea typeface="ＭＳ Ｐゴシック" charset="0"/>
                <a:cs typeface="ＭＳ Ｐゴシック" charset="0"/>
              </a:rPr>
              <a:t> A bottleneck executing on a small core can become the bottleneck with the highest thread waiting cycles</a:t>
            </a:r>
          </a:p>
          <a:p>
            <a:endParaRPr lang="en-US">
              <a:latin typeface="Tahoma" charset="0"/>
              <a:ea typeface="ＭＳ Ｐゴシック" charset="0"/>
              <a:cs typeface="ＭＳ Ｐゴシック" charset="0"/>
            </a:endParaRPr>
          </a:p>
          <a:p>
            <a:endParaRPr lang="en-US" sz="900">
              <a:solidFill>
                <a:srgbClr val="0000FF"/>
              </a:solidFill>
              <a:latin typeface="Tahoma" charset="0"/>
              <a:ea typeface="ＭＳ Ｐゴシック" charset="0"/>
              <a:cs typeface="ＭＳ Ｐゴシック" charset="0"/>
            </a:endParaRPr>
          </a:p>
          <a:p>
            <a:r>
              <a:rPr lang="en-US">
                <a:solidFill>
                  <a:srgbClr val="FF0000"/>
                </a:solidFill>
                <a:latin typeface="Tahoma" charset="0"/>
                <a:ea typeface="ＭＳ Ｐゴシック" charset="0"/>
                <a:cs typeface="ＭＳ Ｐゴシック" charset="0"/>
              </a:rPr>
              <a:t>Problem:</a:t>
            </a:r>
            <a:r>
              <a:rPr lang="en-US">
                <a:solidFill>
                  <a:srgbClr val="0000FF"/>
                </a:solidFill>
                <a:latin typeface="Tahoma" charset="0"/>
                <a:ea typeface="ＭＳ Ｐゴシック" charset="0"/>
                <a:cs typeface="ＭＳ Ｐゴシック" charset="0"/>
              </a:rPr>
              <a:t> </a:t>
            </a:r>
            <a:r>
              <a:rPr lang="en-US">
                <a:latin typeface="Tahoma" charset="0"/>
                <a:ea typeface="ＭＳ Ｐゴシック" charset="0"/>
                <a:cs typeface="ＭＳ Ｐゴシック" charset="0"/>
              </a:rPr>
              <a:t>This bottleneck should really be accelerated (i.e., executed on the large core)</a:t>
            </a:r>
          </a:p>
          <a:p>
            <a:endParaRPr lang="en-US">
              <a:latin typeface="Tahoma" charset="0"/>
              <a:ea typeface="ＭＳ Ｐゴシック" charset="0"/>
              <a:cs typeface="ＭＳ Ｐゴシック" charset="0"/>
            </a:endParaRPr>
          </a:p>
          <a:p>
            <a:endParaRPr lang="en-US" sz="1000">
              <a:latin typeface="Tahoma" charset="0"/>
              <a:ea typeface="ＭＳ Ｐゴシック" charset="0"/>
              <a:cs typeface="ＭＳ Ｐゴシック" charset="0"/>
            </a:endParaRPr>
          </a:p>
          <a:p>
            <a:r>
              <a:rPr lang="en-US">
                <a:solidFill>
                  <a:srgbClr val="FF0000"/>
                </a:solidFill>
                <a:latin typeface="Tahoma" charset="0"/>
                <a:ea typeface="ＭＳ Ｐゴシック" charset="0"/>
                <a:cs typeface="ＭＳ Ｐゴシック" charset="0"/>
              </a:rPr>
              <a:t>Solution:</a:t>
            </a:r>
            <a:r>
              <a:rPr lang="en-US">
                <a:latin typeface="Tahoma" charset="0"/>
                <a:ea typeface="ＭＳ Ｐゴシック" charset="0"/>
                <a:cs typeface="ＭＳ Ｐゴシック" charset="0"/>
              </a:rPr>
              <a:t> </a:t>
            </a:r>
            <a:r>
              <a:rPr lang="en-US">
                <a:solidFill>
                  <a:srgbClr val="0000FF"/>
                </a:solidFill>
                <a:latin typeface="Tahoma" charset="0"/>
                <a:ea typeface="ＭＳ Ｐゴシック" charset="0"/>
                <a:cs typeface="ＭＳ Ｐゴシック" charset="0"/>
              </a:rPr>
              <a:t>The Bottleneck Table detects the situation and </a:t>
            </a:r>
            <a:br>
              <a:rPr lang="en-US">
                <a:solidFill>
                  <a:srgbClr val="0000FF"/>
                </a:solidFill>
                <a:latin typeface="Tahoma" charset="0"/>
                <a:ea typeface="ＭＳ Ｐゴシック" charset="0"/>
                <a:cs typeface="ＭＳ Ｐゴシック" charset="0"/>
              </a:rPr>
            </a:br>
            <a:r>
              <a:rPr lang="en-US">
                <a:solidFill>
                  <a:srgbClr val="0000FF"/>
                </a:solidFill>
                <a:latin typeface="Tahoma" charset="0"/>
                <a:ea typeface="ＭＳ Ｐゴシック" charset="0"/>
                <a:cs typeface="ＭＳ Ｐゴシック" charset="0"/>
              </a:rPr>
              <a:t>sends a preemption signal to the small core. Small core:</a:t>
            </a:r>
          </a:p>
          <a:p>
            <a:pPr lvl="1"/>
            <a:r>
              <a:rPr lang="en-US" sz="2000">
                <a:latin typeface="Tahoma" charset="0"/>
                <a:ea typeface="ＭＳ Ｐゴシック" charset="0"/>
              </a:rPr>
              <a:t>saves register state on stack, ships the bottleneck to the large core</a:t>
            </a:r>
          </a:p>
          <a:p>
            <a:endParaRPr lang="en-US" sz="1000">
              <a:latin typeface="Tahoma" charset="0"/>
              <a:ea typeface="ＭＳ Ｐゴシック" charset="0"/>
              <a:cs typeface="ＭＳ Ｐゴシック" charset="0"/>
            </a:endParaRPr>
          </a:p>
          <a:p>
            <a:endParaRPr lang="en-US" sz="1000">
              <a:latin typeface="Tahoma" charset="0"/>
              <a:ea typeface="ＭＳ Ｐゴシック" charset="0"/>
              <a:cs typeface="ＭＳ Ｐゴシック" charset="0"/>
            </a:endParaRPr>
          </a:p>
          <a:p>
            <a:endParaRPr lang="en-US" sz="1000">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Main acceleration mechanism for barriers and pipeline stages</a:t>
            </a:r>
          </a:p>
        </p:txBody>
      </p:sp>
      <p:sp>
        <p:nvSpPr>
          <p:cNvPr id="36868"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5CB3BF9-5BCC-AE47-8EAB-41E429FFA685}" type="slidenum">
              <a:rPr kumimoji="0" lang="en-US" sz="1600" b="0" i="0" u="none" strike="noStrike" kern="1200" cap="none" spc="0" normalizeH="0" baseline="0" noProof="0">
                <a:ln>
                  <a:noFill/>
                </a:ln>
                <a:solidFill>
                  <a:srgbClr val="000000"/>
                </a:solidFill>
                <a:effectLst/>
                <a:uLnTx/>
                <a:uFillTx/>
                <a:latin typeface="Garamond" charset="0"/>
                <a:ea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600" b="0" i="0" u="none" strike="noStrike" kern="1200" cap="none" spc="0" normalizeH="0" baseline="0" noProof="0">
              <a:ln>
                <a:noFill/>
              </a:ln>
              <a:solidFill>
                <a:srgbClr val="000000"/>
              </a:solidFill>
              <a:effectLst/>
              <a:uLnTx/>
              <a:uFillTx/>
              <a:latin typeface="Garamond" charset="0"/>
              <a:ea typeface="ＭＳ Ｐゴシック" charset="0"/>
            </a:endParaRPr>
          </a:p>
        </p:txBody>
      </p:sp>
    </p:spTree>
    <p:extLst>
      <p:ext uri="{BB962C8B-B14F-4D97-AF65-F5344CB8AC3E}">
        <p14:creationId xmlns:p14="http://schemas.microsoft.com/office/powerpoint/2010/main" val="26430444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1">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771">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77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atin typeface="Garamond" charset="0"/>
                <a:ea typeface="ＭＳ Ｐゴシック" charset="0"/>
                <a:cs typeface="ＭＳ Ｐゴシック" charset="0"/>
              </a:rPr>
              <a:t>Support for Multiple Large Cores</a:t>
            </a:r>
          </a:p>
        </p:txBody>
      </p:sp>
      <p:sp>
        <p:nvSpPr>
          <p:cNvPr id="29699" name="Content Placeholder 2"/>
          <p:cNvSpPr>
            <a:spLocks noGrp="1"/>
          </p:cNvSpPr>
          <p:nvPr>
            <p:ph idx="1"/>
          </p:nvPr>
        </p:nvSpPr>
        <p:spPr>
          <a:xfrm>
            <a:off x="228600" y="1162050"/>
            <a:ext cx="8610600" cy="4876800"/>
          </a:xfrm>
        </p:spPr>
        <p:txBody>
          <a:bodyPr/>
          <a:lstStyle/>
          <a:p>
            <a:r>
              <a:rPr lang="en-US">
                <a:solidFill>
                  <a:srgbClr val="FF0000"/>
                </a:solidFill>
                <a:latin typeface="Tahoma" charset="0"/>
                <a:ea typeface="ＭＳ Ｐゴシック" charset="0"/>
                <a:cs typeface="ＭＳ Ｐゴシック" charset="0"/>
              </a:rPr>
              <a:t>Objective:</a:t>
            </a:r>
            <a:r>
              <a:rPr lang="en-US">
                <a:latin typeface="Tahoma" charset="0"/>
                <a:ea typeface="ＭＳ Ｐゴシック" charset="0"/>
                <a:cs typeface="ＭＳ Ｐゴシック" charset="0"/>
              </a:rPr>
              <a:t> </a:t>
            </a:r>
            <a:r>
              <a:rPr lang="en-US">
                <a:solidFill>
                  <a:srgbClr val="0000FF"/>
                </a:solidFill>
                <a:latin typeface="Tahoma" charset="0"/>
                <a:ea typeface="ＭＳ Ｐゴシック" charset="0"/>
                <a:cs typeface="ＭＳ Ｐゴシック" charset="0"/>
              </a:rPr>
              <a:t>to accelerate independent bottlenecks</a:t>
            </a:r>
          </a:p>
          <a:p>
            <a:pPr>
              <a:buFont typeface="Wingdings" charset="0"/>
              <a:buNone/>
            </a:pPr>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Each large core has its own Scheduling Buffer </a:t>
            </a:r>
            <a:br>
              <a:rPr lang="en-US">
                <a:latin typeface="Tahoma" charset="0"/>
                <a:ea typeface="ＭＳ Ｐゴシック" charset="0"/>
                <a:cs typeface="ＭＳ Ｐゴシック" charset="0"/>
              </a:rPr>
            </a:br>
            <a:r>
              <a:rPr lang="en-US">
                <a:latin typeface="Tahoma" charset="0"/>
                <a:ea typeface="ＭＳ Ｐゴシック" charset="0"/>
                <a:cs typeface="ＭＳ Ｐゴシック" charset="0"/>
              </a:rPr>
              <a:t>(shared by all of its SMT threads)</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Bottleneck Table assigns each bottleneck to </a:t>
            </a:r>
            <a:br>
              <a:rPr lang="en-US">
                <a:latin typeface="Tahoma" charset="0"/>
                <a:ea typeface="ＭＳ Ｐゴシック" charset="0"/>
                <a:cs typeface="ＭＳ Ｐゴシック" charset="0"/>
              </a:rPr>
            </a:br>
            <a:r>
              <a:rPr lang="en-US">
                <a:latin typeface="Tahoma" charset="0"/>
                <a:ea typeface="ＭＳ Ｐゴシック" charset="0"/>
                <a:cs typeface="ＭＳ Ｐゴシック" charset="0"/>
              </a:rPr>
              <a:t>a fixed large core context to</a:t>
            </a:r>
          </a:p>
          <a:p>
            <a:pPr lvl="1"/>
            <a:r>
              <a:rPr lang="en-US">
                <a:latin typeface="Tahoma" charset="0"/>
                <a:ea typeface="ＭＳ Ｐゴシック" charset="0"/>
              </a:rPr>
              <a:t>preserve cache locality</a:t>
            </a:r>
          </a:p>
          <a:p>
            <a:pPr lvl="1"/>
            <a:r>
              <a:rPr lang="en-US">
                <a:latin typeface="Tahoma" charset="0"/>
                <a:ea typeface="ＭＳ Ｐゴシック" charset="0"/>
              </a:rPr>
              <a:t>avoid busy waiting</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Preemptive acceleration extended to send multiple instances of a bottleneck to different large core contexts</a:t>
            </a:r>
          </a:p>
        </p:txBody>
      </p:sp>
      <p:sp>
        <p:nvSpPr>
          <p:cNvPr id="37892"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5E829CB-6A97-E046-BFB1-DE2FB7BBC108}" type="slidenum">
              <a:rPr kumimoji="0" lang="en-US" sz="1600" b="0" i="0" u="none" strike="noStrike" kern="1200" cap="none" spc="0" normalizeH="0" baseline="0" noProof="0">
                <a:ln>
                  <a:noFill/>
                </a:ln>
                <a:solidFill>
                  <a:srgbClr val="000000"/>
                </a:solidFill>
                <a:effectLst/>
                <a:uLnTx/>
                <a:uFillTx/>
                <a:latin typeface="Garamond" charset="0"/>
                <a:ea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600" b="0" i="0" u="none" strike="noStrike" kern="1200" cap="none" spc="0" normalizeH="0" baseline="0" noProof="0">
              <a:ln>
                <a:noFill/>
              </a:ln>
              <a:solidFill>
                <a:srgbClr val="000000"/>
              </a:solidFill>
              <a:effectLst/>
              <a:uLnTx/>
              <a:uFillTx/>
              <a:latin typeface="Garamond" charset="0"/>
              <a:ea typeface="ＭＳ Ｐゴシック" charset="0"/>
            </a:endParaRPr>
          </a:p>
        </p:txBody>
      </p:sp>
    </p:spTree>
    <p:extLst>
      <p:ext uri="{BB962C8B-B14F-4D97-AF65-F5344CB8AC3E}">
        <p14:creationId xmlns:p14="http://schemas.microsoft.com/office/powerpoint/2010/main" val="36927769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69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699">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6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Title 1"/>
          <p:cNvSpPr>
            <a:spLocks noGrp="1"/>
          </p:cNvSpPr>
          <p:nvPr>
            <p:ph type="title"/>
          </p:nvPr>
        </p:nvSpPr>
        <p:spPr/>
        <p:txBody>
          <a:bodyPr/>
          <a:lstStyle/>
          <a:p>
            <a:r>
              <a:rPr lang="en-US">
                <a:latin typeface="Garamond" charset="0"/>
              </a:rPr>
              <a:t>Hardware Cost</a:t>
            </a:r>
          </a:p>
        </p:txBody>
      </p:sp>
      <p:sp>
        <p:nvSpPr>
          <p:cNvPr id="35843" name="Content Placeholder 2"/>
          <p:cNvSpPr>
            <a:spLocks noGrp="1"/>
          </p:cNvSpPr>
          <p:nvPr>
            <p:ph idx="1"/>
          </p:nvPr>
        </p:nvSpPr>
        <p:spPr>
          <a:xfrm>
            <a:off x="228600" y="1084263"/>
            <a:ext cx="8721725" cy="5119687"/>
          </a:xfrm>
        </p:spPr>
        <p:txBody>
          <a:bodyPr/>
          <a:lstStyle/>
          <a:p>
            <a:r>
              <a:rPr lang="en-US">
                <a:latin typeface="Tahoma" charset="0"/>
              </a:rPr>
              <a:t>Main structures:</a:t>
            </a:r>
          </a:p>
          <a:p>
            <a:endParaRPr lang="en-US" sz="800">
              <a:latin typeface="Tahoma" charset="0"/>
            </a:endParaRPr>
          </a:p>
          <a:p>
            <a:pPr lvl="1"/>
            <a:r>
              <a:rPr lang="en-US">
                <a:latin typeface="Tahoma" charset="0"/>
              </a:rPr>
              <a:t>Bottleneck Table (BT): global 32-entry associative cache, minimum-Thread-Waiting-Cycle replacement</a:t>
            </a:r>
          </a:p>
          <a:p>
            <a:endParaRPr lang="en-US" sz="800">
              <a:latin typeface="Tahoma" charset="0"/>
            </a:endParaRPr>
          </a:p>
          <a:p>
            <a:pPr lvl="1"/>
            <a:r>
              <a:rPr lang="en-US">
                <a:latin typeface="Tahoma" charset="0"/>
              </a:rPr>
              <a:t>Scheduling Buffers (SB): one table per large core, </a:t>
            </a:r>
            <a:br>
              <a:rPr lang="en-US">
                <a:latin typeface="Tahoma" charset="0"/>
              </a:rPr>
            </a:br>
            <a:r>
              <a:rPr lang="en-US">
                <a:latin typeface="Tahoma" charset="0"/>
              </a:rPr>
              <a:t>as many entries as small cores</a:t>
            </a:r>
          </a:p>
          <a:p>
            <a:pPr lvl="1"/>
            <a:endParaRPr lang="en-US" sz="800">
              <a:latin typeface="Tahoma" charset="0"/>
            </a:endParaRPr>
          </a:p>
          <a:p>
            <a:pPr lvl="1"/>
            <a:r>
              <a:rPr lang="en-US">
                <a:latin typeface="Tahoma" charset="0"/>
              </a:rPr>
              <a:t>Acceleration Index Tables (AIT): one 32-entry table</a:t>
            </a:r>
            <a:br>
              <a:rPr lang="en-US">
                <a:latin typeface="Tahoma" charset="0"/>
              </a:rPr>
            </a:br>
            <a:r>
              <a:rPr lang="en-US">
                <a:latin typeface="Tahoma" charset="0"/>
              </a:rPr>
              <a:t>per small core</a:t>
            </a:r>
          </a:p>
          <a:p>
            <a:pPr lvl="1"/>
            <a:endParaRPr lang="en-US" sz="800">
              <a:latin typeface="Tahoma" charset="0"/>
            </a:endParaRPr>
          </a:p>
          <a:p>
            <a:pPr lvl="1"/>
            <a:endParaRPr lang="en-US" sz="800">
              <a:latin typeface="Tahoma" charset="0"/>
              <a:sym typeface="Wingdings" charset="0"/>
            </a:endParaRPr>
          </a:p>
          <a:p>
            <a:pPr lvl="1"/>
            <a:endParaRPr lang="en-US" sz="800">
              <a:latin typeface="Tahoma" charset="0"/>
              <a:sym typeface="Wingdings" charset="0"/>
            </a:endParaRPr>
          </a:p>
          <a:p>
            <a:pPr lvl="1"/>
            <a:endParaRPr lang="en-US" sz="800">
              <a:latin typeface="Tahoma" charset="0"/>
              <a:sym typeface="Wingdings" charset="0"/>
            </a:endParaRPr>
          </a:p>
          <a:p>
            <a:r>
              <a:rPr lang="en-US">
                <a:solidFill>
                  <a:srgbClr val="0000FF"/>
                </a:solidFill>
                <a:latin typeface="Tahoma" charset="0"/>
                <a:sym typeface="Wingdings" charset="0"/>
              </a:rPr>
              <a:t>Off the critical path</a:t>
            </a:r>
          </a:p>
          <a:p>
            <a:endParaRPr lang="en-US">
              <a:solidFill>
                <a:srgbClr val="0000FF"/>
              </a:solidFill>
              <a:latin typeface="Tahoma" charset="0"/>
              <a:sym typeface="Wingdings" charset="0"/>
            </a:endParaRPr>
          </a:p>
          <a:p>
            <a:r>
              <a:rPr lang="en-US">
                <a:solidFill>
                  <a:srgbClr val="0000FF"/>
                </a:solidFill>
                <a:latin typeface="Tahoma" charset="0"/>
                <a:sym typeface="Wingdings" charset="0"/>
              </a:rPr>
              <a:t>Total storage cost for 56-small-cores, 2-large-cores &lt; 19 KB</a:t>
            </a:r>
            <a:endParaRPr lang="en-US">
              <a:solidFill>
                <a:srgbClr val="0000FF"/>
              </a:solidFill>
              <a:latin typeface="Tahoma" charset="0"/>
            </a:endParaRPr>
          </a:p>
        </p:txBody>
      </p:sp>
      <p:sp>
        <p:nvSpPr>
          <p:cNvPr id="285699"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2B6500A-25FE-6841-BBD6-2F569DEF3BDC}" type="slidenum">
              <a:rPr lang="en-US" sz="1600">
                <a:solidFill>
                  <a:srgbClr val="000000"/>
                </a:solidFill>
                <a:latin typeface="Garamond" charset="0"/>
              </a:rPr>
              <a:pPr eaLnBrk="1" hangingPunct="1"/>
              <a:t>99</a:t>
            </a:fld>
            <a:endParaRPr lang="en-US" sz="1600">
              <a:solidFill>
                <a:srgbClr val="000000"/>
              </a:solidFill>
              <a:latin typeface="Garamond" charset="0"/>
            </a:endParaRPr>
          </a:p>
        </p:txBody>
      </p:sp>
    </p:spTree>
    <p:extLst>
      <p:ext uri="{BB962C8B-B14F-4D97-AF65-F5344CB8AC3E}">
        <p14:creationId xmlns:p14="http://schemas.microsoft.com/office/powerpoint/2010/main" val="4780447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84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84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843">
                                            <p:txEl>
                                              <p:pRg st="6" end="6"/>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843">
                                            <p:txEl>
                                              <p:pRg st="11" end="1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84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8|1.2|9.8|4.3"/>
</p:tagLst>
</file>

<file path=ppt/tags/tag2.xml><?xml version="1.0" encoding="utf-8"?>
<p:tagLst xmlns:a="http://schemas.openxmlformats.org/drawingml/2006/main" xmlns:r="http://schemas.openxmlformats.org/officeDocument/2006/relationships" xmlns:p="http://schemas.openxmlformats.org/presentationml/2006/main">
  <p:tag name="TIMING" val="|32.6|23.1|12.6"/>
</p:tagLst>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SAFARI_Templat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48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49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5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51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52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54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55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56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_Metropolitan_bulle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Presentation1" id="{A8ACA0D9-A384-4858-9FCC-2505F264A948}" vid="{6AE8C0EA-499D-4586-A497-DF22E9D58294}"/>
    </a:ext>
  </a:extLst>
</a:theme>
</file>

<file path=ppt/theme/theme24.xml><?xml version="1.0" encoding="utf-8"?>
<a:theme xmlns:a="http://schemas.openxmlformats.org/drawingml/2006/main" name="1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6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_Metropolitan_bull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Presentation1" id="{A8ACA0D9-A384-4858-9FCC-2505F264A948}" vid="{6AE8C0EA-499D-4586-A497-DF22E9D58294}"/>
    </a:ext>
  </a:extLst>
</a:theme>
</file>

<file path=ppt/theme/theme27.xml><?xml version="1.0" encoding="utf-8"?>
<a:theme xmlns:a="http://schemas.openxmlformats.org/drawingml/2006/main" name="6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3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4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5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4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4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6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6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6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6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7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7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7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7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7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50800">
          <a:solidFill>
            <a:schemeClr val="tx1"/>
          </a:solidFill>
          <a:headEnd type="none" w="lg" len="med"/>
          <a:tailEnd type="triangle" w="lg" len="me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5.xml><?xml version="1.0" encoding="utf-8"?>
<a:theme xmlns:a="http://schemas.openxmlformats.org/drawingml/2006/main" name="7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7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7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8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7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Ed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2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joao_cgo07_talk">
  <a:themeElements>
    <a:clrScheme name="jose1">
      <a:dk1>
        <a:srgbClr val="000000"/>
      </a:dk1>
      <a:lt1>
        <a:srgbClr val="FFFFFF"/>
      </a:lt1>
      <a:dk2>
        <a:srgbClr val="000000"/>
      </a:dk2>
      <a:lt2>
        <a:srgbClr val="DDDDDD"/>
      </a:lt2>
      <a:accent1>
        <a:srgbClr val="A3B2C1"/>
      </a:accent1>
      <a:accent2>
        <a:srgbClr val="CC5500"/>
      </a:accent2>
      <a:accent3>
        <a:srgbClr val="FFFFFF"/>
      </a:accent3>
      <a:accent4>
        <a:srgbClr val="000000"/>
      </a:accent4>
      <a:accent5>
        <a:srgbClr val="CED5DD"/>
      </a:accent5>
      <a:accent6>
        <a:srgbClr val="B90000"/>
      </a:accent6>
      <a:hlink>
        <a:srgbClr val="336699"/>
      </a:hlink>
      <a:folHlink>
        <a:srgbClr val="003366"/>
      </a:folHlink>
    </a:clrScheme>
    <a:fontScheme name="kim_micro06_talk">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im_micro06_talk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kim_micro06_talk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kim_micro06_talk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kim_micro06_talk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kim_micro06_talk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kim_micro06_talk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kim_micro06_talk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kim_micro06_talk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kim_micro06_talk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Custom 7">
      <a:dk1>
        <a:srgbClr val="990000"/>
      </a:dk1>
      <a:lt1>
        <a:srgbClr val="FFFFFF"/>
      </a:lt1>
      <a:dk2>
        <a:srgbClr val="FFFFFF"/>
      </a:dk2>
      <a:lt2>
        <a:srgbClr val="FFFFFF"/>
      </a:lt2>
      <a:accent1>
        <a:srgbClr val="606060"/>
      </a:accent1>
      <a:accent2>
        <a:srgbClr val="A9A9A9"/>
      </a:accent2>
      <a:accent3>
        <a:srgbClr val="CCCCCC"/>
      </a:accent3>
      <a:accent4>
        <a:srgbClr val="990000"/>
      </a:accent4>
      <a:accent5>
        <a:srgbClr val="000000"/>
      </a:accent5>
      <a:accent6>
        <a:srgbClr val="969696"/>
      </a:accent6>
      <a:hlink>
        <a:srgbClr val="990000"/>
      </a:hlink>
      <a:folHlink>
        <a:srgbClr val="AEAE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60436</TotalTime>
  <Words>12478</Words>
  <Application>Microsoft Macintosh PowerPoint</Application>
  <PresentationFormat>On-screen Show (4:3)</PresentationFormat>
  <Paragraphs>2916</Paragraphs>
  <Slides>177</Slides>
  <Notes>94</Notes>
  <HiddenSlides>0</HiddenSlides>
  <MMClips>0</MMClips>
  <ScaleCrop>false</ScaleCrop>
  <HeadingPairs>
    <vt:vector size="8" baseType="variant">
      <vt:variant>
        <vt:lpstr>Fonts Used</vt:lpstr>
      </vt:variant>
      <vt:variant>
        <vt:i4>9</vt:i4>
      </vt:variant>
      <vt:variant>
        <vt:lpstr>Theme</vt:lpstr>
      </vt:variant>
      <vt:variant>
        <vt:i4>51</vt:i4>
      </vt:variant>
      <vt:variant>
        <vt:lpstr>Embedded OLE Servers</vt:lpstr>
      </vt:variant>
      <vt:variant>
        <vt:i4>2</vt:i4>
      </vt:variant>
      <vt:variant>
        <vt:lpstr>Slide Titles</vt:lpstr>
      </vt:variant>
      <vt:variant>
        <vt:i4>177</vt:i4>
      </vt:variant>
    </vt:vector>
  </HeadingPairs>
  <TitlesOfParts>
    <vt:vector size="239" baseType="lpstr">
      <vt:lpstr>굴림</vt:lpstr>
      <vt:lpstr>ＭＳ Ｐゴシック</vt:lpstr>
      <vt:lpstr>Arial</vt:lpstr>
      <vt:lpstr>Calibri</vt:lpstr>
      <vt:lpstr>Garamond</vt:lpstr>
      <vt:lpstr>Tahoma</vt:lpstr>
      <vt:lpstr>Times New Roman</vt:lpstr>
      <vt:lpstr>Verdana</vt:lpstr>
      <vt:lpstr>Wingdings</vt:lpstr>
      <vt:lpstr>Edge</vt:lpstr>
      <vt:lpstr>1_Edge</vt:lpstr>
      <vt:lpstr>3_Edge</vt:lpstr>
      <vt:lpstr>6_Edge</vt:lpstr>
      <vt:lpstr>8_Edge</vt:lpstr>
      <vt:lpstr>2_Office Theme</vt:lpstr>
      <vt:lpstr>9_Edge</vt:lpstr>
      <vt:lpstr>13_Edge</vt:lpstr>
      <vt:lpstr>23_Edge</vt:lpstr>
      <vt:lpstr>29_Edge</vt:lpstr>
      <vt:lpstr>35_Edge</vt:lpstr>
      <vt:lpstr>41_Edge</vt:lpstr>
      <vt:lpstr>45_Edge</vt:lpstr>
      <vt:lpstr>SAFARI_Template</vt:lpstr>
      <vt:lpstr>48_Edge</vt:lpstr>
      <vt:lpstr>49_Edge</vt:lpstr>
      <vt:lpstr>50_Edge</vt:lpstr>
      <vt:lpstr>51_Edge</vt:lpstr>
      <vt:lpstr>52_Edge</vt:lpstr>
      <vt:lpstr>54_Edge</vt:lpstr>
      <vt:lpstr>55_Edge</vt:lpstr>
      <vt:lpstr>56_Edge</vt:lpstr>
      <vt:lpstr>1_Metropolitan_bullet</vt:lpstr>
      <vt:lpstr>16_Edge</vt:lpstr>
      <vt:lpstr>62_Edge</vt:lpstr>
      <vt:lpstr>2_Metropolitan_bullet</vt:lpstr>
      <vt:lpstr>66_Edge</vt:lpstr>
      <vt:lpstr>38_Edge</vt:lpstr>
      <vt:lpstr>44_Edge</vt:lpstr>
      <vt:lpstr>59_Edge</vt:lpstr>
      <vt:lpstr>42_Edge</vt:lpstr>
      <vt:lpstr>43_Edge</vt:lpstr>
      <vt:lpstr>61_Edge</vt:lpstr>
      <vt:lpstr>7_Office Theme</vt:lpstr>
      <vt:lpstr>67_Edge</vt:lpstr>
      <vt:lpstr>68_Edge</vt:lpstr>
      <vt:lpstr>69_Edge</vt:lpstr>
      <vt:lpstr>70_Edge</vt:lpstr>
      <vt:lpstr>1_Default Design</vt:lpstr>
      <vt:lpstr>71_Edge</vt:lpstr>
      <vt:lpstr>72_Edge</vt:lpstr>
      <vt:lpstr>73_Edge</vt:lpstr>
      <vt:lpstr>74_Edge</vt:lpstr>
      <vt:lpstr>8_Office Theme</vt:lpstr>
      <vt:lpstr>75_Edge</vt:lpstr>
      <vt:lpstr>77_Edge</vt:lpstr>
      <vt:lpstr>78_Edge</vt:lpstr>
      <vt:lpstr>86_Edge</vt:lpstr>
      <vt:lpstr>76_Edge</vt:lpstr>
      <vt:lpstr>20_Edge</vt:lpstr>
      <vt:lpstr>joao_cgo07_talk</vt:lpstr>
      <vt:lpstr>Worksheet</vt:lpstr>
      <vt:lpstr>Equation</vt:lpstr>
      <vt:lpstr>Memory Systems  Fundamentals, Recent Research, Challenges, Opportunities  Lecture 8: Asymmetric Multi-Core</vt:lpstr>
      <vt:lpstr>Some Readings</vt:lpstr>
      <vt:lpstr>Heterogeneity (Asymmetry)</vt:lpstr>
      <vt:lpstr>Heterogeneity (Asymmetry)  Specialization</vt:lpstr>
      <vt:lpstr>Why Asymmetry in Design? (I)</vt:lpstr>
      <vt:lpstr>Why Asymmetry in Design? (II)</vt:lpstr>
      <vt:lpstr>Asymmetry Enables Customization</vt:lpstr>
      <vt:lpstr>We Have Already Seen Examples (Before)</vt:lpstr>
      <vt:lpstr>An Example Asymmetric Design: CRAY-1</vt:lpstr>
      <vt:lpstr>Remember: Hybrid Memory Systems</vt:lpstr>
      <vt:lpstr>Remember: Throughput vs. Fairness</vt:lpstr>
      <vt:lpstr>Remember: Achieving the Best of Both Worlds</vt:lpstr>
      <vt:lpstr>Thread Cluster Memory Scheduling [Kim+ MICRO’10]</vt:lpstr>
      <vt:lpstr>Remember: Heterogeneous Retention Times in DRAM</vt:lpstr>
      <vt:lpstr>   Trade-Off: Area (Die Size) vs. Latency</vt:lpstr>
      <vt:lpstr>   Approximating the Best of Both Worlds</vt:lpstr>
      <vt:lpstr>   Approximating the Best of Both Worlds</vt:lpstr>
      <vt:lpstr>Heterogeneous Interconnects (in Tilera)</vt:lpstr>
      <vt:lpstr>Aside: Examples from Life</vt:lpstr>
      <vt:lpstr>General-Purpose vs. Special-Purpose</vt:lpstr>
      <vt:lpstr>Asymmetry Advantages and Disadvantages</vt:lpstr>
      <vt:lpstr>Yet Another Example</vt:lpstr>
      <vt:lpstr>Three Key Problems in Future Systems</vt:lpstr>
      <vt:lpstr>Commercial Asymmetric Design Examples</vt:lpstr>
      <vt:lpstr>Increasing Asymmetry in Modern Systems</vt:lpstr>
      <vt:lpstr>Multi-Core Design:  An Asymmetric Perspective</vt:lpstr>
      <vt:lpstr>Many Cores on Chip</vt:lpstr>
      <vt:lpstr>With Many Cores on Chip</vt:lpstr>
      <vt:lpstr>Caveats of Parallelism</vt:lpstr>
      <vt:lpstr>The Problem: Serialized Code Sections</vt:lpstr>
      <vt:lpstr>Example from MySQL</vt:lpstr>
      <vt:lpstr>Demands in Different Code Sections</vt:lpstr>
      <vt:lpstr>“Large” vs. “Small” Cores</vt:lpstr>
      <vt:lpstr>Large vs. Small Cores</vt:lpstr>
      <vt:lpstr>Meet Large: IBM POWER4</vt:lpstr>
      <vt:lpstr>IBM POWER4</vt:lpstr>
      <vt:lpstr>IBM POWER5</vt:lpstr>
      <vt:lpstr>Meet Small: Sun Niagara (UltraSPARC T1)</vt:lpstr>
      <vt:lpstr>Niagara Core</vt:lpstr>
      <vt:lpstr>Remember the Demands</vt:lpstr>
      <vt:lpstr>Performance vs. Parallelism</vt:lpstr>
      <vt:lpstr>Tile-Large Approach</vt:lpstr>
      <vt:lpstr>Tile-Small Approach</vt:lpstr>
      <vt:lpstr>Can we get the best of both worlds?</vt:lpstr>
      <vt:lpstr>Asymmetric Multi-Core</vt:lpstr>
      <vt:lpstr>Asymmetric Chip Multiprocessor (ACMP)</vt:lpstr>
      <vt:lpstr>Accelerating Serial Bottlenecks</vt:lpstr>
      <vt:lpstr>Performance vs. Parallelism</vt:lpstr>
      <vt:lpstr>ACMP Performance vs. Parallelism</vt:lpstr>
      <vt:lpstr>Amdahl’s Law Modified</vt:lpstr>
      <vt:lpstr>Caveats of Parallelism, Revisited</vt:lpstr>
      <vt:lpstr>Accelerating Parallel Bottlenecks</vt:lpstr>
      <vt:lpstr>Accelerated Critical Sections</vt:lpstr>
      <vt:lpstr>Contention for Critical Sections</vt:lpstr>
      <vt:lpstr>Contention for Critical Sections</vt:lpstr>
      <vt:lpstr>Impact of Critical Sections on Scalability</vt:lpstr>
      <vt:lpstr>A Case for Asymmetry</vt:lpstr>
      <vt:lpstr>An Example: Accelerated Critical Sections</vt:lpstr>
      <vt:lpstr>Conventional ACMP</vt:lpstr>
      <vt:lpstr>Accelerated Critical Sections (ACS)</vt:lpstr>
      <vt:lpstr>Accelerated Critical Sections</vt:lpstr>
      <vt:lpstr>Conventional ACMP</vt:lpstr>
      <vt:lpstr>Accelerated Critical Sections (ACS)</vt:lpstr>
      <vt:lpstr>Accelerated Critical Sections (ACS)</vt:lpstr>
      <vt:lpstr>ACS Architecture Overview</vt:lpstr>
      <vt:lpstr>Accelerated Critical Sections (ACS)</vt:lpstr>
      <vt:lpstr>False Serialization</vt:lpstr>
      <vt:lpstr>ACS Performance Tradeoffs</vt:lpstr>
      <vt:lpstr>ACS Performance Tradeoffs</vt:lpstr>
      <vt:lpstr>Cache Misses for Private Data</vt:lpstr>
      <vt:lpstr>ACS Performance Tradeoffs</vt:lpstr>
      <vt:lpstr>ACS Comparison Points</vt:lpstr>
      <vt:lpstr>Accelerated Critical Sections: Methodology</vt:lpstr>
      <vt:lpstr>ACS Performance</vt:lpstr>
      <vt:lpstr>Equal-Area Comparisons</vt:lpstr>
      <vt:lpstr>ACS Summary</vt:lpstr>
      <vt:lpstr>More on Accelerated Critical Sections</vt:lpstr>
      <vt:lpstr>Bottleneck Identification and Scheduling</vt:lpstr>
      <vt:lpstr>BIS Summary</vt:lpstr>
      <vt:lpstr>Bottlenecks in Multithreaded Applications</vt:lpstr>
      <vt:lpstr>Observation: Limiting Bottlenecks Change Over Time</vt:lpstr>
      <vt:lpstr>Limiting Bottlenecks Do Change on Real Applications</vt:lpstr>
      <vt:lpstr>Previous Work on Bottleneck Acceleration</vt:lpstr>
      <vt:lpstr>Bottleneck Identification and Scheduling (BIS)</vt:lpstr>
      <vt:lpstr>Bottleneck Identification and Scheduling (BIS)</vt:lpstr>
      <vt:lpstr>Critical Sections: Code Modifications</vt:lpstr>
      <vt:lpstr>Barriers: Code Modifications</vt:lpstr>
      <vt:lpstr>Pipeline Stages: Code Modifications</vt:lpstr>
      <vt:lpstr>Bottleneck Identification and Scheduling (BIS)</vt:lpstr>
      <vt:lpstr>BIS: Hardware Overview</vt:lpstr>
      <vt:lpstr>Bottleneck Identification and Scheduling (BIS)</vt:lpstr>
      <vt:lpstr>Determining Thread Waiting Cycles for Each Bottleneck</vt:lpstr>
      <vt:lpstr>Bottleneck Identification and Scheduling (BIS)</vt:lpstr>
      <vt:lpstr>Bottleneck Acceleration</vt:lpstr>
      <vt:lpstr>BIS Mechanisms</vt:lpstr>
      <vt:lpstr>False Serialization and Starvation</vt:lpstr>
      <vt:lpstr>Preemptive Acceleration</vt:lpstr>
      <vt:lpstr>Support for Multiple Large Cores</vt:lpstr>
      <vt:lpstr>Hardware Cost</vt:lpstr>
      <vt:lpstr>BIS Performance Trade-offs</vt:lpstr>
      <vt:lpstr>Evaluation Methodology</vt:lpstr>
      <vt:lpstr>BIS Comparison Points (Area-Equivalent)</vt:lpstr>
      <vt:lpstr>BIS Performance Improvement</vt:lpstr>
      <vt:lpstr>Why Does BIS Work?</vt:lpstr>
      <vt:lpstr>BIS Scaling Results</vt:lpstr>
      <vt:lpstr>BIS Summary</vt:lpstr>
      <vt:lpstr>More on Bottleneck Identification &amp; Scheduling</vt:lpstr>
      <vt:lpstr>Handling Private Data Locality: Data Marshaling</vt:lpstr>
      <vt:lpstr>Staged Execution Model (I)</vt:lpstr>
      <vt:lpstr>Staged Execution Model (II)</vt:lpstr>
      <vt:lpstr>Staged Execution Model (III)</vt:lpstr>
      <vt:lpstr>Staged Execution Model (IV)</vt:lpstr>
      <vt:lpstr>PowerPoint Presentation</vt:lpstr>
      <vt:lpstr>Staged Execution Model: Two Examples</vt:lpstr>
      <vt:lpstr>Problem: Locality of Inter-segment Data</vt:lpstr>
      <vt:lpstr>Problem: Locality of Inter-segment Data</vt:lpstr>
      <vt:lpstr>What if We Eliminated All Inter-segment Misses?</vt:lpstr>
      <vt:lpstr>Terminology</vt:lpstr>
      <vt:lpstr>Key Observation and Idea</vt:lpstr>
      <vt:lpstr>Data Marshaling</vt:lpstr>
      <vt:lpstr>Data Marshaling</vt:lpstr>
      <vt:lpstr>Profiling Algorithm</vt:lpstr>
      <vt:lpstr>Marshal Instructions</vt:lpstr>
      <vt:lpstr>DM Support/Cost</vt:lpstr>
      <vt:lpstr>DM: Advantages, Disadvantages</vt:lpstr>
      <vt:lpstr>Accelerated Critical Sections with DM</vt:lpstr>
      <vt:lpstr>Accelerated Critical Sections: Methodology</vt:lpstr>
      <vt:lpstr>DM on Accelerated Critical Sections: Results</vt:lpstr>
      <vt:lpstr>Pipeline Parallelism</vt:lpstr>
      <vt:lpstr>Pipeline Parallelism: Methodology</vt:lpstr>
      <vt:lpstr>DM on Pipeline Parallelism: Results</vt:lpstr>
      <vt:lpstr>DM Coverage, Accuracy, Timeliness</vt:lpstr>
      <vt:lpstr>Scaling Results</vt:lpstr>
      <vt:lpstr>Other Applications of Data Marshaling</vt:lpstr>
      <vt:lpstr>Data Marshaling Summary</vt:lpstr>
      <vt:lpstr>More on Bottleneck Identification &amp; Scheduling</vt:lpstr>
      <vt:lpstr>Summary</vt:lpstr>
      <vt:lpstr>Readings: Heterogeneous Cores</vt:lpstr>
      <vt:lpstr>A Case for   Asymmetry Everywhere</vt:lpstr>
      <vt:lpstr>Asymmetry Enables Customization</vt:lpstr>
      <vt:lpstr>Thought Experiment: Asymmetry Everywhere</vt:lpstr>
      <vt:lpstr>Thought Experiment: Asymmetry Everywhere</vt:lpstr>
      <vt:lpstr>Thought Experiment: Asymmetry Everywhere</vt:lpstr>
      <vt:lpstr>Many Research and Design Questions</vt:lpstr>
      <vt:lpstr>Exploiting Asymmetry: Simple Examples</vt:lpstr>
      <vt:lpstr>Exploiting Asymmetry: Simple Examples</vt:lpstr>
      <vt:lpstr>Exploiting Asymmetry: Simple Examples</vt:lpstr>
      <vt:lpstr>Exploiting Asymmetry: Simple Examples</vt:lpstr>
      <vt:lpstr>Exploiting Asymmetry: Simple Examples</vt:lpstr>
      <vt:lpstr>Exploiting Asymmetry: Simple Examples</vt:lpstr>
      <vt:lpstr>Exploiting Asymmetry: Simple Examples</vt:lpstr>
      <vt:lpstr>Exploiting Asymmetry: Simple Examples</vt:lpstr>
      <vt:lpstr>Exploiting Asymmetry: Simple Examples</vt:lpstr>
      <vt:lpstr>Memory Systems  Fundamentals, Recent Research, Challenges, Opportunities  Lecture 8: Asymmetric Multi-Core</vt:lpstr>
      <vt:lpstr>Utility-Based Acceleration  of Multithreaded Applications  on Asymmetric CMPs</vt:lpstr>
      <vt:lpstr>Asymmetric CMP (ACMP)</vt:lpstr>
      <vt:lpstr>Bottlenecks</vt:lpstr>
      <vt:lpstr>Lagging Threads</vt:lpstr>
      <vt:lpstr>Two problems</vt:lpstr>
      <vt:lpstr>Utility-Based Acceleration (UBA)</vt:lpstr>
      <vt:lpstr>L: Local acceleration of c</vt:lpstr>
      <vt:lpstr>R: Relevance of code segment c</vt:lpstr>
      <vt:lpstr>G: Global effect of accelerating c</vt:lpstr>
      <vt:lpstr>G: Global effect of accelerating c</vt:lpstr>
      <vt:lpstr>Utility-Based Acceleration (UBA)</vt:lpstr>
      <vt:lpstr>Lagging thread identification</vt:lpstr>
      <vt:lpstr>Utility-Based Acceleration (UBA)</vt:lpstr>
      <vt:lpstr>Bottleneck identification</vt:lpstr>
      <vt:lpstr>Utility-Based Acceleration (UBA)</vt:lpstr>
      <vt:lpstr>Acceleration coordination</vt:lpstr>
      <vt:lpstr>Methodology</vt:lpstr>
      <vt:lpstr>Comparison points</vt:lpstr>
      <vt:lpstr>Single application, 1 large core</vt:lpstr>
      <vt:lpstr>Multiple applications</vt:lpstr>
      <vt:lpstr>Summary</vt:lpstr>
      <vt:lpstr>Thank You!</vt:lpstr>
      <vt:lpstr>Utility-Based Acceleration  of Multithreaded Applications  on Asymmetric CMPs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ATLAS: A Scalable and High-Performance Scheduling Algorithm for Multiple Memory Controllers</dc:title>
  <dc:creator>yoongu</dc:creator>
  <cp:lastModifiedBy>Onur Mutlu</cp:lastModifiedBy>
  <cp:revision>1851</cp:revision>
  <cp:lastPrinted>2010-05-26T16:43:32Z</cp:lastPrinted>
  <dcterms:created xsi:type="dcterms:W3CDTF">2010-10-08T20:41:54Z</dcterms:created>
  <dcterms:modified xsi:type="dcterms:W3CDTF">2018-10-10T22:06:29Z</dcterms:modified>
</cp:coreProperties>
</file>